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4"/>
    <p:sldMasterId id="2147483653" r:id="rId5"/>
  </p:sldMasterIdLst>
  <p:notesMasterIdLst>
    <p:notesMasterId r:id="rId79"/>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Lst>
  <p:sldSz cx="9144000" cy="6858000" type="screen4x3"/>
  <p:notesSz cx="6858000" cy="9144000"/>
  <p:embeddedFontLst>
    <p:embeddedFont>
      <p:font typeface="Arial Narrow" panose="020B0606020202030204" pitchFamily="34" charset="0"/>
      <p:regular r:id="rId80"/>
      <p:bold r:id="rId81"/>
      <p:italic r:id="rId82"/>
      <p:boldItalic r:id="rId83"/>
    </p:embeddedFont>
    <p:embeddedFont>
      <p:font typeface="Calibri" panose="020F0502020204030204" pitchFamily="34" charset="0"/>
      <p:regular r:id="rId84"/>
      <p:bold r:id="rId85"/>
      <p:italic r:id="rId86"/>
      <p:boldItalic r:id="rId8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88" roundtripDataSignature="AMtx7mgrfVqeXTHvRopeouGJ6algp+fXF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6232CA-3E84-4EBE-92C6-7CBB682A5203}" v="2" dt="2023-08-13T09:42:45.7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100" d="100"/>
          <a:sy n="100" d="100"/>
        </p:scale>
        <p:origin x="0" y="0"/>
      </p:cViewPr>
      <p:guideLst>
        <p:guide orient="horz" pos="2160"/>
        <p:guide pos="2880"/>
      </p:guideLst>
    </p:cSldViewPr>
  </p:slideViewPr>
  <p:notesViewPr>
    <p:cSldViewPr snapToGrid="0">
      <p:cViewPr varScale="1">
        <p:scale>
          <a:sx n="100" d="100"/>
          <a:sy n="100"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font" Target="fonts/font5.fntdata"/><Relationship Id="rId89" Type="http://schemas.openxmlformats.org/officeDocument/2006/relationships/presProps" Target="presProps.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notesMaster" Target="notesMasters/notesMaster1.xml"/><Relationship Id="rId5" Type="http://schemas.openxmlformats.org/officeDocument/2006/relationships/slideMaster" Target="slideMasters/slideMaster2.xml"/><Relationship Id="rId90" Type="http://schemas.openxmlformats.org/officeDocument/2006/relationships/viewProps" Target="viewProps.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font" Target="fonts/font1.fntdata"/><Relationship Id="rId85" Type="http://schemas.openxmlformats.org/officeDocument/2006/relationships/font" Target="fonts/font6.fntdata"/><Relationship Id="rId93"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font" Target="fonts/font4.fntdata"/><Relationship Id="rId88" Type="http://customschemas.google.com/relationships/presentationmetadata" Target="metadata"/><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font" Target="fonts/font2.fntdata"/><Relationship Id="rId86" Type="http://schemas.openxmlformats.org/officeDocument/2006/relationships/font" Target="fonts/font7.fntdata"/><Relationship Id="rId9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font" Target="fonts/font8.fntdata"/><Relationship Id="rId61" Type="http://schemas.openxmlformats.org/officeDocument/2006/relationships/slide" Target="slides/slide56.xml"/><Relationship Id="rId82" Type="http://schemas.openxmlformats.org/officeDocument/2006/relationships/font" Target="fonts/font3.fntdata"/><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ola.borgaro" userId="S::paola.borgaro_iisbeitalia.org#ext#@gencat.onmicrosoft.com::665f9550-f985-42a3-8c5a-3725141e5e2a" providerId="AD" clId="Web-{286232CA-3E84-4EBE-92C6-7CBB682A5203}"/>
    <pc:docChg chg="modSld">
      <pc:chgData name="paola.borgaro" userId="S::paola.borgaro_iisbeitalia.org#ext#@gencat.onmicrosoft.com::665f9550-f985-42a3-8c5a-3725141e5e2a" providerId="AD" clId="Web-{286232CA-3E84-4EBE-92C6-7CBB682A5203}" dt="2023-08-13T09:42:45.730" v="1" actId="20577"/>
      <pc:docMkLst>
        <pc:docMk/>
      </pc:docMkLst>
      <pc:sldChg chg="modSp">
        <pc:chgData name="paola.borgaro" userId="S::paola.borgaro_iisbeitalia.org#ext#@gencat.onmicrosoft.com::665f9550-f985-42a3-8c5a-3725141e5e2a" providerId="AD" clId="Web-{286232CA-3E84-4EBE-92C6-7CBB682A5203}" dt="2023-08-13T09:42:45.730" v="1" actId="20577"/>
        <pc:sldMkLst>
          <pc:docMk/>
          <pc:sldMk cId="0" sldId="256"/>
        </pc:sldMkLst>
        <pc:spChg chg="mod">
          <ac:chgData name="paola.borgaro" userId="S::paola.borgaro_iisbeitalia.org#ext#@gencat.onmicrosoft.com::665f9550-f985-42a3-8c5a-3725141e5e2a" providerId="AD" clId="Web-{286232CA-3E84-4EBE-92C6-7CBB682A5203}" dt="2023-08-13T09:42:45.730" v="1" actId="20577"/>
          <ac:spMkLst>
            <pc:docMk/>
            <pc:sldMk cId="0" sldId="256"/>
            <ac:spMk id="5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Google Shape;54;p1:notes"/>
          <p:cNvSpPr>
            <a:spLocks noGrp="1" noRot="1" noChangeAspect="1"/>
          </p:cNvSpPr>
          <p:nvPr>
            <p:ph type="sldImg" idx="2"/>
          </p:nvPr>
        </p:nvSpPr>
        <p:spPr>
          <a:xfrm>
            <a:off x="3763963" y="709613"/>
            <a:ext cx="2555875" cy="19161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 name="Google Shape;55;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
        <p:nvSpPr>
          <p:cNvPr id="202" name="Google Shape;202;p10: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203" name="Google Shape;203;p10: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
        <p:nvSpPr>
          <p:cNvPr id="216" name="Google Shape;216;p11: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217" name="Google Shape;217;p11: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
        <p:nvSpPr>
          <p:cNvPr id="232" name="Google Shape;232;p12: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233" name="Google Shape;233;p12: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
        <p:nvSpPr>
          <p:cNvPr id="248" name="Google Shape;248;p13: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249" name="Google Shape;249;p13: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
        <p:nvSpPr>
          <p:cNvPr id="264" name="Google Shape;264;p14: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265" name="Google Shape;265;p14: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a:p>
        </p:txBody>
      </p:sp>
      <p:sp>
        <p:nvSpPr>
          <p:cNvPr id="281" name="Google Shape;281;p15: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282" name="Google Shape;282;p15: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a:p>
        </p:txBody>
      </p:sp>
      <p:sp>
        <p:nvSpPr>
          <p:cNvPr id="297" name="Google Shape;297;p16: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298" name="Google Shape;298;p16: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1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4" name="Google Shape;314;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1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7" name="Google Shape;327;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1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0" name="Google Shape;340;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
        <p:nvSpPr>
          <p:cNvPr id="62" name="Google Shape;62;p2: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63" name="Google Shape;63;p2: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2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3" name="Google Shape;353;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a:p>
        </p:txBody>
      </p:sp>
      <p:sp>
        <p:nvSpPr>
          <p:cNvPr id="367" name="Google Shape;367;p21: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368" name="Google Shape;368;p21: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a:p>
        </p:txBody>
      </p:sp>
      <p:sp>
        <p:nvSpPr>
          <p:cNvPr id="381" name="Google Shape;381;p22: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382" name="Google Shape;382;p22: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a:p>
        </p:txBody>
      </p:sp>
      <p:sp>
        <p:nvSpPr>
          <p:cNvPr id="394" name="Google Shape;394;p23: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395" name="Google Shape;395;p23: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p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a:p>
        </p:txBody>
      </p:sp>
      <p:sp>
        <p:nvSpPr>
          <p:cNvPr id="411" name="Google Shape;411;p24: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412" name="Google Shape;412;p24: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p2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25</a:t>
            </a:fld>
            <a:endParaRPr/>
          </a:p>
        </p:txBody>
      </p:sp>
      <p:sp>
        <p:nvSpPr>
          <p:cNvPr id="430" name="Google Shape;430;p25: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431" name="Google Shape;431;p25: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p2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26</a:t>
            </a:fld>
            <a:endParaRPr/>
          </a:p>
        </p:txBody>
      </p:sp>
      <p:sp>
        <p:nvSpPr>
          <p:cNvPr id="448" name="Google Shape;448;p26: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449" name="Google Shape;449;p26: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p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27</a:t>
            </a:fld>
            <a:endParaRPr/>
          </a:p>
        </p:txBody>
      </p:sp>
      <p:sp>
        <p:nvSpPr>
          <p:cNvPr id="465" name="Google Shape;465;p27: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466" name="Google Shape;466;p27: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
        <p:cNvGrpSpPr/>
        <p:nvPr/>
      </p:nvGrpSpPr>
      <p:grpSpPr>
        <a:xfrm>
          <a:off x="0" y="0"/>
          <a:ext cx="0" cy="0"/>
          <a:chOff x="0" y="0"/>
          <a:chExt cx="0" cy="0"/>
        </a:xfrm>
      </p:grpSpPr>
      <p:sp>
        <p:nvSpPr>
          <p:cNvPr id="481" name="Google Shape;481;p2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28</a:t>
            </a:fld>
            <a:endParaRPr/>
          </a:p>
        </p:txBody>
      </p:sp>
      <p:sp>
        <p:nvSpPr>
          <p:cNvPr id="482" name="Google Shape;482;p28: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483" name="Google Shape;483;p28: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Google Shape;498;p2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29</a:t>
            </a:fld>
            <a:endParaRPr/>
          </a:p>
        </p:txBody>
      </p:sp>
      <p:sp>
        <p:nvSpPr>
          <p:cNvPr id="499" name="Google Shape;499;p29: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500" name="Google Shape;500;p29: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
        <p:nvSpPr>
          <p:cNvPr id="90" name="Google Shape;90;p3: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91" name="Google Shape;91;p3: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3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30</a:t>
            </a:fld>
            <a:endParaRPr/>
          </a:p>
        </p:txBody>
      </p:sp>
      <p:sp>
        <p:nvSpPr>
          <p:cNvPr id="516" name="Google Shape;516;p30: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517" name="Google Shape;517;p30: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p3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31</a:t>
            </a:fld>
            <a:endParaRPr/>
          </a:p>
        </p:txBody>
      </p:sp>
      <p:sp>
        <p:nvSpPr>
          <p:cNvPr id="533" name="Google Shape;533;p31: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534" name="Google Shape;534;p31: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8"/>
        <p:cNvGrpSpPr/>
        <p:nvPr/>
      </p:nvGrpSpPr>
      <p:grpSpPr>
        <a:xfrm>
          <a:off x="0" y="0"/>
          <a:ext cx="0" cy="0"/>
          <a:chOff x="0" y="0"/>
          <a:chExt cx="0" cy="0"/>
        </a:xfrm>
      </p:grpSpPr>
      <p:sp>
        <p:nvSpPr>
          <p:cNvPr id="549" name="Google Shape;549;p3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32</a:t>
            </a:fld>
            <a:endParaRPr/>
          </a:p>
        </p:txBody>
      </p:sp>
      <p:sp>
        <p:nvSpPr>
          <p:cNvPr id="550" name="Google Shape;550;p32: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551" name="Google Shape;551;p32: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p3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33</a:t>
            </a:fld>
            <a:endParaRPr/>
          </a:p>
        </p:txBody>
      </p:sp>
      <p:sp>
        <p:nvSpPr>
          <p:cNvPr id="568" name="Google Shape;568;p33: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569" name="Google Shape;569;p33: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
        <p:cNvGrpSpPr/>
        <p:nvPr/>
      </p:nvGrpSpPr>
      <p:grpSpPr>
        <a:xfrm>
          <a:off x="0" y="0"/>
          <a:ext cx="0" cy="0"/>
          <a:chOff x="0" y="0"/>
          <a:chExt cx="0" cy="0"/>
        </a:xfrm>
      </p:grpSpPr>
      <p:sp>
        <p:nvSpPr>
          <p:cNvPr id="578" name="Google Shape;578;p3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34</a:t>
            </a:fld>
            <a:endParaRPr/>
          </a:p>
        </p:txBody>
      </p:sp>
      <p:sp>
        <p:nvSpPr>
          <p:cNvPr id="579" name="Google Shape;579;p34: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580" name="Google Shape;580;p34: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5"/>
        <p:cNvGrpSpPr/>
        <p:nvPr/>
      </p:nvGrpSpPr>
      <p:grpSpPr>
        <a:xfrm>
          <a:off x="0" y="0"/>
          <a:ext cx="0" cy="0"/>
          <a:chOff x="0" y="0"/>
          <a:chExt cx="0" cy="0"/>
        </a:xfrm>
      </p:grpSpPr>
      <p:sp>
        <p:nvSpPr>
          <p:cNvPr id="596" name="Google Shape;596;p3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35</a:t>
            </a:fld>
            <a:endParaRPr/>
          </a:p>
        </p:txBody>
      </p:sp>
      <p:sp>
        <p:nvSpPr>
          <p:cNvPr id="597" name="Google Shape;597;p35: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598" name="Google Shape;598;p35: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9"/>
        <p:cNvGrpSpPr/>
        <p:nvPr/>
      </p:nvGrpSpPr>
      <p:grpSpPr>
        <a:xfrm>
          <a:off x="0" y="0"/>
          <a:ext cx="0" cy="0"/>
          <a:chOff x="0" y="0"/>
          <a:chExt cx="0" cy="0"/>
        </a:xfrm>
      </p:grpSpPr>
      <p:sp>
        <p:nvSpPr>
          <p:cNvPr id="610" name="Google Shape;610;p3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36</a:t>
            </a:fld>
            <a:endParaRPr/>
          </a:p>
        </p:txBody>
      </p:sp>
      <p:sp>
        <p:nvSpPr>
          <p:cNvPr id="611" name="Google Shape;611;p36: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612" name="Google Shape;612;p36: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p3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37</a:t>
            </a:fld>
            <a:endParaRPr/>
          </a:p>
        </p:txBody>
      </p:sp>
      <p:sp>
        <p:nvSpPr>
          <p:cNvPr id="623" name="Google Shape;623;p37: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624" name="Google Shape;624;p37: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8"/>
        <p:cNvGrpSpPr/>
        <p:nvPr/>
      </p:nvGrpSpPr>
      <p:grpSpPr>
        <a:xfrm>
          <a:off x="0" y="0"/>
          <a:ext cx="0" cy="0"/>
          <a:chOff x="0" y="0"/>
          <a:chExt cx="0" cy="0"/>
        </a:xfrm>
      </p:grpSpPr>
      <p:sp>
        <p:nvSpPr>
          <p:cNvPr id="639" name="Google Shape;639;p3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38</a:t>
            </a:fld>
            <a:endParaRPr/>
          </a:p>
        </p:txBody>
      </p:sp>
      <p:sp>
        <p:nvSpPr>
          <p:cNvPr id="640" name="Google Shape;640;p38: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641" name="Google Shape;641;p38: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p3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39</a:t>
            </a:fld>
            <a:endParaRPr/>
          </a:p>
        </p:txBody>
      </p:sp>
      <p:sp>
        <p:nvSpPr>
          <p:cNvPr id="658" name="Google Shape;658;p39: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659" name="Google Shape;659;p39: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
        <p:nvSpPr>
          <p:cNvPr id="104" name="Google Shape;104;p4: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105" name="Google Shape;105;p4: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
        <p:cNvGrpSpPr/>
        <p:nvPr/>
      </p:nvGrpSpPr>
      <p:grpSpPr>
        <a:xfrm>
          <a:off x="0" y="0"/>
          <a:ext cx="0" cy="0"/>
          <a:chOff x="0" y="0"/>
          <a:chExt cx="0" cy="0"/>
        </a:xfrm>
      </p:grpSpPr>
      <p:sp>
        <p:nvSpPr>
          <p:cNvPr id="674" name="Google Shape;674;p4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40</a:t>
            </a:fld>
            <a:endParaRPr/>
          </a:p>
        </p:txBody>
      </p:sp>
      <p:sp>
        <p:nvSpPr>
          <p:cNvPr id="675" name="Google Shape;675;p40: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676" name="Google Shape;676;p40: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0"/>
        <p:cNvGrpSpPr/>
        <p:nvPr/>
      </p:nvGrpSpPr>
      <p:grpSpPr>
        <a:xfrm>
          <a:off x="0" y="0"/>
          <a:ext cx="0" cy="0"/>
          <a:chOff x="0" y="0"/>
          <a:chExt cx="0" cy="0"/>
        </a:xfrm>
      </p:grpSpPr>
      <p:sp>
        <p:nvSpPr>
          <p:cNvPr id="691" name="Google Shape;691;p4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41</a:t>
            </a:fld>
            <a:endParaRPr/>
          </a:p>
        </p:txBody>
      </p:sp>
      <p:sp>
        <p:nvSpPr>
          <p:cNvPr id="692" name="Google Shape;692;p41: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693" name="Google Shape;693;p41: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8"/>
        <p:cNvGrpSpPr/>
        <p:nvPr/>
      </p:nvGrpSpPr>
      <p:grpSpPr>
        <a:xfrm>
          <a:off x="0" y="0"/>
          <a:ext cx="0" cy="0"/>
          <a:chOff x="0" y="0"/>
          <a:chExt cx="0" cy="0"/>
        </a:xfrm>
      </p:grpSpPr>
      <p:sp>
        <p:nvSpPr>
          <p:cNvPr id="709" name="Google Shape;709;p4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42</a:t>
            </a:fld>
            <a:endParaRPr/>
          </a:p>
        </p:txBody>
      </p:sp>
      <p:sp>
        <p:nvSpPr>
          <p:cNvPr id="710" name="Google Shape;710;p42: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711" name="Google Shape;711;p42: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3" name="Google Shape;723;p4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43</a:t>
            </a:fld>
            <a:endParaRPr/>
          </a:p>
        </p:txBody>
      </p:sp>
      <p:sp>
        <p:nvSpPr>
          <p:cNvPr id="724" name="Google Shape;724;p43: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725" name="Google Shape;725;p43: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6"/>
        <p:cNvGrpSpPr/>
        <p:nvPr/>
      </p:nvGrpSpPr>
      <p:grpSpPr>
        <a:xfrm>
          <a:off x="0" y="0"/>
          <a:ext cx="0" cy="0"/>
          <a:chOff x="0" y="0"/>
          <a:chExt cx="0" cy="0"/>
        </a:xfrm>
      </p:grpSpPr>
      <p:sp>
        <p:nvSpPr>
          <p:cNvPr id="737" name="Google Shape;737;p4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44</a:t>
            </a:fld>
            <a:endParaRPr/>
          </a:p>
        </p:txBody>
      </p:sp>
      <p:sp>
        <p:nvSpPr>
          <p:cNvPr id="738" name="Google Shape;738;p44: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739" name="Google Shape;739;p44: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3"/>
        <p:cNvGrpSpPr/>
        <p:nvPr/>
      </p:nvGrpSpPr>
      <p:grpSpPr>
        <a:xfrm>
          <a:off x="0" y="0"/>
          <a:ext cx="0" cy="0"/>
          <a:chOff x="0" y="0"/>
          <a:chExt cx="0" cy="0"/>
        </a:xfrm>
      </p:grpSpPr>
      <p:sp>
        <p:nvSpPr>
          <p:cNvPr id="754" name="Google Shape;754;p4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45</a:t>
            </a:fld>
            <a:endParaRPr/>
          </a:p>
        </p:txBody>
      </p:sp>
      <p:sp>
        <p:nvSpPr>
          <p:cNvPr id="755" name="Google Shape;755;p45: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756" name="Google Shape;756;p45: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0"/>
        <p:cNvGrpSpPr/>
        <p:nvPr/>
      </p:nvGrpSpPr>
      <p:grpSpPr>
        <a:xfrm>
          <a:off x="0" y="0"/>
          <a:ext cx="0" cy="0"/>
          <a:chOff x="0" y="0"/>
          <a:chExt cx="0" cy="0"/>
        </a:xfrm>
      </p:grpSpPr>
      <p:sp>
        <p:nvSpPr>
          <p:cNvPr id="771" name="Google Shape;771;p4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46</a:t>
            </a:fld>
            <a:endParaRPr/>
          </a:p>
        </p:txBody>
      </p:sp>
      <p:sp>
        <p:nvSpPr>
          <p:cNvPr id="772" name="Google Shape;772;p46: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773" name="Google Shape;773;p46: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9"/>
        <p:cNvGrpSpPr/>
        <p:nvPr/>
      </p:nvGrpSpPr>
      <p:grpSpPr>
        <a:xfrm>
          <a:off x="0" y="0"/>
          <a:ext cx="0" cy="0"/>
          <a:chOff x="0" y="0"/>
          <a:chExt cx="0" cy="0"/>
        </a:xfrm>
      </p:grpSpPr>
      <p:sp>
        <p:nvSpPr>
          <p:cNvPr id="790" name="Google Shape;790;p4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47</a:t>
            </a:fld>
            <a:endParaRPr/>
          </a:p>
        </p:txBody>
      </p:sp>
      <p:sp>
        <p:nvSpPr>
          <p:cNvPr id="791" name="Google Shape;791;p47: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792" name="Google Shape;792;p47: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6"/>
        <p:cNvGrpSpPr/>
        <p:nvPr/>
      </p:nvGrpSpPr>
      <p:grpSpPr>
        <a:xfrm>
          <a:off x="0" y="0"/>
          <a:ext cx="0" cy="0"/>
          <a:chOff x="0" y="0"/>
          <a:chExt cx="0" cy="0"/>
        </a:xfrm>
      </p:grpSpPr>
      <p:sp>
        <p:nvSpPr>
          <p:cNvPr id="807" name="Google Shape;807;p4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48</a:t>
            </a:fld>
            <a:endParaRPr/>
          </a:p>
        </p:txBody>
      </p:sp>
      <p:sp>
        <p:nvSpPr>
          <p:cNvPr id="808" name="Google Shape;808;p48: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809" name="Google Shape;809;p48: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3"/>
        <p:cNvGrpSpPr/>
        <p:nvPr/>
      </p:nvGrpSpPr>
      <p:grpSpPr>
        <a:xfrm>
          <a:off x="0" y="0"/>
          <a:ext cx="0" cy="0"/>
          <a:chOff x="0" y="0"/>
          <a:chExt cx="0" cy="0"/>
        </a:xfrm>
      </p:grpSpPr>
      <p:sp>
        <p:nvSpPr>
          <p:cNvPr id="824" name="Google Shape;824;p4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49</a:t>
            </a:fld>
            <a:endParaRPr/>
          </a:p>
        </p:txBody>
      </p:sp>
      <p:sp>
        <p:nvSpPr>
          <p:cNvPr id="825" name="Google Shape;825;p49: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826" name="Google Shape;826;p49: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
        <p:nvSpPr>
          <p:cNvPr id="116" name="Google Shape;116;p5: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117" name="Google Shape;117;p5: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9"/>
        <p:cNvGrpSpPr/>
        <p:nvPr/>
      </p:nvGrpSpPr>
      <p:grpSpPr>
        <a:xfrm>
          <a:off x="0" y="0"/>
          <a:ext cx="0" cy="0"/>
          <a:chOff x="0" y="0"/>
          <a:chExt cx="0" cy="0"/>
        </a:xfrm>
      </p:grpSpPr>
      <p:sp>
        <p:nvSpPr>
          <p:cNvPr id="840" name="Google Shape;840;p5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50</a:t>
            </a:fld>
            <a:endParaRPr/>
          </a:p>
        </p:txBody>
      </p:sp>
      <p:sp>
        <p:nvSpPr>
          <p:cNvPr id="841" name="Google Shape;841;p50: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842" name="Google Shape;842;p50: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6"/>
        <p:cNvGrpSpPr/>
        <p:nvPr/>
      </p:nvGrpSpPr>
      <p:grpSpPr>
        <a:xfrm>
          <a:off x="0" y="0"/>
          <a:ext cx="0" cy="0"/>
          <a:chOff x="0" y="0"/>
          <a:chExt cx="0" cy="0"/>
        </a:xfrm>
      </p:grpSpPr>
      <p:sp>
        <p:nvSpPr>
          <p:cNvPr id="857" name="Google Shape;857;p5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51</a:t>
            </a:fld>
            <a:endParaRPr/>
          </a:p>
        </p:txBody>
      </p:sp>
      <p:sp>
        <p:nvSpPr>
          <p:cNvPr id="858" name="Google Shape;858;p51: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859" name="Google Shape;859;p51: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3"/>
        <p:cNvGrpSpPr/>
        <p:nvPr/>
      </p:nvGrpSpPr>
      <p:grpSpPr>
        <a:xfrm>
          <a:off x="0" y="0"/>
          <a:ext cx="0" cy="0"/>
          <a:chOff x="0" y="0"/>
          <a:chExt cx="0" cy="0"/>
        </a:xfrm>
      </p:grpSpPr>
      <p:sp>
        <p:nvSpPr>
          <p:cNvPr id="874" name="Google Shape;874;p5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52</a:t>
            </a:fld>
            <a:endParaRPr/>
          </a:p>
        </p:txBody>
      </p:sp>
      <p:sp>
        <p:nvSpPr>
          <p:cNvPr id="875" name="Google Shape;875;p52: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876" name="Google Shape;876;p52: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9"/>
        <p:cNvGrpSpPr/>
        <p:nvPr/>
      </p:nvGrpSpPr>
      <p:grpSpPr>
        <a:xfrm>
          <a:off x="0" y="0"/>
          <a:ext cx="0" cy="0"/>
          <a:chOff x="0" y="0"/>
          <a:chExt cx="0" cy="0"/>
        </a:xfrm>
      </p:grpSpPr>
      <p:sp>
        <p:nvSpPr>
          <p:cNvPr id="890" name="Google Shape;890;p5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53</a:t>
            </a:fld>
            <a:endParaRPr/>
          </a:p>
        </p:txBody>
      </p:sp>
      <p:sp>
        <p:nvSpPr>
          <p:cNvPr id="891" name="Google Shape;891;p53: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892" name="Google Shape;892;p53: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6"/>
        <p:cNvGrpSpPr/>
        <p:nvPr/>
      </p:nvGrpSpPr>
      <p:grpSpPr>
        <a:xfrm>
          <a:off x="0" y="0"/>
          <a:ext cx="0" cy="0"/>
          <a:chOff x="0" y="0"/>
          <a:chExt cx="0" cy="0"/>
        </a:xfrm>
      </p:grpSpPr>
      <p:sp>
        <p:nvSpPr>
          <p:cNvPr id="907" name="Google Shape;907;p5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54</a:t>
            </a:fld>
            <a:endParaRPr/>
          </a:p>
        </p:txBody>
      </p:sp>
      <p:sp>
        <p:nvSpPr>
          <p:cNvPr id="908" name="Google Shape;908;p54: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909" name="Google Shape;909;p54: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4"/>
        <p:cNvGrpSpPr/>
        <p:nvPr/>
      </p:nvGrpSpPr>
      <p:grpSpPr>
        <a:xfrm>
          <a:off x="0" y="0"/>
          <a:ext cx="0" cy="0"/>
          <a:chOff x="0" y="0"/>
          <a:chExt cx="0" cy="0"/>
        </a:xfrm>
      </p:grpSpPr>
      <p:sp>
        <p:nvSpPr>
          <p:cNvPr id="925" name="Google Shape;925;p5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55</a:t>
            </a:fld>
            <a:endParaRPr/>
          </a:p>
        </p:txBody>
      </p:sp>
      <p:sp>
        <p:nvSpPr>
          <p:cNvPr id="926" name="Google Shape;926;p55: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927" name="Google Shape;927;p55: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1"/>
        <p:cNvGrpSpPr/>
        <p:nvPr/>
      </p:nvGrpSpPr>
      <p:grpSpPr>
        <a:xfrm>
          <a:off x="0" y="0"/>
          <a:ext cx="0" cy="0"/>
          <a:chOff x="0" y="0"/>
          <a:chExt cx="0" cy="0"/>
        </a:xfrm>
      </p:grpSpPr>
      <p:sp>
        <p:nvSpPr>
          <p:cNvPr id="942" name="Google Shape;942;p5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56</a:t>
            </a:fld>
            <a:endParaRPr/>
          </a:p>
        </p:txBody>
      </p:sp>
      <p:sp>
        <p:nvSpPr>
          <p:cNvPr id="943" name="Google Shape;943;p56: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944" name="Google Shape;944;p56: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8"/>
        <p:cNvGrpSpPr/>
        <p:nvPr/>
      </p:nvGrpSpPr>
      <p:grpSpPr>
        <a:xfrm>
          <a:off x="0" y="0"/>
          <a:ext cx="0" cy="0"/>
          <a:chOff x="0" y="0"/>
          <a:chExt cx="0" cy="0"/>
        </a:xfrm>
      </p:grpSpPr>
      <p:sp>
        <p:nvSpPr>
          <p:cNvPr id="959" name="Google Shape;959;p5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57</a:t>
            </a:fld>
            <a:endParaRPr/>
          </a:p>
        </p:txBody>
      </p:sp>
      <p:sp>
        <p:nvSpPr>
          <p:cNvPr id="960" name="Google Shape;960;p57: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961" name="Google Shape;961;p57: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6"/>
        <p:cNvGrpSpPr/>
        <p:nvPr/>
      </p:nvGrpSpPr>
      <p:grpSpPr>
        <a:xfrm>
          <a:off x="0" y="0"/>
          <a:ext cx="0" cy="0"/>
          <a:chOff x="0" y="0"/>
          <a:chExt cx="0" cy="0"/>
        </a:xfrm>
      </p:grpSpPr>
      <p:sp>
        <p:nvSpPr>
          <p:cNvPr id="977" name="Google Shape;977;p5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58</a:t>
            </a:fld>
            <a:endParaRPr/>
          </a:p>
        </p:txBody>
      </p:sp>
      <p:sp>
        <p:nvSpPr>
          <p:cNvPr id="978" name="Google Shape;978;p58: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979" name="Google Shape;979;p58: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1"/>
        <p:cNvGrpSpPr/>
        <p:nvPr/>
      </p:nvGrpSpPr>
      <p:grpSpPr>
        <a:xfrm>
          <a:off x="0" y="0"/>
          <a:ext cx="0" cy="0"/>
          <a:chOff x="0" y="0"/>
          <a:chExt cx="0" cy="0"/>
        </a:xfrm>
      </p:grpSpPr>
      <p:sp>
        <p:nvSpPr>
          <p:cNvPr id="992" name="Google Shape;992;p5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59</a:t>
            </a:fld>
            <a:endParaRPr/>
          </a:p>
        </p:txBody>
      </p:sp>
      <p:sp>
        <p:nvSpPr>
          <p:cNvPr id="993" name="Google Shape;993;p59: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994" name="Google Shape;994;p59: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
        <p:nvSpPr>
          <p:cNvPr id="133" name="Google Shape;133;p6: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134" name="Google Shape;134;p6: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5"/>
        <p:cNvGrpSpPr/>
        <p:nvPr/>
      </p:nvGrpSpPr>
      <p:grpSpPr>
        <a:xfrm>
          <a:off x="0" y="0"/>
          <a:ext cx="0" cy="0"/>
          <a:chOff x="0" y="0"/>
          <a:chExt cx="0" cy="0"/>
        </a:xfrm>
      </p:grpSpPr>
      <p:sp>
        <p:nvSpPr>
          <p:cNvPr id="1006" name="Google Shape;1006;p6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60</a:t>
            </a:fld>
            <a:endParaRPr/>
          </a:p>
        </p:txBody>
      </p:sp>
      <p:sp>
        <p:nvSpPr>
          <p:cNvPr id="1007" name="Google Shape;1007;p60: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1008" name="Google Shape;1008;p60: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1"/>
        <p:cNvGrpSpPr/>
        <p:nvPr/>
      </p:nvGrpSpPr>
      <p:grpSpPr>
        <a:xfrm>
          <a:off x="0" y="0"/>
          <a:ext cx="0" cy="0"/>
          <a:chOff x="0" y="0"/>
          <a:chExt cx="0" cy="0"/>
        </a:xfrm>
      </p:grpSpPr>
      <p:sp>
        <p:nvSpPr>
          <p:cNvPr id="1022" name="Google Shape;1022;p6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61</a:t>
            </a:fld>
            <a:endParaRPr/>
          </a:p>
        </p:txBody>
      </p:sp>
      <p:sp>
        <p:nvSpPr>
          <p:cNvPr id="1023" name="Google Shape;1023;p61: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1024" name="Google Shape;1024;p61: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8"/>
        <p:cNvGrpSpPr/>
        <p:nvPr/>
      </p:nvGrpSpPr>
      <p:grpSpPr>
        <a:xfrm>
          <a:off x="0" y="0"/>
          <a:ext cx="0" cy="0"/>
          <a:chOff x="0" y="0"/>
          <a:chExt cx="0" cy="0"/>
        </a:xfrm>
      </p:grpSpPr>
      <p:sp>
        <p:nvSpPr>
          <p:cNvPr id="1039" name="Google Shape;1039;p6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62</a:t>
            </a:fld>
            <a:endParaRPr/>
          </a:p>
        </p:txBody>
      </p:sp>
      <p:sp>
        <p:nvSpPr>
          <p:cNvPr id="1040" name="Google Shape;1040;p62: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1041" name="Google Shape;1041;p62: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7"/>
        <p:cNvGrpSpPr/>
        <p:nvPr/>
      </p:nvGrpSpPr>
      <p:grpSpPr>
        <a:xfrm>
          <a:off x="0" y="0"/>
          <a:ext cx="0" cy="0"/>
          <a:chOff x="0" y="0"/>
          <a:chExt cx="0" cy="0"/>
        </a:xfrm>
      </p:grpSpPr>
      <p:sp>
        <p:nvSpPr>
          <p:cNvPr id="1058" name="Google Shape;1058;p6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63</a:t>
            </a:fld>
            <a:endParaRPr/>
          </a:p>
        </p:txBody>
      </p:sp>
      <p:sp>
        <p:nvSpPr>
          <p:cNvPr id="1059" name="Google Shape;1059;p63: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1060" name="Google Shape;1060;p63: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4"/>
        <p:cNvGrpSpPr/>
        <p:nvPr/>
      </p:nvGrpSpPr>
      <p:grpSpPr>
        <a:xfrm>
          <a:off x="0" y="0"/>
          <a:ext cx="0" cy="0"/>
          <a:chOff x="0" y="0"/>
          <a:chExt cx="0" cy="0"/>
        </a:xfrm>
      </p:grpSpPr>
      <p:sp>
        <p:nvSpPr>
          <p:cNvPr id="1075" name="Google Shape;1075;p6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64</a:t>
            </a:fld>
            <a:endParaRPr/>
          </a:p>
        </p:txBody>
      </p:sp>
      <p:sp>
        <p:nvSpPr>
          <p:cNvPr id="1076" name="Google Shape;1076;p64: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1077" name="Google Shape;1077;p64: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2"/>
        <p:cNvGrpSpPr/>
        <p:nvPr/>
      </p:nvGrpSpPr>
      <p:grpSpPr>
        <a:xfrm>
          <a:off x="0" y="0"/>
          <a:ext cx="0" cy="0"/>
          <a:chOff x="0" y="0"/>
          <a:chExt cx="0" cy="0"/>
        </a:xfrm>
      </p:grpSpPr>
      <p:sp>
        <p:nvSpPr>
          <p:cNvPr id="1093" name="Google Shape;1093;p6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65</a:t>
            </a:fld>
            <a:endParaRPr/>
          </a:p>
        </p:txBody>
      </p:sp>
      <p:sp>
        <p:nvSpPr>
          <p:cNvPr id="1094" name="Google Shape;1094;p65: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1095" name="Google Shape;1095;p65: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p6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66</a:t>
            </a:fld>
            <a:endParaRPr/>
          </a:p>
        </p:txBody>
      </p:sp>
      <p:sp>
        <p:nvSpPr>
          <p:cNvPr id="1112" name="Google Shape;1112;p66: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1113" name="Google Shape;1113;p66: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8"/>
        <p:cNvGrpSpPr/>
        <p:nvPr/>
      </p:nvGrpSpPr>
      <p:grpSpPr>
        <a:xfrm>
          <a:off x="0" y="0"/>
          <a:ext cx="0" cy="0"/>
          <a:chOff x="0" y="0"/>
          <a:chExt cx="0" cy="0"/>
        </a:xfrm>
      </p:grpSpPr>
      <p:sp>
        <p:nvSpPr>
          <p:cNvPr id="1129" name="Google Shape;1129;p6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67</a:t>
            </a:fld>
            <a:endParaRPr/>
          </a:p>
        </p:txBody>
      </p:sp>
      <p:sp>
        <p:nvSpPr>
          <p:cNvPr id="1130" name="Google Shape;1130;p67: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1131" name="Google Shape;1131;p67: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5"/>
        <p:cNvGrpSpPr/>
        <p:nvPr/>
      </p:nvGrpSpPr>
      <p:grpSpPr>
        <a:xfrm>
          <a:off x="0" y="0"/>
          <a:ext cx="0" cy="0"/>
          <a:chOff x="0" y="0"/>
          <a:chExt cx="0" cy="0"/>
        </a:xfrm>
      </p:grpSpPr>
      <p:sp>
        <p:nvSpPr>
          <p:cNvPr id="1146" name="Google Shape;1146;p6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68</a:t>
            </a:fld>
            <a:endParaRPr/>
          </a:p>
        </p:txBody>
      </p:sp>
      <p:sp>
        <p:nvSpPr>
          <p:cNvPr id="1147" name="Google Shape;1147;p68: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1148" name="Google Shape;1148;p68: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1"/>
        <p:cNvGrpSpPr/>
        <p:nvPr/>
      </p:nvGrpSpPr>
      <p:grpSpPr>
        <a:xfrm>
          <a:off x="0" y="0"/>
          <a:ext cx="0" cy="0"/>
          <a:chOff x="0" y="0"/>
          <a:chExt cx="0" cy="0"/>
        </a:xfrm>
      </p:grpSpPr>
      <p:sp>
        <p:nvSpPr>
          <p:cNvPr id="1162" name="Google Shape;1162;p6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69</a:t>
            </a:fld>
            <a:endParaRPr/>
          </a:p>
        </p:txBody>
      </p:sp>
      <p:sp>
        <p:nvSpPr>
          <p:cNvPr id="1163" name="Google Shape;1163;p69: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1164" name="Google Shape;1164;p69: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
        <p:nvSpPr>
          <p:cNvPr id="151" name="Google Shape;151;p7: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152" name="Google Shape;152;p7: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9"/>
        <p:cNvGrpSpPr/>
        <p:nvPr/>
      </p:nvGrpSpPr>
      <p:grpSpPr>
        <a:xfrm>
          <a:off x="0" y="0"/>
          <a:ext cx="0" cy="0"/>
          <a:chOff x="0" y="0"/>
          <a:chExt cx="0" cy="0"/>
        </a:xfrm>
      </p:grpSpPr>
      <p:sp>
        <p:nvSpPr>
          <p:cNvPr id="1180" name="Google Shape;1180;p7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70</a:t>
            </a:fld>
            <a:endParaRPr/>
          </a:p>
        </p:txBody>
      </p:sp>
      <p:sp>
        <p:nvSpPr>
          <p:cNvPr id="1181" name="Google Shape;1181;p70: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1182" name="Google Shape;1182;p70: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2"/>
        <p:cNvGrpSpPr/>
        <p:nvPr/>
      </p:nvGrpSpPr>
      <p:grpSpPr>
        <a:xfrm>
          <a:off x="0" y="0"/>
          <a:ext cx="0" cy="0"/>
          <a:chOff x="0" y="0"/>
          <a:chExt cx="0" cy="0"/>
        </a:xfrm>
      </p:grpSpPr>
      <p:sp>
        <p:nvSpPr>
          <p:cNvPr id="1193" name="Google Shape;1193;p7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71</a:t>
            </a:fld>
            <a:endParaRPr/>
          </a:p>
        </p:txBody>
      </p:sp>
      <p:sp>
        <p:nvSpPr>
          <p:cNvPr id="1194" name="Google Shape;1194;p71: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1195" name="Google Shape;1195;p71: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8"/>
        <p:cNvGrpSpPr/>
        <p:nvPr/>
      </p:nvGrpSpPr>
      <p:grpSpPr>
        <a:xfrm>
          <a:off x="0" y="0"/>
          <a:ext cx="0" cy="0"/>
          <a:chOff x="0" y="0"/>
          <a:chExt cx="0" cy="0"/>
        </a:xfrm>
      </p:grpSpPr>
      <p:sp>
        <p:nvSpPr>
          <p:cNvPr id="1209" name="Google Shape;1209;p7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72</a:t>
            </a:fld>
            <a:endParaRPr/>
          </a:p>
        </p:txBody>
      </p:sp>
      <p:sp>
        <p:nvSpPr>
          <p:cNvPr id="1210" name="Google Shape;1210;p72: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1211" name="Google Shape;1211;p72: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
        <p:cNvGrpSpPr/>
        <p:nvPr/>
      </p:nvGrpSpPr>
      <p:grpSpPr>
        <a:xfrm>
          <a:off x="0" y="0"/>
          <a:ext cx="0" cy="0"/>
          <a:chOff x="0" y="0"/>
          <a:chExt cx="0" cy="0"/>
        </a:xfrm>
      </p:grpSpPr>
      <p:sp>
        <p:nvSpPr>
          <p:cNvPr id="1225" name="Google Shape;1225;p7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73</a:t>
            </a:fld>
            <a:endParaRPr/>
          </a:p>
        </p:txBody>
      </p:sp>
      <p:sp>
        <p:nvSpPr>
          <p:cNvPr id="1226" name="Google Shape;1226;p73: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1227" name="Google Shape;1227;p73: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
        <p:nvSpPr>
          <p:cNvPr id="167" name="Google Shape;167;p8: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168" name="Google Shape;168;p8: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
        <p:nvSpPr>
          <p:cNvPr id="186" name="Google Shape;186;p9:notes"/>
          <p:cNvSpPr>
            <a:spLocks noGrp="1" noRot="1" noChangeAspect="1"/>
          </p:cNvSpPr>
          <p:nvPr>
            <p:ph type="sldImg" idx="2"/>
          </p:nvPr>
        </p:nvSpPr>
        <p:spPr>
          <a:xfrm>
            <a:off x="990600" y="777875"/>
            <a:ext cx="5116513" cy="3836988"/>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187" name="Google Shape;187;p9:notes"/>
          <p:cNvSpPr txBox="1">
            <a:spLocks noGrp="1"/>
          </p:cNvSpPr>
          <p:nvPr>
            <p:ph type="body" idx="1"/>
          </p:nvPr>
        </p:nvSpPr>
        <p:spPr>
          <a:xfrm>
            <a:off x="709632" y="4861252"/>
            <a:ext cx="5680036" cy="460595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1.jp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elfolie">
  <p:cSld name="Titelfolie">
    <p:spTree>
      <p:nvGrpSpPr>
        <p:cNvPr id="1" name="Shape 13"/>
        <p:cNvGrpSpPr/>
        <p:nvPr/>
      </p:nvGrpSpPr>
      <p:grpSpPr>
        <a:xfrm>
          <a:off x="0" y="0"/>
          <a:ext cx="0" cy="0"/>
          <a:chOff x="0" y="0"/>
          <a:chExt cx="0" cy="0"/>
        </a:xfrm>
      </p:grpSpPr>
      <p:sp>
        <p:nvSpPr>
          <p:cNvPr id="14" name="Google Shape;14;p75"/>
          <p:cNvSpPr/>
          <p:nvPr/>
        </p:nvSpPr>
        <p:spPr>
          <a:xfrm>
            <a:off x="611562" y="6315836"/>
            <a:ext cx="4754766" cy="196392"/>
          </a:xfrm>
          <a:prstGeom prst="rect">
            <a:avLst/>
          </a:prstGeom>
          <a:noFill/>
          <a:ln>
            <a:noFill/>
          </a:ln>
        </p:spPr>
        <p:txBody>
          <a:bodyPr spcFirstLastPara="1" wrap="square" lIns="68625" tIns="34300" rIns="68625" bIns="34300" anchor="ctr" anchorCtr="0">
            <a:spAutoFit/>
          </a:bodyPr>
          <a:lstStyle/>
          <a:p>
            <a:pPr marL="0" marR="0" lvl="0" indent="0" algn="l" rtl="0">
              <a:lnSpc>
                <a:spcPct val="100000"/>
              </a:lnSpc>
              <a:spcBef>
                <a:spcPts val="0"/>
              </a:spcBef>
              <a:spcAft>
                <a:spcPts val="0"/>
              </a:spcAft>
              <a:buClr>
                <a:schemeClr val="dk1"/>
              </a:buClr>
              <a:buSzPts val="826"/>
              <a:buFont typeface="Arial"/>
              <a:buNone/>
            </a:pPr>
            <a:r>
              <a:rPr lang="en-US" sz="826" b="0" i="0" u="none" strike="noStrike" cap="none">
                <a:solidFill>
                  <a:schemeClr val="dk1"/>
                </a:solidFill>
                <a:latin typeface="Arial"/>
                <a:ea typeface="Arial"/>
                <a:cs typeface="Arial"/>
                <a:sym typeface="Arial"/>
              </a:rPr>
              <a:t>WP5 - ACTIVITY 5.1: SUSTAINABLE MED CITIES TRAINING SYSTEM </a:t>
            </a:r>
            <a:endParaRPr sz="826" b="0" i="0" u="none" strike="noStrike" cap="none">
              <a:solidFill>
                <a:schemeClr val="dk1"/>
              </a:solidFill>
              <a:latin typeface="Arial"/>
              <a:ea typeface="Arial"/>
              <a:cs typeface="Arial"/>
              <a:sym typeface="Arial"/>
            </a:endParaRPr>
          </a:p>
        </p:txBody>
      </p:sp>
      <p:sp>
        <p:nvSpPr>
          <p:cNvPr id="15" name="Google Shape;15;p75" descr="data:image/jpeg;base64,/9j/4AAQSkZJRgABAQEA3ADcAAD/2wBDAAMCAgMCAgMDAwMEAwMEBQgFBQQEBQoHBwYIDAoMDAsKCwsNDhIQDQ4RDgsLEBYQERMUFRUVDA8XGBYUGBIUFRT/2wBDAQMEBAUEBQkFBQkUDQsNFBQUFBQUFBQUFBQUFBQUFBQUFBQUFBQUFBQUFBQUFBQUFBQUFBQUFBQUFBQUFBQUFBT/wAARCAH9BRI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9IzBFJJwAOTXN+C/GA8WQXO+H7JdW8m2SAkkqDnHOB6EfUV0ci7kYEdRXHh8XTxdD2+Hd072+RTVnZlXTtVtNYhaW0nWeNW2Fk6Z4OKufdrg/hhus21nTyci2uP8R/7LXaaheR6fYXNzKcRwxtIx9gCTXFlOPlj8DHFVFZ638mm0/yNJ0+WfJEpaR4l0rxBNeRadfw3ctnIYriOJwWibJGGHUcqevoa1vavDv2WreW40LX9auB++1C/JLeu0ZJ/N2/Kvarq4jtYJJpXWOKNS7MxwFAHJNdOAxUsVhY4iate/wDX3HTjcPHDYmVCDvb+vzJvWjtXEfDX4mRfEddVkgsJba3s7gwxzs2UmXnBHAIOMEjtkcmu39q6cPiKeKpqrRd4s561Gph5unVVmh1FJS10mAUUUUAFFFFABRRRQAUUUUAFFFFABRRRQAUUUUAFFFFABRRRQAUUUUAFFFFABRRRQAUUUUAFFFFABRRRQAUUUUAFFFFABRRRQAUUUUAFFFFABRRRQAUUUUAFFFFABRRRQBynxB+Jvhn4VaLDq3irVI9H06a4W2SeSN3BkKswXCKT0Rj6cV59/wANmfBr/oeLX/wFuP8A43XnP/BSj/khuif9jDB/6TXNfmtX2GU5LRx+H9tUk0720t/kfO47MqmFq+zikz9cP+Gzfg1/0PFr/wCAtx/8bo/4bN+DX/Q8Wv8A4C3H/wAbr8j6K9n/AFYw388vw/yPP/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268E+OND+Inh2217w7frqek3DOsVyiMoYqxVuGAPDAjp2rfr5+/YP/5Nj8Mf9drz/wBKpa+ga/P8VSVCvOlHaLaPrKNR1aUZvqh1FFFcxsFFFFABRRRQAUUUUAFFFFABRRRQAUUUUAFFFFABRRRQAUUUUAFFFFABRRRQAUUUUAFFFFABRRRQAUUUUAFFFFABRWB408eeG/hzop1jxX4g0zw1pIdYjfatdx2sO9vurvcgZODgZzxVzw/4i0vxZotnq+ianaaxpV4gltr6wnWaCZD0ZHUlWHuDQBp0V8c+PI/HHxh+KVt8YvA9m8+k/Ci9vtN0jRXYLL4pkLm31YKc4jCLG0UO4HdLGxO1dpr6o8DeMtK+Ing3RfFGiTNcaRq9nHfWsjoVYxyKGG5T91hnBB5BBFAG9RXHeEfi94G8f6zqGkeGfGegeIdV07P2yx0vU4bma3w2070RiVw3GSOvFdjQAUUUUAFFFFABRRRQAUUUUAFFFFABRRRQAUUUUAFFFFABRRRQAUUUUAFFFFABRRRQAUUUUAFFFFABRRRQAUUUUAFFFFABRRRQAUUUUAZH/CS6b/bh0j7Wv9obd/lfrjPrjnHXHNavrXH+OPAcXiRBd2r/AGTVoeY7heNxHQNj6cHtWP4f+JUtpHNp2u2sw1W1GCsajdKPYZ5OOeOvavjJ55PLsZLD5pFRhL4Jq9mv5X2l+Z0+yU480PmQ+JUPgXxxba3ENunXx2XIUHCk4yfr0b3INdinjTRZBPjUYVaHd5iSHawx1ODyR7ivO/FPjy28aGDTbaGSK2ZZJJ3uEC7dqllYEE/dwTx1FYfhnRn8cX1naGFYltl/0i8Une6D7o9M44FfGUuIHQxtWhlFqkJy0WvxNLms+2t9fM1lTdk56HRafrlxpviPVLzTYTcRXESXfkkcurFW7dwHaj4kfFC0k+HutfZYpTNJZvG4YY8ouRGOe/LA/wCcVYvvBE0WuQxXGrWtrbyqIY1VtjmPGAir37DqfxrmfjR8NTNp+nWOl+JLXSY53EZ06/nWFbpuudwGXbO35TkDPGO+OCjndCOIhT92mm7ptN3bvor6b/5HqYSOHqYml7R6ad+hL+zr4xtdN0218H3ai21DyBfQsTgTrLmTH1ClT9M+hq/8fPGkrWFn4S0aTzdU1hxEwiblYy23Gf8AaPH0DV574y+Cet6H4aTX9d1WXVZbCFIPsunhY/JhUYGJCOgHX5M8/jXEaXr0enx3euWl1HZ6lbSQw2FmWdnjhH3iDjGcAKfXdJxzXo4nNcTg8Kstrx5Lrfryfle2m59XRy3D4vEPMKEuaz26c/5267fM+vPAPhG38EeF7LSbchjCuZJP77nlm/M/litTV9Ys9B0+e91C5S1tYV3ySyHAArlovi94Wbw0+rNqsHlQxq0kasGdWYZCbf7xwePY15Za2Ov/ALRWtJeX3m6T4LtZD5UCnDTkHn6njr0XoM8mvr6+a0MJSp4XL17SpJe7FbJd2+iPkKeBrYipOvjHyRT95ve/Zd2z6DtrqK8t454ZFlhkUOkiHKsD0IPpU+ao6PpFroOm29hYwLb2lugjjjXoB/n+dXq+op83KufR9Tw5Wu+XYdRRRWhIUUUUAFFFFABRRRQAUUUUAFFFFABRRRQAUUUUAFFFFABRRRQAUUUUAFFFFABRRRQAUUUUAFFFFABRRRQAUUUUAFFFFABRRRQAUUUUAFFFFABRRRQAUUUUAFFFFAHyb/wUo/5Ibon/AGMMH/pNc1+a1fpT/wAFKP8Akhuif9jDB/6TXNfmtX6hw3/uXzf6Hw+cf7z8gooor6s8QKKKKACiiigAooru/hH8K7/4oeMBo0UM0UYtZ7iSbbgR7YzsJyOhkMa8f3q4MbjsPl9CWIxM1GMdW2bUqU601CCu2cJRU01lcWuRNbyxFThvMQrg56HjrV7wzqWm6TrEFxq2kJrmnjiWzeeSAsD3V0OQw9wR7VrPEL2LrU1z6XsrXfprb8SVB83LLQjHh/UD4eOuC1c6ULr7EbnHyibZvCfUqCfwrPr9Cbr4f/Dq3+Cclm/h+4/sKK1/4SJ9GW4b7aD5ZYsT5m7cFyv3scYr4J8Sajp+q6xPcaXpMeiWDHEVnHPJNtA7l3JJJ9sD2r4LhPi9cTzxEI0JQVOTV3a1unXf008z2Mwy36ioNzTujMorT8P+HL/xLrGn6bZW8klxfTpbxfKcbnYKMnHTJrc+KfgGf4e/EDXdCWOd7ayuCIZHUkmJgHQk467GXp719pLMsLHFrBOa9o05Wv0TS/U8v2FR0/a202OQooor0znCiiigAooooAKKKKAP1Z/YP/5Nj8Mf9d7z/wBKZa+ga+fv2D/+TY/DH/Xe8/8ASmWvoGvxTMP98q/4n+Z+k4X+BD0QtFFFeedQUUUUAFFFFABRRRQAUUUUAFFFFABRRRQAUUUUAFFFFABRRRQAUUUUAFFFFABRRRQAUUUUAFFFFABRVTUNQtdJsLm/vrmGysrWJpp7m4kCRxRqCzOzHgKACSSeAK+VviB+0Jq/jjS49S0zWrz4c/DS8m+x6brNrY/avEfiyZshYtJtGRtkbrkrOyMzYDKqr+8oA+m/EHi/QvCcccmua1p2jxyHCPqF3HAGPoC7DNWNF1/TPElit7pGo2mqWbHC3FlOk0ZI6gMpIzX5saD8WvAnhrRZ/GN38EdNuNAvJ7pdMvfGDnxF4m8QLblUnupLiVmS1s42YBpjLKg/gRtwr3/9pL9n3wf4V0jwz4u8PWc3ga9bX9I03V9K8F6hPpEWuQXV3HatCwtXh3yIbjzUk27v3O0/KTgA4b4pfHHU/FHxwutXi8L6Jp+ofDy18SadbReNLxjpV35S2skt/bSwxOwnhiEbNDIiFo7hwj5DEZfh/wDaW0f4GWPxOaxOkaF4p13R/DuvW/g8ORDYa5qFttvW8hRuSCP/AEaeT1y/OWr0j4weA/2cvB+p+B/DXifxBZabYeGbi41ZPBdvNJfXeqXU2397dopkuLgHa+VcHzS2GLAYrj/Cv7Tes+MvHcV58O9K0XwnA2prdXPgXU4UtPFfiy3AZZ5t9yEjV0UB0jDuzrGcyR/doA+oP2d9D8NeFfgzoGn+FvE1t4u0aJJp31+3mikjvbiWaSa5mzGSoLTSSMVBwucdq+NvEXx48J+A/g148+DOn+P9NvNHs9S03T9A1yxu0zd6Pe30aXloJlO1p4IzcozIc+W0bfeDkew3XwZ8Z+Pvhn8fmsfDh8Djx80b6V4Uv7iKN2ZIES5kuDbu0cL3ZUo2xiQAGY7iQOb+LHxq8W+HfsQvPDfh3wB4Ih0tLGD4bePI7SWTxHOHHmRWq2bTtHHFHsUOUZCzAGMD5wAcF4s+Ll14K1TTfE9x4F8N6Lp/wy8U69Y6ZpfhEuuu3VhZWk4a3lieNY4bb7P5d1LN5rKym32x7mWvvjwj4iudc8FaRrmrWUeh3N3YRXlzZ/aRMtqzIHZDLgBtuSNwABxnpXyP4H8efs//ABG+KnhT4iPfN8NfGtxpsug33hjxfbfYhqNrJGIhC6TYjdwUiCyRsSyIEYHgJd0H9mrwLqX7Tmr+DCmqv4C8PeGtP1WLwhea9fXWl3txc3Nyqs1rLM0ZhhW1ULEFCZlOQQFAAPqbRviR4S8RX32HSfFGi6pe/wDPvZahDNJx1+VWJro6+CvjTr3gqD4h+Jfh34f+BHgfXNZ0VlSHTbvS47H+2N1otz5VhqEafub1I2DCFkBIUsknGBa+Avxy1G40fTb34Zajrut201mNSl+Ffj65MmqtZ5Ikn0jUpGJuAjqV8qV3AIZWMDYFAH3ZRXI/DH4oeH/i74Ug1/w3eNcWrO0E9vMhiuLO4Q4kt54z80cqHhlYccHkEE9dQAUUUUAFFFFABRRRQAUUUUAFFFFABRRRQAUUUUAFFFFABRRRQAUUUUAFFFFABRRRQAUUUUAFFFFABRRRQAUUUUANz6V5inx30mz8QXel6zZXWjGKVkjnmQlXUEgMRjK5xnoRjvXp9ZWveF9K8TWpttUsYb2LGB5i/Mue4PUH3Fefi6eJlFPDTSa7q6f+RMr9CSPXtMm0836X9q1iBk3ImUx/99ZxXivjjxnpHi7xlHp9hNHcxR2kji+gU5jkjV5CM9HUqvrweQeoOX8Uvh3afC+wXV9O1aWz02e4WKW2u4zNAhIbBfg5XI2/MrcsOe4zPhzcSN8TtDWbTLXT106CQ3DWijYUMTkSs2SOQ6859PpXwmdVq+PjHLsVTUVJpN7rfddu5jHEOFRRW6PQ/AcTi+n1rxRIsAeJbaBr7agk6ZOG68Ac+5963PFH/CQ23iDTV0CLbp0gVj9nRfLLZ+becdNuO/05qK+Ph74ywgaXqzGTT2IfbERw/swHXb1HpXe6Zp6aXp1taREmO3jWJSxycAAD+VLKslqU6UsFGX7pNSVVNc0ne7T/ACPTnWjP31v2Od8S+AovEmqQXj3TwBVCSRqudwBJ4OeDyfWuX+K3wOj+J2t6fqB1WSwNvH5Msflbw6bs/LyMHk+vbjjn1TsKODX2P9jYFuq3T/iNOWr1a2/pDoYyvh5qpSlZo8a+LuseO9F13Q7HwxaTXGmtGA5S3EwkkDYKyEj5VxjnI6tzxxp+OvBPhiTRb2x03TdHg8TG3M1tbpbwGZ2UbsbCOQcEfj1Fepbc15F4j+DFvN8Rz42udca1tIJEu5YTHggxgY+fPC4UZGPX8PJzLBVaanOEfaqbSabS5I21cbnrYTF058kZP2bgm7pN87vomfO730N4Lt9ZENjLYIGtdES3eKOWQ4DFsDjjDHJycYGBjH138M5jP8P/AA/JJs3PYwsdihF5QHgDgfgK85+MWq+HfEnhqy1KztbXWI1uxDLIUKso2Mdu4Ydex/8ArVxfh2DWLKxstNsLybQtN1JlSCPz3lln+bGV5+XrzgIDX55gMWuHsxnBP26lFWa63emuq8t16H0+Nj/bGEjNr2bT2ey01t189vmfQHiT4gaF4TUi/v4xN2gj+eT/AL5HT6mrfhPxNbeL9Fh1O0WRIZGZdkoAYEEgg4+lct4Z+Cug6KwnvEfV7zO4yXfK5/3eh/HJ9676GNIY1SNQiKMBVGAK/VMBLM61T22MUYQa0itX6t7fJHw+IWEhDkoNyfd6L5L/ADJqKKK+gPOCiiigAooooAKKKKACiiigAooooAKKKKACiiigAooooAKKKKACiiigAooooAKKKKACiiigAooooAKKKKACiiigAooooAKKKKACiiigAooooAKKKKACiiigAooooA+Tf+ClH/JDdE/7GGD/ANJrmvzWr9Kf+ClH/JDdE/7GGD/0mua/Nav1Dhv/AHL5v9D4fOP95+QUUUV9WeIFFFFABRRXp3wv+BPibxx4g0Ay6Jer4dvbiMzaisZ8ryc/OQ/rtyPqRXmZhmOFyug8Ri5qMVfd22XTzN6NCpiJqFON2eY19Y/AX9pC18A/DVj411u41Njdrb6bYxqJrmOBVUM7HP8AqwW43EfcYCvEfiN8EfE/gHVdbaTR77+wbK6eOHU5YtsUkYchG3dMsMdPWvPPevmM0y3KuOMtjTlPmptp3ja/pfW3n5HoYeviMqrNpWl5nsf7TnxHvPHPjxxb6+NX8L+VHc6bFAdsSK6DIZP+egbcp3DPHbpXjqMY3VxjKnIyARx6j0+tNx70tfR5VllHKcDTwNH4YJL19fPucNevLEVZVZbs3l8eeIl8UN4j/tm8OuMxLXrSlnORgqc9VI42kYxx0rBoorvpYejRd6UFHRLRdtjGU5S+Jnvv7LXxef4d32sNrmuyW3hK2tWlNi2JDJcM6hFiT724jeTt4+Xn1ra/aX+PC/EXwpoMnhfXZINEvBJFqOkECK4SZdjKJeeUIbjHykoevb5nxSHivhqvBeXVc7jn0v4ie1lbbqu99b+h60c0rRwrwi+F/eOor0/4W/AjxL448R+HzcaHep4cvJ42m1BYz5XkA5ch+mSoI69SKofEL4J+KPAOpay0+j339h2NzJFHqksW2KWMOQj7umWGOnrXvx4gyuWNeXKvH2tr2uu9revkcf1OuqXtnB8p5/RRRX0RxBRRRQAUUUUAfqz+wf8A8mx+GP8Arvef+lMtfQNfP37B/wDybH4Y/wCu95/6Uy19A1+KZh/vlX/E/wAz9Jwv8CHohaKKK886gooooAKKKKACiiigAooooAKKKKACiiigAooooAKKKKACiiigAooooAKKKKACiiigAooooAKKK4r4zfEWH4SfCjxb4znhNyuiabPepbg4M0iqTHGD6s+1f+BUAfP37RHxC0zx9rOuaXq0U1/8MfBd3b2urabaZaTxXr8pjNpoqDHzIjPC0vVWaRFbCxy1k+OrHU/Culakl9P/AMJF+01460iWx0qy0mNpk8N2cpEe2A/dtrWAtua4cr50iEnPCLr/AAD+Gc0nxI0TQdUlGpW3ww05LvUbzki/8WamjT3lw+fvPFDLlcjI+3deBjh/h7pbfGL4mW1hrmo3llb+N9U8T6xrkmnXUlpcahBpOoR6bYaaJomV0t44n8xlRgWYZP3myAemfCPwD4J0n4yfFjwNqtparJa6FpOhaXod4uY38LpZBQU3ffVruS+WTGSCke7qpPz74m0HQde8SaFfaF4q8d3PgDT7+Sw8Kxf2tNf6trt6iMhi0KOQ7YbeJSyvqEu4hQdjouZD3Hxy+D/gLwH8QNH8N3rXGs/D+PSNS8Qa5o+pX9zLP4bsYogj3VneiT7TCJ3Kw/ZdzRS4cgKUOfe/2d/hhcafbn4g+KtOisPFusWccFppSgeT4c0pQDb6bAuMR7VCtLt+9Lu6qqYAOR+GP7NvivT9Ee2XU7P4M6JcfvR4e8AQQzagWI+9e6pcxytcS46tGic/xuOT5p8UPhL8S9J034heEotD8Y/E64vb2x1LwV4k1bXLeS20nyEgkeSV5JEaCdJkmYMkR3qyqONwr2e+/b7/AGfNO8XN4auPiloqaqs3kMwErWyvnGDchPJAB6kvgd691vZVl0yZ0YOjRMQynIIx1BoLjrJI/IHxx/wUI+Nniz4gWfifSdWtPCWn6e7Gz8M2sZuLOVD94XbNhp2K8bgE29VCnmvefB+v/Fj45eFfG/ji1+Hms2Hi/wAe2trZ+FPFXhnXoFg0dLaPyZI5nkdJIbcXKT3BQRv5gmKZLKrV8A+X7V+x/wCwZ/yah4EH+xd/+lk9ePg8ROtUcZH6FxHk+Gy/CU6tGNne34Nj/EH7OPiiLQry00P4oarr0NwCsuh/EWyttd0q6Qg5jkXy45wD6iXjurV8x678LLvwl44sV0zSfEXgvxXpFtcMPBmha84a70/IaeXw5fEDeqsDI+nTqRyMJCSrt9mfGT9pT4Zfs+w2T/EDxfY+HHvcm2t5VkmnlUHBZYolZ9oPG7bj3rAbVPhp+2f8MZLvwj4nt9Vjs7kS6br+l7ku9G1BBuimRWCvG65B2sAHUlSCrEH2D86PJ/idpvw60X9j2fV/h/fvf6jqup2usaBqlxO9zq2o+IvtCeUzM+ZWujInlumNyKsiFVVSot6r4L8J6T4+8S/DXxxb3vh6017xH/wk3gLxVDuiW01C4iV54ba5A2w3K3SXEojcgSrPt2uNwPlw8LWHiL4o+Fl1XTovh54p1bXLvw54y13RpGa5g1cW6yRrZK7BLFNRgQTfaoU80lghIYlq9W+JX7Ovhbwr4m8HeDdEvNStPDnj+a+0HVtHvNTub8B49Ouby31KD7RI5ingmtUxImMmZSeQpoA5u08XeIvhT448Q+MNVto4fGfhpbeL4h6bp8LJb+JtFPy2+v2cQP8AroVB3jPAjniJO2I19oWd5b6lZwXdrPHdWk6LLDPC4dJEYZVlYcEEEEEdc18ma1rl3qHwD+DPx51ArJq+jaXYnxLtUsNR0q8jih1CNx/EiMyXQDZANv2yTXpf7K5l8K+H/FHwyuZC0ngHWpdJsVkkMj/2VIiXOnkseoWCZYcnvA2eQcgHuNFFFABRRRQAUUUUAFFFFABRRRQAUUUUAFFFFABRRRQAUUUUAFFFFABRRRQAUUUUAFFFFABRRRQAUUUUAFFFFAHn/wAWvitH8KdOsbyXSrjVI7iUxsLc4MYAzuPHToOcda8/sf2y/B0+0T6dq9q3ctDGyj8n/pXvpAPUA1UutHsb4EXFnBP/ANdI1b+YrhqU8RKXNTqWXaxw1KeIc+anUsu1j48+Lnxctvi1eSWf/CT2+i+GY42eK0FtcPNPKBlfNxHjG4D+LC9ecCvSPgn8QvCtj8E5dR1+aK1aE/2bqEzoS8+1dsSDAy37oqMAdmPqa8X/AGzPFlp8NPir4dt/DVra6s8lo93rXhtdLhdFtk58wS+UZIiyCXJVvlEYbA/i9a8GeGfhZ4g/Zjg1GfWPK8Luf7SuNXkcQzW84O0hxyA6g+Vtwc9gSQa8aOGxCrynK0nZ7nz1CVZYup7yckne/wArdeh6p8IfDfhax0d9Z8K3Ul9Z6kARPM2ThSRtxgEEEnIIzXoNcF8D28Ht8O9OHgbU49Y0BS4S7WTezvuJffwMNk9MDHHGMV338q9zC0o0KMYRil5LY+potunFvfy2FooorrNhtZ2uaPBr+k3Wn3O7yLhDG+04Iz3HvWjTX+6fSs6kI1IOEldMqMnGSktzzvwfoHhDQ7PV9Dt7+PUm5e7juHViABg9ABgfoa8s8I3GmaL4utNZsp4ZNLikdVt724WOaAHIyAT8wwcg+5B55rv/AIf+G/BWpeJNZ1LQPEdrrskZkint7W6jlFuXJyG2HPqBn3rzCPRoI/EF1oOmWtprM1xdbLK+MpZQiswfO04JUqQfQo1fiuc0cVhoYWp7CMOSTUeXXqnHo9302v2PvsC6c5V4OcndK99Onvdtvy7nuk3xk8I25w2rKzf9M4ZG/ULT9F+LHh3xBrFvptjdSS3M5IQGFlHCknkj0BpmifCnw/p9hBHdaba3tyq/vJpIhhm78dhW/YeFdG0yZZrPS7O1lX7rwwIjD8QK/QsKs9qShOvKnGOl0k726q97XPlqry6KlGkpN9G2rfkbFFFFfWHkBRRSZoAWik3D1ozQAtFJkUZxQAtFJmloAKKSjNAC0UmaM0ALRRRQAUUUUAFFFFABRRRQAUUUUAFFFFABRRRQAUUUUAFFFFABRRRQAUUUUAFFFFABRRRQAUUUUAFFFFABRRRQAUUUUAfJv/BSj/khuif9jDB/6TXNfmtX6U/8FKP+SG6J/wBjDB/6TXNfmtX6hw3/ALl83+h8PnH+8/IKKKK+rPECiiigAr239nX40WnwbsfEN9qF3d3olRI7LQYXISaUnLTMcYTaqqu7GTuPBxXiVKylcbgRkAjIx+P0rw85ynC55g5YDGK8JWv8rfdc68LiamFqKrT3R7H+0h8Wrb4u32g6rp19cx2X2Xy5tFnY/wCh3KsdzAfdIZWXDDrtPTpXjdFFXlOVYfJcHDA4Ve5Db7xYnETxVR1am7CiiivZOUKKKKACiiigD2/9nf412nwb0vxDeX91d3/nBI7LQYXIjlkJBeZmwVTCqq5AycnjiqP7R3xYt/i3qehavp19cpYG02S6PO5P2O4VjvIH3SGVkww67T0xivHqURllchSQoyxAJwMgZP4kfmK+LjwpltPOHniX759elrWtb8b736nqvMK8sN9Uv7v9MSiiivtDygooooAKKKKAP1Z/YP8A+TY/DH/Xe8/9KZa+ga+fv2D/APk2Pwx/13vP/SmWvoGvxTMP98q/4n+Z+k4X+BD0QtFFFeedQUUUUAFFFFABRRRQAUUUUAFFFFABRRRQAUUUUAFFFFABRRRQAUUUUAFFFFABRRRQAUUUUAFeMftUOl34K8KaJNH5ltrfjPQLG4Ts0Q1GGd1PPRlhKn2Y17PXi37WDRaX8ONF8SXDbbXw14q0PWLlv7lumoQpO/XosUkjc/3TQB5voPjrUfh58I/H3iXw/DHqXi3xr8SNT0nRY7ht0RuzqLaXBI+AcxRR2nnMo6pE3I6jlfBfgHWfHXwxt9O8NeB9N8aeGtD1u/msPFWt+K7jRdbvdS+1Si91C0a0tX+zI1wbgKokG5eoC8G9o+tW/h//AIRWyuIo4ovCnx01OykhKklhqS6i9sQPY6vA3HQJnsTW98NviRr3wX+CEfgK/wDhr41l8Y+H7Gawtv7M0aW7stSlUv5dxHdRZjVZSVc+YyspYhhxyAec/DHw1p/xP1jwNbyaVrMdx4s1i41HW7jWPEsmuyXGlaBcMLdFmkVf3D6hPCw+X5kBPO4Y+nf2oPjFe/AP4H+I/Hlj4fTxO2jiGSbTZLkW4eBp0SU7yDjCMxGAcnHBryn9lXwLP4L+Kdz4dvOZ/BPw58M6Cw/hS6la8muyvbLMkJPrhfSvoz4geFdJ8ceB9e0DXtNbWNG1KxmtrzT0Yq1xEyEMikEEMQeCCCDggjrQB+Gfxd0f4B/tMa1Y6r8IZrr4YeOtWmjgk8C6tYO2n3dy5VVWzmt1dYizHAV1VGJGBH0P7Z/C/wAJ3/gL4J+EfDOqXIvdT0Xw9Z6bdXKkkTSw2yRu4z6spPPrX5YfDn/gl/8AF3xt8TR48tLLR/gJpVtqkd7pGlSXUmpXtikbK0LBQzB2BVSTJKpLbjtAwB+v2obv7MuNxBbymyQMdjSexdP4l6n4A7a/Yv8AYO/5NR8Df7l3/wClk1fj75fFfsJ+wjx+yr4HH+xd/wDpXNXzOVyvWl6f5H7jx3R9nltF/wB5f+ks+GP2xP2iPhF8XvHnjH4XfHjwPqPgfxb4cvZrTRPG+giO/khgLNJbNNGGVjG0UkbtEGbJZseW3T0r/gkP8D7n4f2/xH8W2HibT/E/g7W5LWx0vUNPjnh+0tAZS7vFNGjRlfNVcEHkuASBloP+Cgv7FXiP9or40aYnw4+HVnb6pqUUV14g+IWq6jJFbrsQww26x+YeiIpfy4WY5j54bP0z+w1+zXr/AOyr8FW8FeIfElv4kum1Ga/iazidIbVHRAYULnLDervnC8yHjufpz8LMf9oTwJY/8Le0prq2nl0jx/pzaPcw2N0bOU61p5Oo6VOsyjdHIFhukEgGQViHPArhPgdZeNdc8M6b8WvDXwvsfEF3f6UXs73xd8R73UNaa2cZa3tjJaNFauTnIVkBYAMe49z/AGrhb6X8N9I8UzD974W8T6Lq8b91UX8UM+Pc2886/wDAq4v4a/ES++Btl4v8Iat8P/Gl7FY+I9Uu9E/sLQJry3urK5upLmFI5kHlqVMzJiRkChV5xQBzPwL1uz8TfCXxL8H5rx9W8J3nglb/AMJ3F2oF0dDuIZLZrK5AG3z7SRTCTjlWiz8watH9kfXrnXvHVrrV7K0974n+FnhLV7uckfvblTfRSsfc5T8/auH+HsN58FtWjbxTZx6ReaB8LfEGvahaGRXNql3q5ukgZlOGaNY2U7cjdnBIIJ7f9j7w/eaF40/si/tngu/Cnw18JaBdRsCPKuyt5POn1Akiz6cevIB9ZUUUUAFFFFABRRRQAUUUUAFFFFABRRRQAUUUUAFFFFABRRRQAUUUUAFFFFABRRRQAUUUUAFFFFABRRRQAUUUUAcb8Vviho/wd8FXninXkun0y1ZEkFnF5kmXYKuBkdyOp718yyft2eLPHzXcfww+Eesa9AjbI9Rug7Rox6eYkSlR9PNFfYGpaZaaxata31rDfWzMrNDcRq6EqQynB7ggH6gVNDbx28YjjRURRgKoAArOSk9mcNejXqS9ypyx9NfvPzT+JXhv4w6C2o+OvG8mj/Dpdccw3l9b2cl5dMrKF8sSIs7RKVAUIZY1IGO1ehfso/s72/jD4R/E7w1f+Io9S8J69c2q2OoaTIpDGI+asu08xvnyw8TqCNuOhBP0j+1fqU+n/s/eMltRbm4urP7GpupkijVZWEbuWcgDajM3XkgAc4r85fB/iDX/AAFrUGqfBhvEN4+m2cY167giaWxu5cqGKRFM+WST98bsZYBMGvewOT08Zh3UTtJPrt/wD47F+yy7GJTvNNa99dH6n3x+zr/wrH4MzTfCHw74vTV/E8M8t3dwTk+Y820CQAgbAVVBlASwCnPQmvf6+ZNC+BfgHwf4iuf2hZJtUa5ksZtfewSVZII3lgLSGMbFZiQ74DHGW7cAeg/AH9ozRP2gLHWJtKsLzTZ9LkjSe3u9pO2TcUYMpwc7G47Y+lctbCqMOfDpuMbXb6M+mweIVO1CraLd+VLrFHrlFNDbulLXnnsiVyXxG8beFfB+hOPFuvWOgWF/utVmvbpYN5ZSCFLEc4yeOnWtvxFr9n4X0HUtZ1CQw2Gn20l3cSBSxWNFLMcDrgA18aa03hD/AIKSWIsLG71bwdqXhSbzla4gjnSaGfAb5Q45/deowf7wzVeynKDnFXSPVy/DU61VTxEnGkvikle3bT1N+x/Zrj+BXwn+Ivijwv4tuNTvr7RZGsruJBEsVuv70lWRjuYqOHGPUda+fvh3408Y/Dfwx4eutMv/AAvq1mzNe2unXV6kd3bnzCrAgvG/LKcLlgeSAea0vjR8fNf+GPxQtPhtY3d+/wALPBUFnpWoR2MYklu4/s6qTPJgcncV2ZCkr0J4HuP7C/wt8GS+FbnxQi6b4g1qO+kit9Ujk8zZCFQqVjbmFuWyGUP17EV8ziMDDEVI04r3V/nc/RKkMRluBeMxi51Us1p0ask9rO1mXtN/brj8PagunfELwHrXhS7KgoVUybuxYq4Qhfdd1e4fDb45eCfi00ieGNbiv7mKPzZbRkaKaNcgElHAOMkDI45rsdS0ax1m1e2v7O3vbZxhoriJXQ+xBGK57wf8J/CPgDU7+/8ADugWWjXV8qpcNaR7FZVJIAUcLyf4QM/hXsU4V4NJyTXpqfnlatga0G4UnCfk7x/HX8TsKKKK7DyRtef/AB916/8AC3wS8d6xpVw9lqVjot5cW1xHjdFIsLsrDOeQQD07V6D/ACrzH9p3/k3b4k4/6F6+/wDRD1E/hZ14RKWIpp7cy/M/Nn4YfGL9p74zXV9beDfE2r63PYIklwsclrF5asSFOZAo5wenpXoX9h/tu/8APTXP/AzT/wD4utH/AIJRf8jZ8Qf+vK0/9Dkr9IB+teXh6LrU1OU395+jZ3m0Msx08NSw1NpW3j3Vz4w/ZT0z9pW1+KySfFN9Tbwr9imB+1XFo6ed8uziJt2fvdq6v/goX8TvFHwp+D+h6r4T1m40PUJtehtpJ7cKWaI29wxX5geMop6dhX1H+lfGv/BUz/kg/h3/ALGWD/0luq6pwdKjK0mz5rBYmOZZvQnUpRim0rJafcea/sOftpeI9e+IzeDviJrkmrJrRVdMvrrYphuQD+5OFGRIOmTwygDO7j9FOvJr8XfFXwdubH9m34efFTRllixPdafqckTEGOVbuU28wwMg4+TdngpHjqTX6U/sc/tDRftAfCm3uruVP+En0rbZ6tCMAl8fJMAD92QDPQfMHA6VjhK0v4dTfdHscUZZRu8fgo2hdxkl0advx/rc9A+OutX3hv4LePNX0u5az1Gw0K+ura4TG6KVLd2RhkYyCAfwr5S/4Jz/ABu8dfFvxF41g8X+JLrXIbK1tnt1uQg8ss8gYjCjrgflX1D+0h/yb38TOf8AmWtS/wDSWSvib/glD/yNfxC5/wCXOz/9DlrSpKSxEEnvc87LqNKeS4ypKKck42dtVqfSP7enxE8R/DH4FnWfC2rT6Nqf9p28P2m3CltjB9w5B64HbtVL/gn98SvE/wAUvgvqGreK9Yn1rUo9Znt1uLgKGEYihIXgDjLN271lf8FMP+Tbz/2F7X+T1n/8Evf+TfdU/wCw/cf+iYKOZ/WeW+lhqjT/ANXXW5Vze0te2u3c+wqKKK7z4sKKKKACiiigAooooAKKKKACiiigAooooAKKKKACiiigAooooAKKKKACiiigAooooAKKKKACiiigAooooAKKKKAPk3/gpR/yQ3RP+xhg/wDSa5r81q/Sn/gpR/yQ3RP+xhg/9JrmvzWr9Q4b/wBy+b/Q+Hzj/efkFFFFfVniBRRRQB6B8JPh94e+JGrJpGpeLD4a1SaQR2qTWIlhnJwAok8wYckn5SOeMHPFfQH7RH7P/hHRdK0jXL3xOvhu10/TodMEKWInlvZIlwrKvmL85XGf93JNfL/gLxhJ4B8VWevW9nb313Z7nt47oExLIVKq5HcqTuHPUCuk8T/HTxN468I3eg+J7gayjXS3trdSAJLbSgnIG0YKFWcbSOMjHTFflOdZPxDic9oYvBYlxw8PiXu310dtNdLfF8j6DC4rB08JOnVheb9em1/+AefS+X5riIs8W4hWdQpK54yM9celMoor9UiuVWvc+fCiiiqAKKKKACiiigCexW2kvIFvJZILQuBLLDGJHVc8lVLDJA7FhX2H8Fv2bPCur+B/Ed3YeJ4fElvr1j9hhuxZGI2TBg5LIXPzh1jbbx9wetfGteoeH/2ivFng3RdA0jw5NFo+naVmRoVQP9skZiztKSOQSSAoxgY7jNfnXGeV51mmFhSyav7OXMr3tay13s3e6Vradz2ssxGFoTcsTG6/HsYHxM8I+HvBWsnTNE8T/wDCTywsVuZ4rMQwowx8qv5jbznPQY46muOrU8UayniLxFqWqx2i2IvZ2uGt42LIjOdzBTjO3cTgHoCBzWXX2eW069HCU4YmblUSV27Xv12sjza0oSqScFZfMKKKK9I5wooooA/Vn9g//k2Pwx/13vP/AEplr6Br5+/YP/5Nj8Mf9d7z/wBKZa+ga/FMw/3yr/if5n6Thf4EPRC0UUV551BRRRQAUUUUAFFFFABRRRQAUUUUAFFFFABRRRQAUUUUAFFFFABRRRQAUUUUAFFFFABRRRQAVznxE8D6d8TPAfiHwlq6s2ma3YTafceWcMElQoSp7MM5B7ECujooA/OCW38bQeMNE+IJkV9T0Gz1W08Y6d5O6O38VaVot5Fa32D8u24tpUZSBjakPJOAPQ/iJ8H9N8M/sa3PjzTPE/jeLxOnha31NtRTxpq5SS6eJHecxfadmWZixUKF56V6v8fPDs3wv1rUvjFo1guo6WumtaeO9CUhf7T0mNWP2pM8G4tUaRgOskZePOfLx4n8TPFGo+A/gn4h+B2q/EL4Tvpkekto9lruueMTYaraWLRL9mWfT1tZDLMsLJgrIPMADYGeQDhPjt+1940/Z2/ao+KWl+G7LRb63vm0uVzqtvK7Lt0+EDaUlTjluua54f8ABUL4rt/zBPCP/gHdf/JNbH7Qn7NHiT9pT9qvxTfeCb/SpLU+G9D1QzX87xLLHOk8aOmEYkEW3cDqPWubX/gmT8XF/wCXzw1/4HTf/Ga8TEfWlUfs72P0/J4ZDLCweN5efrdvuX1/4KffFZv+YL4S/wDAO6/+SKdL/wAFMvincwvG2jeFArqVOLS57j/r4qmv/BM/4uL1u/Df/gdL/wDGaWT/AIJs/Fi1heRrvw5tRSxxey545/541wSlmHS59fQpcIXXM4fe/wDM+WAntX0T8K/26viB8HvAWl+EdF0zw9caZpwkEMl7bTvMd8jSHcVmUdXPYcV87b+K+gfhj+w78RPi74F0zxZodxoiaZqAkMK3d1IknySNGdwERHVT3/wrycK8Rzv2O5+gZ5HKZYWP9p25L6X01s/0udif+CnnxWXpovhL8bO6/wDkio/+HoPxXX/mCeET/wBuV1/8k1Cf+CZ/xbb/AJe/DY/7fpf/AIzUTf8ABMr4ut/y+eGf/A6b/wCM17UZY7rc/NK1PhT7HJ97/wAzlfi9/wAFCPiP8UPh7rHhXVdJ8M2+n6mscM0tpa3CyqPNQgqWnYA5XuDX3VoPwr0r4q/Gr4zNruueK2j03W7C2t7PSvFWp6dbwRtpFjI0Yit7iNOXd3JABJkOT0r4a8df8E+/iR4B0vT9X1q60KXTjrOl2Tx2V3I8zNcX8FugVTEoJ3Sr3FfW9x8eW+GvxP8AixaaN4y+EdxJq/iD7XIPFXjV9Iu9Kmj0+1syktqbRvNVTZqcpIud2Mj7w9jC+15P3u5+Z58sDGvFYC3Lbp3ueXeJfB11rGtW+n3uqzJ4C8K6z4l0rxJrGrXT3E//AAjNrc6dqP2dppW8xys6Jagks3lu/XrX1r+zLoGrW/gbUfFniO0n0/xJ431SbxJeWN0pE1lHKqR2tq+RndFaxW8ZB6MrV5F8N/hndePtZf4cX1+up+C/Bmq/2t4u1Aoq/wDCUeILphqRhVATizia5jlIY5YiFOQjE/X1dx8wFFFFABRRRQAUUUUAFFFFABRRRQAUUUUAFFFFABRRRQAUUUUAFFFFABRRRQAUUUUAFFFFABRRRQAUUUUAFFFFADa8i/aO/aCtf2fvC9nfPot9rmo6lKbawtrdCImmAyFkkwduRnAGS2DgcEj12q9xYwXjQtcW8U5hfzYmkQMUcAjcuehwSMj1PrWtGUIzUqiuu2xjWjOdNxpys++58V+G/wBnP4lftPa1b+KPjXqdxoegRsJLPwrZkxHb8x+ZMnyuDjLbpSCQSuBV79rj9mnw54P+GEPiLwZZXWlXmkXNtFFa2lxIYgrssOUjycOzmMll5YjJySTX2divlr9rb4y3095ZfCTwPGNQ8Ya66JcNFhjZxk7lwf4HOA24/cUFuMqw9/BYzE1sXD2ekV0WkUutz5vHYHC4fCTdTWcur1bfS3/APnrQ/iF8SdF8aXmheD9e1r4m6DYxxnVrDU4BcwOrDbNA25nynLLlWAYgkAgZP1rqOi+C/Cfwt1bRfAWoaP4I1PV0SWNWult5fNYr8rktuVsZTH8JPFc/oP7Fug6P8NbbQ/7Ruv7WSFpp7iNgIZrwqQJHXbuZVJwqk8AHuzE/PF54StLeHw/o15ph0rVla7uNUvBMzt9lhdgzbCdqsoim4xztU98V7X+y5hK9KfLyPXTe2t3snt26nzM5Y3LV7KpT5vaK0dXpeystHZ69z6o+Hvh34ifDj4J+I/tNx/bHicLNcaZbNMbkp8gCqCfvcgsFHHIGeTVH4N6x8VviB8KfGFv4pjn0bxBIksGk313a/ZJQ7REAlAowFbGHA7nrivBYfjp49m05PA+hXc3hGxt7CS5guteb/T5YUjLBI38sAAqDsAXIxgPxWV4L/aR8c+CvBd2//CQ3niDUtSST7Nb3yGcWKqQGuDI2WPRgE+6OWb0bwK1GpUlOel2z9ly3Kq2HwUKXKubTd3a+ex9I/sz+G/E/g3Tdd0L4ga7b39/dSLJBpdzqAupo4yGDsQSflfg46cHoc18tfGb43P8ABD4heIfDvwUsLLwl4fsriO313WLPTVuGa8ctlC0gYBU2uqoAvzLJjiszRNLZPHmiarZatF4o1bXLa4ltL64idFi1ko5jRlf75WZoTkjB3qcY4r0f4d/sIeOdP8Kp9s8aW8Vtrkcc+ueGruzLRyMRkxvIHbLoTxIF+VhuHQVtCNKjJ1K0t+nQ+hpwoYao6uJmvetpbT7tduhxHwT/AGe/HXxq8YfEfXbLxy/hjQr7Wy9wzWou21RTmeEshKo8TR3CnBJUhhlTxXf+K/2M/HXwLvIPGvwS8RSHV4Ix/aGiMNkN5tB3bEZmVgcn9254ySrAgCrH7PvjXVf2Vfi3d/BfxvcF/DuoTed4f1aTIjy5+UZPRXPBA+7ID1DZr7gwG5r57EYWNGWmqeqZ14/iLH0sRePK6LS93lXLJWS10u/v06Hzb+zd+2VpXxg1X/hEPEmnTeFPiFAXjl0udGCTugJfyyRlSApJRsEDOC2Ca+k6w18E6DH4sPidNJtF8QG2NmdSWJROYSwbYWHJXIBwen4mtzHQVjFNbnx2Oq4atW9phabhF9L3s+tvIdRRRVHnhXmH7T3/ACbt8Sf+xevv/RD16fXmH7T3/Ju/xJ/7F6+/9EPWdT4GdmD/AN5p/wCJfmfk3+zp+0h4m/Z01DW7vw3pVhqcmqRRRTC+jkYIELEY2MvXcc5z0r3T/h598U/+hS8Pf+A9z/8AHa3P+CUihvFnxBBAI+x2nX/fkr9H/LT+6v5V5eFp1JUk4zsfpPEGZYDD5hOnXwiqSSWvM10XkfKH7GP7WHi79orxB4ksfEmi6bpkWm20U0LWEUqFyzMCG3u3GAKxv+Cpn/JBvDp/6mWD/wBJbqvsjaF6AD6V8bf8FTP+SD+Hf+xlg/8ASW6rrqxlGhJSd3Y+Xy2tSxGdUalGn7OPMtL3L/7Evg3TPiX+xXD4Y1yH7TpWoSX1rKi4DBWmYhlJHDAnIPYgelfHPgLxJ4i/YX/acuLHVBJLp0E32TUEVcLe2LkFZlHOSBhxjupXPWvuT/gnHz+y7oo/6frz/wBHNWR/wUF/ZxHxW+Hf/CW6La+Z4o8NxNKVjUF7qz+9JH7leXUc9GAGXrnlTcqMKkPiR72HzClRzfFYHFfwqsmn5O+j/r9D2L48atZ+IP2ZviBqWn3CXdjeeFL+4gnjOVkja0kZWB9CCK+M/wDglF/yNXxC/wCvOz/9Dlqh+yT8c28Vfs7fEv4R6vcO95beHtRn0dvvM9u8EglhHqUZgwHo5A4Wr/8AwSh/5Gr4hf8AXnZ/+hy0e0VWrSkvMv6hPLctzDCz6ONvNX0Z7f8A8FMP+Tbz/wBhe1/9nrP/AOCXv/Jvuqf9h+4/9EwVof8ABTD/AJNvP/YXtf5PWf8A8Evf+TftU/7D9x/6JgrT/mL+R5a/5Jl/9fP0PsKiiivRPhQooooAKKKKACiiigAooooAKKKKACiiigAooooAKKKKACiiigAooooAKKKKACiiigAooooAKKKKACiiigAooooA+Tf+ClH/ACQ3RP8AsYYP/Sa5r81q/Sn/AIKUf8kN0T/sYYP/AEmua/Nav1Dhv/cvm/0Ph84/3n5BRRRX1Z4gUUUUAFa/hHw1d+MvE2l6HY4+16hcJboW6LuIBY+wHP4Gsivqf9k/xjodjper6p4m0fw/p1n4fRDD4ia1jiuhI4cCLIXMjFQ2NvzcY5zXyXFGb4jJMsqYzDUvaSWiS3u9Fp116Ho5fh4Yquqc5WR8w6pptzoup3mn3sTQXlpM8E0TdUdGIZT75BqtX0X+114m0xfEFtZ6FomgCw1W2XUW16ztYpZ7xmdwxEuOAGU5wcn17V86V08PZnWzjLaWNr0/Zua2v/VtehGNw8cNXlShK6QUUUV9IcIUUUUAFFFFAGh4d0O58Ua/p2j2S77u+uI7eIf7TsFBPsM/pSeINDuvDOvajo98qpeWFxJazBTkb0YqcHuMivo79knxZo1rHq114k0bQbXT/D8C3EfiKS1jjuYZGJCxlwMuzKHxj5vlI5zVf9rfxVpT32njw9oWgy6drlt9tbxFb2sUs9y29lZBJj5SuFzj5vmHI6V+XLirHPiX+xvqz9nb4r6X33/w9Nz3v7PpfUVivaa9j5qooor9RPBCiiigAooooA/Vn9g//k2Pwx/13vP/AEplr6Br5+/YP/5Nj8Mf9d7z/wBKZa+ga/FMw/3yr/if5n6Thf4EPRC0UUV551BRRRQAUUUUAFFFFABRRRQAUUUUAFFFFABRRRQAUUUUAFFFFABRRRQAUUUUAFFFFABRRRQAUUUUAc/4/wDC6eOPAfiTw5K2yPWNNudPZvQTRNGT/wCPV8rfsjX1j4i1rWLLUjFPe+LvBej6syzIGZbq3gfSdUiJIzmOW2hVuf8AloK+ya+CPG3h3Svhp4h8aw3M3jaxv/C/iJjpUvgu+tLCaTTPEVxFMEnluCFSBdQimj8wMCmAem4gA6f9la6m8O+LvhC2ouUvda+H1x4QvI3OWW/0C9ERQn1xPd85z+6r7JuJvIhZgVD4wvmNtUseACcHGTjtXwnfeILv4c2ISXwJL4G1z4X6vY+OJbaTWn1u5vdFv3uLbVbiWd8tJKFN1LJhm5SMgk9foH9sr4W33x2/Zd8b+GfD6G/1a9sku9LS3nCefPDIk8QVtwX5igAyccg0Afnr+0R+3t+1l+zn8ap7Dxhp2i6PpnntNZ6XHp6zadfWwYYMV0QJXBGMncrAnlVPy1+pXgLxtF8S/hH4c8XwW7WkHiDRLbVY7eQgtEs8CyhSe5AfH4V+F0Hx0+JPgv4gab8Jfjd4hTxJ4M07V7W117SdeaDWxYxBlE3lXALvHLHGzr+6kBUgr2Ir97INNstF8MR6fp0Edrp9paC3toIRhI4lTaiqPQKAB9KT2Lh8S9T8Fd1fsJ+wlz+yr4H/AN27/wDSuavx08zjrX7E/sHnP7Kfgb/cu/8A0smr5jK42rS9P1R+5cd1vaZZRX95f+ks80/4KGfGP4+/CPwdZ+Ifg9Y6bceFrRXbW9WhgF7fWjqzA5hZSiwqB8z4Yg5zsAy2N/wTN/bW8XftTaX4u0XxzbWkuueHhbzx6rZRCEXUMxkG14x8odWj+8uAQwGAVy3x9+2poPxj/Y0/aC8a+NfAfiLU/CPgbxRqy3do0erRNHf3E0QmuM2byMZAkrSgs0eF3KMgMoP2N/wSh1bRvHHwN17xqulaTZeMdS1mSz1260rTo7FZ2hVXizHFiPO2ct8iqMyNx3P1B+FHtv7R902peLPgz4YSQD+0PGMWo3MfX/RrC2nvGY+yzRW/PqV9a8UuFt/F37G9iTabLz4v+LCUVlBkS21bVmkcKcZBWwLDP+xnjFdF8XfiJKnxq8XeJNNsItem8H6baeBtG0i4m8qPUdb1e4gkmiVxyuyBLMsRyFaQnASvLLhbf4fw+IbS30bx14T8W+AtNhbw14RvPEdtrOg2uo6kk+m6aLWQsZg26SQKj7QiZOFGKAPp79klk1j4e+IPFqjB8WeKdW1dTjAMIuWtbYj2+zW1v/8Aqr2+uY+Gngq2+G/w78M+FLPabbRNNt9OjZRjcIo1Tcfc7c/U109ABRRRQAUUUUAFFFFABRRRQAUUUUAFFFFABRRRQAUUUUAFFFFABRRRQAUUUUAFFFFABRRRQAUUUUAFFFFABRRRQAUUmaTcMkZGaAK+oQzT2NxFbTC2uGjZY5mTeEYjhiuRnB5xkZrw/wDZ4/Zsk+FWr634o8T6lH4j8Z6pPJu1LDYSIt/Dnoz4DN6cKOBlvePajiuiFepTpypxdlLc5amHpVakas1dx2I5p1gheR2CogLFmOAABXzT+zzZj4l/Fbxr8QrqFJLXzjaWPmIDgcc+xEaoP+BmvdfiN4f1DxV4H1nR9MuYrO9vrZrdJplJVQ3DZxzypIz2zntisz4M/D0fDH4f6boknkveoGlupYR8skzHLHOATjhQSOijpXXQrQo4WpZ+/Ky+W7+/Y83FUKmIx1G6/dwvL57L7tzE+PXw10Pxd4RvtZvrXGqaLZXFxaXkfyuuI2JQ+qn0/EYNeefsO6BpzfCqXVGs4X1GW6mtWuGQF/JBVgmew3MTgdePQV7f8UVLfDXxUFBLHSrrAHX/AFLV5J+w/DJb/BYrLG0b/wBpT8OpB6JWMZP6u1fqj7CFSX1OSb6r9Tl/2tvg7pPh3wCPFvhfS4tK1DTNSivZms8xqA21GdUHyg7lhJKgH5cmvorwD4qg8ceCtE1+3XZHqFpHceXnOxmUFlPuDkfhT/HHheDxr4Q1jQbklYNRtZLYsOq7lIDD3BwR9K4b9mnwH4l+Gvwxg0DxNJbtcW9zK1ulvIXEcLEMFY4HO4ueMjBHPYRKaqUUpPVP8DOdVVcMlJ+9F/gyh+1F+z/Z/H74fy2KeXbeI7DdcaTfNxslxzGzYyEfgHHcKedorpPgRpvjPRfhVoNj4+mguPE1vAI55IZTKxUcJ5j/AMUgGAxBIJBIJzmvQaP1rN1pSpqk9jB4icqKoPZO4tLRRWJzBSUtFADQK8y/ae/5N1+JP/YvX3/oh69OrA8deEbP4geDdc8NahJNFYatZy2M727BZFSRCjFSQQGwTjIP0qJLmi0dGHmqVaFSWyaf4n5nf8E5/i74P+EviPxrceLtetdCivbW2jt3uiQJCrybgMDtkfnX3P8A8NlfBb/ooWk/99P/APE15F/w65+Ff/Qa8V/+Blv/APGKP+HXHwr7634q/wDAy3/+MV59KGIox5Ukfd5lisizPEyxNSdRN22S6Kx7h4Y/ai+FfjTXrLRNE8a6dqGq3r+Xb2sJbdI2CcDI9Afyrwr/AIKmf8kF8O/9jLB/6S3VdV8NP+CfHw8+FfjrR/Fmk6r4in1DS5vOhju7qFombaV+YLCCRgnoRXqfx8+AXh/9onwjZ+HvEl1qFpZWt8l/G+mypHIZFjkQAl0YbcSt26gfj0SjUqUpRnuzw6NfL8DmNGvhpScItN3SueXf8E4/+TXdF/6/bz/0c1fTzqHUqRkEVwXwV+Dui/AvwJbeE9BuLy5063lkmSTUJFeUs7FiCVVRjJ9K73vW1KLhBRfQ8nMcRDFYyrXp7Sk2j8ov2tvhDefss/Hiw8Z+GrXZ4b1aeS6tolGIo3IxcWjYHyoyu2B/ccgfdNd//wAEof8AkaviF/152f8A6HLX3L8Y/g74e+OXge68LeJYpWsZmSVJrdgs8EinKvGxBAbqOhyCR3ri/wBn39k7wl+zhqGs3fhq/wBXvJdUijimGpzxyABCxXbsjTHLHrmuFYVwrqpHY+wqcRUsTk08HXT9s0lfuk7q553/AMFMP+Tbz/2F7X+T1Q/4Je/8m/aof+o/cf8AomCvffjj8E9E+Pngk+F/EFzfWun/AGmO68zT5Ejk3JnAyysMcntUPwH+BOg/s9eD5/Dfh26v7uxmvHvWk1GRJJN7KikAoijGIx29a6PZy9v7TpY8X+0KP9jPAfb5+bytY9LooorrPmAooooAKKKKACiiigAooooAKKKKACiiigAooooAKKKKACiiigAooooAKKKKACiiigAooooAKKKKACiiigAooooA+Tf+ClH/ACQ3RP8AsYYP/Sa5r81q/Sn/AIKUf8kN0T/sYYP/AEmua/Nav1Dhv/cvm/0Ph84/3n5BRRRX1Z4gUUUUAFP86Qw+T5jeVu3iPd8u7GM49cAc+1MopOKluhkjXEzwRwNK7wRlmSNmJVS2NxAzwTgdPQV0fw78A6j8SNfk0rTUJmjtLi7ZsZCiONioPsz7E/4GK5gMysGU4IOQRwfrX2Z+zn8X9C8O/D3+2fGX9i6HcPd/2dZ3tvYrDc3aAIWZxGvzKrEZcDHy88ivheLs4xmQ5a6+X0PaTeiS3u+qVtT1stw1LF1+WtOy/rqfGSmlr2H9prxE8/j670az0/RtP0K38uWybR7WJFuYnRXSVpFHz5DduBg+ma8z8M+F9S8YatFpekwpc38o/dwtNHEX5HCl2GW5+6DnrXvZZmTxeXU8fiYqnzR5mm9l5vQ469FU60qVN81nbYyqK+hP+GS/FI+E/wBtOjTHxidU/wCPETR8WflkEk7sbi+D1yBXh/ibwzqPg/VpdL1WFLe/h4lhWaOUocn5WKMcMMdCQawyviHLM5nUp4KtGcoNppNX06ry8y8Rg6+FSdWLVzNhje4mSKNS8jsFVRzkk4AH1NdD8RPA958N/GOo+Hr5t9xZsoMiggOGVXDD2IYV6z+yf4ui0/xVLY6zbaG/h6zgk1Ce/wBUt4xLZ7SArRykZyZGQYJ78c13P7UXxW0nXvBujat4QTR9RttUaW1vNUayR72AoFKR5dd0ZIL9RnjivkcZxPmVDiSllMMLek1Zyvpd6q7to0k9Otz0aWBoSwUsRKfvduvn+J8mefL9nMPmv5JfeY93y7sYBx64J/Ola4leBIDK5gRmdYixKqzAAkDPUhR09BTKK/T+SN+ayueFzMKKKKskKKKKACiiigD9Wf2D/wDk2Pwx/wBd7z/0plr6Br5+/YP/AOTY/DH/AF3vP/SmWvoGvxTMP98q/wCJ/mfpOF/gQ9ELRRRXnnUFFFFABRRRQAUUUUAFFFFABRRRQAUUUUAFFFFABRRRQAUUUUAFFFFABRRRQAUUUUAFFFFABRRRQAV8z/tdeBtM+0aV4w1dG/4Re8s5vB3i51bb5Wl3jKIrzPZra6ETBsfKssrdsj6YrN8ReH9O8WaDqWiavaRahpWo20lpd2k67o5oZFKujDuCpI/GgD4rk8eXfi7xJ8OdA1fT5/Enxg8MXdz4Q8a6LDZuLbUNFuESO6vppdgjSB1W2uk3kbjlAMnj2H9m/XrjRrHWfgtr2qSyax4ZtQdD1ZJQX1XQJBts7yJ8YZolIgc/N88QYk+YK8d+I2l+KtPsdO+GWvXOu+JbbwhLJevoVvdvDL488MFQm3zlKvPeWg2iW3BAmwMg+eu3L1nw7YeF7Hwdq3hDxGlp4Ca7+2fDrx/CnnQeGbidgkmi6iPvGwncmMFiPLbbE2CiGgD6F+Ef7EvwY+C6mbQvBFhfasziWTWdcT+0L15ByXEsobYSeT5YUE84r2zUR/xL7gf9Mm/lXlPws/aEs/F2tHwb4t09vAvxMtk3XHhvUJARdLgkz2M2At3CdpO5PmXo6qavfGj4qal4H1Dwf4b0DQbfxB4m8X3s9hYwX2oGwtYhFbSTyyyzCKVgAkfCrGxYn2NIuOkkz8N7jWLe1vrWzkbE90G8sf7oyf0r9mf2C/m/ZP8AAv8AuXf/AKWT1+ZKeB7r4afCf9obw34w+Feq6x4v0+6sray8Sabp9xd2em+QfNmkF2qBY0SNkn527xKocYHH6Efsja94t+EPhn4afCjx14XsdKn1bSb3UNL1HTtWN4zskonlguIvJTyXVLlfmR5EJUjcCQK8zC4V0Z83dH2+eZ5HM8P7FfZkreas/wBT0j4o/sj/AA1+NnxI0vxn480ebxTeaXbLa2Om39yx0+AB2ct9nXCuzFhu8zcCFUYwK0fiZ4u8Nfs0/Cye50Lw/Y2k0kyWOh+HNJt47YajqMxCW9vGiAAF325OPlVWY8LW58VPjN4V+DukwXfiLUCt3dt5Wn6PZobjUNSlyAIra3X55WyR90YGcsQMmvlzVr74g/Ef4vW5aCPTvizJY50jRm/0mw+HulXG6OXUbqQHy5tRmRXWONTjjH3A7N6h8KZ0Umk/s/eMPA0/xKvZ5fDHh+z1LxNd+Jra3a5tNX8YXMkiXKM8StseGMzpDHJtJ8wAZMQre+DfhXV/iF8W7CPxLZeTqdle/wDCwvGFrLiQWup3MRh0bSt/VjaWqmRgeA6xMPv8ch4RvNE+F/jR9f8AhEdYm8KxtJ4bstNW/eRPiJ4mYBGnKyBk8qAJI016gTcyudxSLDfYHwV+Gb/C7wX9hv74ax4j1G5k1XXdWCbPt2oTEGaUL/CgwqIv8KRovagDv6KKKACiiigAooooAKKKKACiiigAooooAKKKKACiiigAooooAKKKKACiiigAooooAKKKKACiiigAooooAKKKKAGmuM1/xy9vPLa2UW10Yo00g6EHHArs+1eaX3hvVLzU7t4rRmRpnKsxCggtnPJrWmot+8ceJlNR9wy7vVLy+ZmuLmWTPYtgfl/gKqrlTkHB9R1rfTwPqzdYo0/3pB/9epl8Aak3V7dfq7f/ABNdXPFaI8z2VaWtjKs/EOo2H+pu5Mf3XO4fka6PT/iGc7b62/4HD/gT/Wqg+Ht//FPbj6Fv8Kd/wry+7XFv+bf4VD9nLc2hHEQ2Oz0/V7TVEzbTpL6rnDD6irteer4C1SGRXiuIFdeVZXYEfTit7Tf7fscJdRxX0Q43LIA/5kc/jWEorozvp1Z7TidJ1oAA6DFRxSGRASjIe6tjI/KpayOoKKKKACiiigAooooAbRTJJUiUs7BVAySxwBVDR/EGn68s7afdx3kcL+W7xHKhsA4z0PBHSsnVhGapuS5nsiuWTXMloalFFcF8afiEfhr4EutThAa/lYW1orLkeawJBPsoDN74x3rUkteOvi54X+Ha7dZ1FUuyu9LKAGSdv+Ajpn1Ygdea81b9sTwvvwNG1cp6lYgfy31ifAf4I2/iyz/4TTxiH1a4v3aW3trkllYZIMsnPzFjnCnjA754+hrfw7pdpZCzg02zhtAMCCOBVTH+6BjuaegHOfDX4raL8VLG6uNIW5ie1ZVmhuotrJuzt5BKnO09D257Vx3iT9qjwl4b1i90x7TVbqe0leCV4YYwm9WKsBucHqDzivU9F8OaX4djnj0rTrXTo5n82RLWJY1ZsAZwB6AV82fAm1huv2i/G4miSUKt8yiRQ2D9rjGRx1wT/k0gO70X9rLwTql2sFymo6UG/wCW91ArRg+h2Mx/TFew6fqFtqtjDeWc8d1azKHjmhYMrKehB71wvxm8C+H/ABF4F1661Cwthd21lNcRXvlgSxuiFgd3XGQMjODXB/se315c+DNYtpndrO3vAINxJClkBdR6DOD+JoA94u7yCxt5Li5mjt7eMbpJZWCqqjqSTwBXkPiT9qrwXod39ntTea0R1lsogIx7bnYZ+oBHvXn3xk8Sap8XvilbfD3Q7nytNgm8q4ZSSryKN0juO4jAIx0yp9q9u8E/Bvwp4FsoIrLSoLi6TrfXcayzs3ruI4+i4FMDg9M/a88JXl1FDcWGq2SSNtMzRI6rz1IV92PoDXrnijxNaeEfDt9rV6sr2lnF5riFQXIyOACRySR1NGreD9D14odS0exvWjIZGnt0ZlPqDjIrif2lLg23wY8QYOGk8iP8548/pmkBe+Gfxq0D4qXV9baTHeW1xaIsjR3qIpdSSMrtZuhxnOPvCvQa+JPhHfS/DPx94M1SWYpp2v2xjmJGAFaV48E+zojewxX23TEcd8SPidpPwt0m2v8AV47maO4m8iOKzRWkJwWJwzKMAD16kVY+HnxA074leH/7X0uK5hthK0BS6VVcMoBPCsRjkd6+f/jlcP8AEz4vDw9CJXsdA0+eefbyPMERlY/Qnyk+ua7P9j66Evw21GEnmLVJPyMUX9QaAOn+IX7QHh34a+IP7H1Sz1Oe5MKz7rSKNk2sSAMs6nPB7Vzf/DYPgz/oHa5/34h/+O1wvxstYb39pjwtbXEUdxbzS6fHJFKgZXUzkFWB4IIJ9ua+iP8AhWfg/wD6FTQ//BdD/wDE0DMn4Y/GDRviv/aX9kW19b/YPL837bGi5379u3a7f3D1x2rB8a/tJ+FvA+v3ejXdtqd1e2rBZfssKbFJAOMs69j2r0XRvDOj+HfO/snSbHS/O2+b9jtkh34zjdtAzjJ6+pr5ltbG31D9sSWC6gjuIGuJS0cyBlJFmxGQR1BAP5UgO2h/bC8IPIBJpmsxgnG7yojj3P7yvSfBvxW8LePmMei6vFc3AXc1s4aOUDv8rAEge2a2tQ8K6Nq1v5F7pFjdw/8APOa2R1/Iivnb48fBG38GWY8Z+D9+lSWUqyXFvA5Aj+YASx8/KQxGVHGD2xTA+nqK4L4K/EB/iR4BstUuAov43a2u9uADKgGW9twKtj/arvaQBRRRQAUUUUAFFFFABRRRQAUUUUAFFFFABRRRQAUUUUAFFFFABRRRQAUUUUAfJv8AwUo/5Ibon/Ywwf8ApNc1+a1fpT/wUo/5Ibon/Ywwf+k1zX5rV+ocN/7l83+h8PnH+8/IKKKK+rPECiiigAooooAKVnaRUVmYhBhQTkAZJwPQZJ6eppKKVk9xisxbAJJCjCgnpyTj8yfzp0JImjKv5R3AiTJG056/h7UyiolCMouHQd3e59ZzftcaPc6fL4NX+0odGbTf7Mj8UGRvtQm8vYLlkHzbc/Nwd/tnivk1iWYsx3MTktknPPWkor5fI+Gcu4edR4CLXtPiu73ff5+Wnkd2Kx9bGcqqvbYXcVUqGIB6jPHHTNG5thTcdhOSuTjjODj1GT+ZpKK+q5VvY4LsKKKKoQUUUUAFFFFABRRRQB+rP7B//Jsfhj/rvef+lMtfQNfP37B//Jsfhj/rvef+lMtfQNfimYf75V/xP8z9Jwv8CHohaKKK886gooooAKKKKACiiigAooooAKKKKACiiigAooooAKKKKACiiigAooooAKKKKACiiigAooooAKKKKACiiigDhfix8KdP+K2h2sEt3caNrmmTi+0bXrHAutMulBCypnhgQdrxtlXUlWBBr5E1bwk3hfxRrTz+GIbX4224fV9A8JSai0HhTxDqgO1tXsYnIRrwRElrd2Uh1J7+fX3rXMfEL4b+Gvip4cl0LxXo9vrOmO4lWOcENDIM7ZY3BDRyLk7XQhhngigD4c1v+z5Pg5qetN4oHxi07R2il8Q+A/iVC1pr+n6nI6qfsUsa+dZXEk7hUjIePc4EUir1T4oabpVl4k1K103R/F3ijSfAGu2tra3njLxVcXmi2OsywwvDFBBB5uo3kii7SMQ4KEsy5Uc16v4y/Z11/wAK+LvD/iW58P2fx003w/cw3GnSatMlp4q00ROJECXmVjv0VssIpzGchSXc814suuT6n4F8Q/DWcSeKrSbV28TahD/ZJtPF9hObwXhkvdFuPl1KAP5al7eQZjACr8gNAHmfjTxNoHhXwf8AHTS9c+MfjWLxajGaHw3qVodLHiW6v7KJTvsJYhI6C7FwjKuUFuIRuZcE+hRzSeH9X1DWLu08aaxfeEfDwWfxX4fnn8P+Ih4fAZla8sdQiSO5RRCV+0W5MrGEZVWFcN8UvE2heMNR8eeLNS+P93q/xHSLTrn4ex6LbfYodTS2hjvYxFbAOp33M81siyFnWaGT7xyg9R/4WAfDut+M/Gi6/oXiA+LLSLw5qHjrxJYrpOiXSQ708q0s4Ge41i6G6VCYiiHYqKwwaAOrbwzofh/x/wDEKPRPEel/DPQfD0Fi+tfErVtQl1fxLqVvdWyzJ9murzelvExMiZUyEtE21FJBHJf2PouuaCI/FaeM71Y7ttM8Az6bey2fi3xnorfPJYXkPDmyBOPtE7Rt5Z3N5RJMnXfD74I+JPG1j4Ek0nwdDp2peFNJg0a1+J3xG0sLqRhgZzE1po2/5XTd+7mumV1BbhtxLfUHwx+CPh74X3V/qls97rninUgBqXifXJhc6jeAEEI0mAEjXA2xRqsa44UUAcx8E/gjceHL628YeLrXTo/Fq2I03TtJ0kf8S3w5p4xizsxgZJ2qZJiAXIwNqKqj2mlooAKKKKACiiigAooooAKKKKACiiigAooooAKKKKACiiigAooooAKKKKACiiigAooooAKKKKACiiigAooooAKKKKAEzXA6n441CC8uII1gRY5GQNtOeCR6133Fc03hHSmupZrh2leR2cq0m0cnPGMGrg4r4jCtGpNJUzkm8Zaw3/L3ge0aD+lPj1zX7z/VS3Mn/XOPP8hXfWel6bbAeRbW6lejBQT+fWvOfiR8SPGnguO4ls/Bkd7YICRfRXZmAA5y0aoGXj8PeuujH20uSmlfzaR51ZPDQ9pVm7eSbNOOz8UTqCGuh/vTBf0zVqPw/wCJZsFr9oj6NcN/Svm++/al8cXmfKksLIekFtn/ANDZqxbr9oDx/e8P4hkRfSGCJP1C5/WvcjkeLlvyr+vQ+dln2Bh/M/u/zPrFPD/iJD/yFV/GVz/Spv7N8UQ8pqML+xwf5r/Wvjc/F/xqzE/8JNqHPpMR+lX7P49+PrH/AFfiKaQek0Ucn/oSk1byHE20lH+vkRHiPB3+GX9fM+uG1fxLYpmfTo7hB1aMZJ/I/wBKdb/EG2LBLq1mtn6HGGA+v/6q+atG/aq8Y2Mi/bYrHU4s/MHiMbn6FTj/AMdr0bw/+0z4T8ULHB4i06TSZmJXzGXz4h6fOBuBP+7x61wVspxVFXlC68j06GdYSs7Rq2f97/M9ssdcsdQx5F1G5/uk4b8jzV7rXAx+GdJ8SWIv/D+pQ3Nu/wB1o5BJGSOMBh0/WqUlxr3hlvnkmWMfKC3zx+w9v0rx/Zq7WzPcWIkleSuu6PQr7U7XTYxJdTrAn95zgfnXO3XxS8LWefM1m3JHURkufyXNZlr8Q7lF/wBItY5j0yjFf8atHxppV4oN3pzM3uiuPzJrz8RQxr/3eUV6pv8AJo7KOKwr/iX+Tt+jMzVPjx4YsU/0eW4v3/uwwkf+hYrlNR+Pmq6ixTQ9EI7B5Q0rf98qP6mu8j8S+HrfmHSipzn5YIxz+dEnxCReItPyAONz4/TFfOVsqzzFaSxagv7sP1bbPUp5lllDVUeZ+cv8keOXmj/EPx6N11b300WeI5sQR/8AfJ2g/ka9d+EXgy/8F6FcW+oGIzTTeaFiYttG1Rg8deDVa58fahLkQpDAO2F3H8yf6V0fgvUrjU7Gea5lMsgmxkgDAwOOlRlvClLLMR9eqVpVKm15MrE588dT+qwgox8kdJXzN+2fdTLF4TtgxFu7XUjL2LKIgD9QGb86+ma8V/aq8GzeJPh/HqNrD5tzo832hsdRCVIkI+mFY+ymvsTymeoeC7SCx8IaHb2vNvFYwpGR3URgA1tV5B+zj8S7Hxd4JsNIknVNZ0qFbd7dm+Z4lAVJF9RjAOOh69RXr9IYV8V+FpvGEHxs8Yt4Jt4bnVfPvBKk5QKIftI3H52Azu2d+9falfL3wC/5OM8c/wC5ff8ApZHQJmD8UZfi9daTu8YWtynhwMpuodLaELtB53Mm4gf73AIFe7fAjWvCmqeBbeDwnE1tb2p2XNvPjz1lPVpCPvFv7w44xxjA73UprO20+6lv3ijsUiZp2nIEYjAO7dnjGM5zXy9+yGrt428TvbBhp32UD/ZyZP3YPvtD/rT6ARfs1SG/+Onie5uOZ2trqXP+0biPJH5mvrKvkG6vJfgL+0Tc318jf2PfySSGRUODbzNuJUf7DgfXYfWvrTT9RttWsYbyzuI7q1mUPHNCwZXU9CD3oYFqvH/2qrjyfhDdpnHnXUCD/vrd/wCy17BXhH7YN15Xw406AHDTapGSP9lYpT/MrSGcH8TPBbzfs6eBtagjYz6ZEhkcHlYZucn6Ps+m417r4O+JEGqfCK28W3j+aYLBprvYACZYlIkAHYllOPqKfpPheLxJ8FtM0G4GEudDgt8n+FvJUK31DYP4V8mWfji90X4U6/4Dmjki1CXVo1EHO8Lz5qY9niQYH9809xbHqv7O+g3Gu6D478YagGe71VZ7dGbIzlS8jD2LMo9thq3+xncltD8S2/aO5hf/AL6Rh/7LXsvgTwivhH4f6ZoK/ft7Ty5DnrI2Wcj6szV4b+xfJ8vi1PQ2rfn5w/pQMwP2hpNQi+P+iPpKCTVVWzNojYw0wlOwHJxgtjr+ddf/AG5+0F/0BbP/AMl//jlYXxj/AOTovCGf+fjTf/SivqigDifhVdeMbvw/cP42torTVBcsI0i2YMW1cH5GI+9u9+K8O0n/AJPMf/rvN/6RNX1PXyxpP/J5j/8AXeb/ANInoA+p65f4oRxSfDfxUJwDF/ZdyTntiJiD+ddRXg/7TvxUstH8MXPhWymW41jUAsc6RtzbxZBO7H8TAABeuGJ9MoDO/Y1ab/hG/ESsW8gXcZUdt2z5se+NtfRNeafs++BbnwF8N7S2vYzDf3kjXtxEykGNnACqR6hVXI7HNel0wCiiikAUUUUAFFFFABRRRQAUUUUAFFFFABRRRQAUUUUAFFFFABRRRQAUUUUAfO37b3wt8T/Fv4UaXo/hTTDq2ow61FdSQiaOPEQhnUtl2A+868Zzz9a+H/8AhiP40/8AQmP/AOB9r/8AHa/Sr4yfG7wf8A/C9t4h8balJpelXF4thFNHbSzkzMjuq7Y1YjKxuckY496xPg5+1J8Mvj1qF3p/grxPHqep2kXnzWM1vLbTiPIHmBJUUsuWUErkAsM4yK97A5zXwNL2VNJq99f+HPKxOW0sTP2k2z88P+GJPjR/0Jj/APgwtf8A47R/wxJ8aP8AoTH/APBha/8Ax2v1o/CuP+KXxU8OfBnwfceKPFl6+n6LbyRxSXEdvJOQzsFUbUUtySO1eh/rNi/5Y/j/AJnL/Y1Du/w/yPzH/wCGJPjR/wBCY/8A4MLX/wCO0f8ADEnxo/6Ex/8AwYWv/wAdr9ZkcSKGXkEZFO/Cj/WbF/yx/H/MP7God3+H+R+S/wDwxJ8aP+hMf/wYWv8A8do/4Yk+NH/QmP8A+DC1/wDjtfrPuxil/Cj/AFmxf8sfx/zD+xqHd/h/kfkv/wAMSfGj/oTH/wDBha//AB2j/hiT40f9CY//AIMLX/47X60fhXn/AIl+OXhLwr8TtC+H17dXUnivWYBdW9jaWU0+yAuyCWR0UrGm9WXcx7Uf6zYv+WP4/wCYf2NQ7v8AD/I/Nf8A4Yk+NH/QmP8A+DC1/wDjtH/DEnxo/wChMf8A8GFr/wDHa/Wj8KPwo/1mxf8ALH8f8w/sah3f4f5H5L/8MSfGj/oTH/8ABha//HaP+GJPjR/0Jj/+DC1/+O1+qHi7xVp3gfwvq/iLWJjbaTpNpLfXcyozlIY0LuwVQScAHgDPFJ4R8Wab468LaR4j0WY3Okatax3tpMyNGXikUMjFWAYEgjggGj/WbF/yx/H/ADD+xqHd/h/kflh/wxJ8aP8AoTH/APBha/8Ax2j/AIYk+NH/AEJj/wDgwtf/AI7X60fhXJfDn4peHPixpOoal4ZvWv7Oxv5tMndoJIilxFgSJhwCcZHI4o/1mxf8sfx/zD+xqHd/h/kfmJ/wxJ8aP+hMf/wYWv8A8do/4Yk+NH/QmP8A+DC1/wDjtfrR+FclpXxQ8O618Qtc8EWl68niTRLaC7vrUwuqxRzDMbByu1s+gJIo/wBZsX/LH8f8w/sah3f4f5H5if8ADEnxo/6Ex/8AwYWv/wAdo/4Yk+NH/QmP/wCDC1/+O1+tH4UfhR/rNi/5Y/j/AJh/Y1Du/wAP8j8l/wDhiT40f9CY/wD4MLX/AOO0f8MSfGj/AKEx/wDwYWv/AMdr9aPwpM4o/wBZsX/LH8f8w/sah3f4f5H5Mf8ADEnxo/6Ex/8AwYWv/wAdo/4Yj+NH/QmP/wCDC1/+O1+n2mfEzw9q/wAQtZ8E2t40niTR7WG9vLUwuBHFL/q23ldpzjoCSK6r8KP9ZsX/ACx/H/MP7God3+H+R43+yV4E1z4a/AvQfD/iOxOm6vbSXLS25kSTaHndl+ZCV5VgeDXseKKK+XrVZV6kqst27nt04KnBQWyHUUUViaBRRRQAUUUUAFFFFABRRRQAUUUUAFFFFABRRRQAUUUUAFFFFABRRRQAUUUUAFFFFABRRRQAUUUUAFFFFABRRRQAV8//ALUHwb1P4i618P8AxHp3hu08YDwte3FzNokmptplxK0kWyKaC5UfLJE3zbWIBDE53KtfQFJQB+Yt54B+IGh+EP2hfE134+1Pwxb+F9WXU77wz4f1GFYAZ5DqGoQRySQCRSLe5jjjkTy1eZJDggivefgb+z34psviV8NfEmr+FNJ8Nr4O0NtJuNZtNWku11uE2yQwJb2rKBaRqUWYg4YNkfNuZz6H8WP2YV+JPx48FeMku4Lbw7ajd4p0diwGtvbESaZ5iAFXEEzO2W7YHI4Hv1AC0UUUAFFFFABRRRQAUUUUAFFFFABRRRQAUUUUAFFFFABRRRQAUUUUAFFFFABRRRQAUUUUAFFFFABRRRQAUUUUAFFFFABRRRQAxvut9K/DH4+aneXHxu+IAlu55Amv36qHkJAAuHAA9hiv3O6qfevyf/ai/Yu+J2gfEDxP4p03R28UaHqmpXOoLJpAMs0KySs4V4cb8jceVDDjkjpXmY6EpQXKfonBeJw2HxVRYiSV0rX9T5x8M/EbxX4LvBdaB4l1bR5xjL2V5JFux2O04I9jX0v8J/8AgpP8RfBksFt4shtfGmlg4Z5lFvdgYxxIg2nHX5kJPrXyTNDJbyvFLG0UinDI4IIPcEetMrxIVqlJ+6z9fxWV4HMItVqSlfr1+/c/Vrwp48+Cv7WkZ/sTUR4Y8YuNzWNyqwXDMcgZTOyfpk7GLAYyRmuN8ffBXxN8PmeW6tPtumgnbfWgLpjGcsOqfjxnvX5tQzSW80c0MjRSxsGSRGIZWByCD6g+lfWXwF/4KIeM/hsltpHjJH8a+HkwnnTv/p8KZ5IkP+t4zw/J4G4Cvsst4mr4W0KuqPw7iXwto4nmr5c9e3X/ACf4Hbj6Ucele++F734IftPW/wBp8JaxFo/iCRPMksFxb3KEdd1u3DAHqycHj5uaxPE/7LnizRmkk0trfXLYN8vkv5cu31Ktx+TGv0fCZ3g8VFe9yvz/AMz+c8x4ZzHLqjhUpt2+/wC7c8d49KOPStbWvCet+G5NmqaTe2BycG4hZQfocYP4GqNjpt5qkwhs7S4u5W4EcEbOx+gAr21UhKPMpKx8zKjUi+Vxdy54e8Uav4TvRd6RqFxYT92hbAYejL0I9iK9x8H/ALWl1bqlv4m0tbxAADdWWFf05QnBJ9iPpXl+m/BXxzqoHkeGr1c/8/AWH/0MiursP2WfGt3GGm/s+yPdJrgk/wDjikfrXi4x5bWX79xv5PU+gwKzag/9njK3mtPxPcNL+IXw28aA/Z9VtrK4wMrOxtWye2GwpP0zW9H4L03UIRJYap5sZ/jUrID+WK8Js/2RPEEh/wBK1rT4B/0yDyH9QvvWpD+yDf28geLxZHG/95LNgfz8yvmKmHwCf7vEW9Vc+upYjMZL99hbvydj2L/hXZ/6CK/9+v8A7KpY/h3F/HfM/wDuxgf1NcF4X/ZrFhtbW/FOqako/wCXa3meCMj0PzFj+BFdh4g0uX4b+GZbjwP4JTxFrEalYrVbuO3eT/fnmOfzyeBXl1VBS5aVTm+Vl97Z7OHhKa5qtHl+d3+Bsw+ANNRsu88nszgD9BmtPRY9Nt/tNtpskJMEm2eOOUO0bkA4YZODgg4PqK/Oj9oj4zftL39vdxat4f1bwN4fz8y6JbvtABP37tCTz7MoPpXs/wDwTLkkm+EfiqSZ3kmbxBIztIcsWNvBkknvnPWuqtl86WGeInUT8lr+J1050/ackI2PsWmOokUqwDKRggjNPpK8Q7j5/wDG37K1veaudW8H6qfD93v8wW53CJG9Y3U7kHtz14x0qnH8NfjlGn2ceNLTyvu+Y107HHruMW6vovcKWmB578I/AniLwTaan/wkPiJteuLyVZRuLt5RAIOHY5II28YGNteYXH7P/wAQNH8baz4g8M+ItM06XUJ5m3M8gby3k37CPKYdQvT0r6SooA+c9Q+AvxH8ZRpbeKfHkcljkFobfzJFPvs2xgn617F8Pfh3pHw10EaZpMb4Zt81xKQZJm9WOOw4AA4/OuqopAcn8RPhronxK0cWOsQMWQ7oLqIgSwt3KkjvxkHIPHoDXiVp+z38RvA8si+EfGUSWjNny5JJIQfcph1z719M0UwPnX/hT/xc8QMia147it7XcCyW00hJwQcFVRARx3Ndt8dvhVqnxU0nSrLT721tPsszSyG53ANlcDGAeRz19a9TooAo6JYnS9HsbIkMbaCOEkdDtULkflXkNz+zqlx8Z18X/bIRpf2pb5rLa3mecFzkHpjzMN+Yr22ikAV498E/gzqfwv17Xbu7vrS6tdQVRGkG7cuHYjOQB0btXsNFAHhPxd+A/iDx34+tvEej6vZ6a1vDCsTSmQSpIjFgwwD0J4+lZ3/CnPi9/wBFF/8AJqf/AOJr6HopgeafCfwT4z8J3moSeKfE39vQzRqsCebI/lsCST8w757VwfjT4BeMtQ+JuoeLvDmuafp080m+BpXkWRMxiNhxGw5G786+h6KAPnqX4S/GHVlMOo/ECCGBuG+ySyhsfhGn866X4c/s16B4JvodU1CeXX9YjO9ZrhQsSPnh1TJyw9WJ9RivU9S1ay0a3+0X95BZQb1jEtzKsa72YKq5JxkkgAdyRVyjUBaKKKQBRVLU9WstFtftOoXkFjbblj865lWNNzMFVck9SxAA7kgVcoAWiiigAooooAKKKKACiiigAooooAKKKKACiiigAooooAKKKKACiiigD40/4KkXDWvwT8DzRwvcPH43sHWGPG6Qi3uiFHuen41ha83xG1/4qeL/AI+yeA7n4cWXhX4fX9nYprbwyXV7eIssqs0aMf3a5/i67RjOcL7T+2V8CfEP7QHgLwtovhuewt7vTPE1prEzahK0aGGKOZWClUbLZkXAIHfmvTPjB4SvPHvwm8aeGtOaKPUNY0a80+3a4YrGJJYXRSxAJC5YZwD9KBnyNZ/tFfGu3+CPw01vUtX8PJ4h+J2vaboukzxacWj0qGberXEibsSyMfLbaflGSMZqr4//AGqPin8N/hP8YtO1TUdK1Pxn4A13TbGHXo9OWOK+trohlZ7fJVX2g528DcP7pJ9B8Vfsu+NLj9n74KaHpF1pEnjX4b6np2rLb3Usgsrx7bO6LzAu5QSRhtvYjjOR4f8AtSfCvxZ4K/Z1+M3jPx7NpVr4i8ceItJuF0rSpmmhtYYHVI08xlXe+0nOFx8gPfgGdd8cf2uPH2hfED4t/wBgeOPCfhaw+Hr2kdl4Z1a1jkufELOgaYBmkVxt5x5Q5+Ucferq9e+OPxj+L/xA1TQ/hdf6V4bbRPCNh4kFjeWKXUuq3V1Gsq2pkkdViTDBd45BHoflg+IX7MHxNs/il8Uda8GaP4E1mDxtNaXFprHiaMTXGiyRxhZcQyQSI4f5hx/sk+lbni74FfGLwN8UNc8W/DK88O6hd+IPC1poVxd6o32NrC7gUIt1HCsTxlAFDeXjGTjG0YILQ534tWnxY139oz9m6e417TfC2sahY6hI2mCxFzFp92lgjXylhJiZXDFE5+TBOTmvtivnL4hfCf4nXXir4F+LNOutI8W+IvBcd5DrcmpSmwW9a6to4JJoxHGVXBV2CgD+Hivo6gQV8W6fofjl/wDgpNrDx+KbFLdPCkN1JE2mgltMN6ALQHfxIH5839K+0q8YsfhFrdr+1pqvxMaWzOgXXhGPQkhWRvtH2hbrzSSu3bs2jruzntQM8K8AftVeP/EH7OXwZ8Y3l5Ztrfij4g2nh3UpFtEVHs5LiaNlVf4W2ovzdawfiF+0h8atH0D4yeONL8TaHB4e+HvjGTSItEn0YPLfwedFHsefeNgUSrgqu4ktyOKs+B/2SfjF4Z8J/Dv4eT/8InJ4S8GeObfxMusLezi7vYI53k2iHytqNtkfILcnaAQBk9h4w/ZM8Za98Gvj54Vt7vSV1Hx34tfXdLeS4cRJbmeB9sxEeVfETcKCMkc0BoYn7T3jf4k+PNV+PvhbQde0rQvBngjwisuo2Vxp32mfVftdnLIyiTcDEVRHwy55C5DZOOP0f48eL9B8J/CnwF4f8e+GfhnYWnwwsfEUmr6/BFM17Pt8tLNBK6qN23OQC3BPOMV6t8YvgL8VNS8efGCfwXH4avNC+JmgW2l3U2r3k0E2nyQQSQZVUjYOGSVu/Ujpj5ubuv2VfiH4T1HwLrWkaH4K8aXmmeAbXwfe6f4hkbyba5iYOLuEtCwcA5GCqnGR34BlHwz+1V8TPjrY/AfRvC+oaR4J1vxraapeatqcmnm+RPsUjptiiZwNshiYkFsjcAG457r/AIJx/bB8HfF39oGI6h/wmeqfaDACI/MzHv255C5zjJPFZk37OfxX8L6t8F/GGkzeFPEfi3wlZ6jZ6taSJ/ZNlN9rLENCsEO0CPeQTsUttBxljj0v9j74M+J/gf8ADXWNF8XXen32sX+vXeqtNpru0TLNs5+ZVIOVbjH40C6Hu1fAvxMuvH2j/tUftA674D8R6f4buND8I2Oq3Ml5povHuVhtzIIEDMFQMFbLkMRgYHNffVfIXxc+AvxZuvi18WPEng638Maho3jrw5F4eaHVL+a3uLf9z5RmG2JlIXc52k85HpggIb4N/a31tvFHgnUfFL2tn4Y8UfDibxHDBHCFC6na5kukV87tnkqzhSTjjmvav2X/ABR4s8cfAnwj4l8az29x4g1m0/tCQ2sIijWKVi0KhR3ERTOe5NfJ/wC1x8Brvw5+z1+z74HtdQWTxZa6tbeFEubcH96l3ayRXQTI4Q7VzuA+Xr6V976Po9n4f0mx0vT4EtLCygS2t4I+FjjRQqqPYAAfhQDL1fJv7d+neMLq7+DJ8O+I7bRrebx1ptqkU1l5xF6xkME7HcNyJtbMZGG3A5GK+sq8T/am+Gniv4j+HfBU/gyPTrnW/DHiuw8RpaapcNBFcLbiTMe9VOCS45I6A+1Aj5z8aN8SNH/aY+M+o+E/FWmaLq+jeBtO1DUdQuNKFybtoIWfy44y4WISFXyx3bQRgd60NU/a08Y+OI/hZpGn+N/DHwquNe8Hf8JNqev63bRSRPcCTyRbwrNIEAd0dsElgvI+7g+s3fwG8W6t8Rvi54nuG0uBPGXg2DRLa3S4dzDdrA6PvPlj92GfhhyQPuivL7P9knx94JHwv1iw0LwZ431Pw/4SfwxqWka/O/2bcbgyx3ELGFgSpZs7lBxkD73APQ97/ZH+MOqfHj4B+G/GWtwW1vq94biG5FmCsLPFPJFvUEnAYIDjPUnHFeyV518AfBniPwD8J9D0Xxdd6XeeIoRLJeSaLZRWloGeV3CxxxpGuFDKCdg3EE969FoEFFFFABRRRQAUUUUAFFFFABRRRQAUUUUAFFFFABRRRQAUUUUAFFZXibxHp3g/w5q2v6xcfZNJ0u0mvry42M/lQxIXkfaoLHCqTgAk44FeKeD/ANvP4D+PPElhoOjfEC3m1S+lWC2iudPu7VZJGICpvlhRMkkAAnknAoA+gKK+efEX7f3wF8J+JNT0DVfHf2XVtNupLK6t/wCx79/Lmjco67lgKnDAjIJHHpW/8af2vPhX8Ab6DT/GHiZbbVpo1mTTbSCS4uPLY8Myop2A843EZxxmgD2eivJfDP7VPwt8YfDTWfH+k+LILvwxoyb9SuEt5vOs/aSDZ5gz2+U5wcZFT6p+058MdF+FOnfEm+8WW1n4O1LIstQnhmRrkhmG2OEoJWbKN8oTOFJ6c0Aep0V4p8F/2xfhP8e9YfSPCXidZ9aVWddNvYJLaeRV5LIHUB8Dk7SSACSBXReB/wBor4d/Ejx/4i8E+HfE0N94q8Pyyw6jpjW80MkTRSmKTaZEVZArjBKFhyOcEZAPSaK8gk/az+FMej+OdVbxVjT/AARdx2PiCb+zrr/QpnmaFUx5WZMyKy5jDAYyTjmk+D/7W3wo+PXiW58P+BfFX9u6vbWjX0tv/Z13b7YVdEZ90sSKfmkQYBz83saAPYKK4b4t/GnwZ8CfDMXiDxzriaDpM1ytnHO0Es5eVlZggSJWYnCMemAFNYdz+0/8MrX4PwfFKTxOo8CTyeVHqy2Vy2X80xYMQj8wHepHKds9DmgD1WivLPGn7Tfw1+Hvgvwr4s8QeJP7P8P+KEik0i8+w3Mv2pZYxKh2JGWTKMD84HXB5rh9d/4KEfAHw3reoaRqPj77PqOn3Mlpcw/2NqDbJY2Kuu5YCDhgeQSOODQB9F0V81ftIftYeB/CPwftNR0r4nw+E9d8QabHqnh25j043k00bgPG0ls8TMsTj5SzqpHOOVIrs/hF+1F4C+K3wxvPFmn+JbG8TRNPF3ryWkc26xZYi8p8p0EpQbJNp2fNtOMmgD2KivMfBX7SXw3+Ivw71vxz4c8Txan4Y0RJpNRvEtp0e2WKPzHLQsgk4TkYXntmkX9pb4aN8I7b4nv4stbfwLdM6QarcxSw+c6SPGyJE6CRm3xuAoQk7SQCOaAPT6K8K+EP7a3wg+OHiP8A4R/wx4qV9bct5FjfW0lrJcAAkmPeoDnAJ2g7sAnFdVD+0Z8Orj4xy/CuPxGp8fRDc2km0uB/yxE3+t8vyifLIbAfPUdRigD0uivM/An7R3w5+JnxC1/wP4a8SLqXinQfO/tGwFpPF5PlSiKQh3jCOA7BfkY9cjjms6P9q74VSfF0/DEeLoR43FwbT+zWtbhV84Jv8vzjH5W7Hbfkn5fvcUAeu0VleJvEuneDfDera/rFx9j0jSrSa/vLjYz+VBEheR9qgscKpOFBJxwDXh/hr9v74AeLNXt9M0/4jWa3dw4jj+3WV3aRlicAGSaJEH4tQB9C0V4z8WP2vvhJ8DfFEfh7xt4s/sTWJLZLxbf+zru4zExZVbdFE69UbjOeOlehfD34haB8VPBum+KvC9//AGnoOoq72t35MkPmBXZGOyRVYfMrDkDpQB0lFeAeF/26Pgz4y+JUHgbR/FL3+t3Nx9ktmhsZ2t55s/cSUJtPf5j8vBw1dD8TP2svhR8G/Glp4U8Y+LotG1+6ijmjtXs7iVQkjFUZ5I42RASp+8wwOTgHNAHr1FeW/GX9pn4bfs/XGlQ+PvEn9gyaosj2Y+wXNz5ojKhz+5jfGN69cdeO9YcP7aHwYuPh3d+OofHFvL4YtLuOxuLuOyumkhmcEojwiLzV3BWwSmODQB7dRXjHwv8A2w/g78ZvEMeheEPHFpqWsSBjFZTW1xaSS4BJCCeNN5ABOFycA10Hg39ob4fePvFPi/w5ofiOO61fwlJJHrcMttPAtmY5HjfdJIiowVkflWI4znHNAHo9FfNLf8FF/gCvir+xD45Xdv8AL+3ixuDabs4x5uzGP9r7vvivQ/HH7T3wx+G/irw74d8R+LbbTdU8QxRT6YpgmkhuI5HKI/nohjVSe7MB36c0Aep0VwPir45eCPA/xC8O+B9a1v7F4p8RDOmWH2Wd/tHzEf6xUKLyD95h0rA8dftXfCn4a/Eaz8CeI/FsWneK7xoFisPslxLgzNtiDyJG0aFjj77DAIJwCDQB67RRRQAUUUUAFFFFABRRRQAUUUUAFFFFABRRRQAUUUUAFFFFABRRRQA0/pX51zft/eM/hh8WPF+ha5YWvirw9Zaze28EbEW91DGs7qirIAVKqB0ZST/er9FOOa+PfGnjz9lr4P8AivxBf3WlWHiDxbJfTSX1vFZvqEwuDITJgzHyo2Dk8Bl7jFevl3s25xnSc79F/WhzVrqzUrGn4e+LfwE/awlt7fWPCL3WssvlbdR0V5JIu5H2mFWCL15Lr+FR+Jf+CaPwh1y4aawOuaAjdIbG/DoPp5ySH9a8/wDEH/BTbR9JiFp4N+H8n2VVwj6hcpbqv/bKNW4/4GK8v8Tf8FIfiprKGPTbfQ9AXtJbWjSyj8ZWZf8Ax2uieQVsTLmjS5U+7TO7DZ7isHHlpV5fJu33bHoesf8ABJ+0lumbSviPPa2+flivNIEzj6usyA/981l/8Onb7v8AEy3/APBK3/x+vENY/bQ+M+uRNHP46vIUbtZwQW5/Bo4ww/OuKvfjh8RtSZjdePvE9xu5Ik1i4I59Bv8AfsKceD29ZNL7z148c5rFWVVv5R/yPrvQf+CU1pZX0c2o/Eq6mRGDBdP0sW8g+jtM/PTt2r66+FnwrvPhnaC1fx14n8VWqrhYvEFxDcFT6hxEJPwLEe1fjrP8RvFl0CJvFGtShvvb9QmbOOmfmptv8QPFFnJ5lv4l1iCT+9Hfyqfz3V2U+E/ZfBNfc/8AM8jG8S4zMUlipcyXkv8AI/ci4bZDIwhadlUkRrty3sMkD8zXz/4q/bG8M/DnUp7TxR4J8ZeGoUl8pby70lBbzHuUdZCG9eK/PnwX+158XfAu1bHxrqF7AGBMGrML1Tj+EGUMwH+6RX0r8P8A/gpVp2tQtpnxJ8Hxm2mASS60lRLE2SMh4JTnaBzw59hXJicixtFXhaS8jxJV1VXuPlfmrnsI/wCChXwf8nf/AGhqm7/nn/Zz7v8AD9axdW/4KTfDGxVhaab4h1Fx93y7WJFP1LSg/p3rM1L9mr4B/tOWM+q/D/WLXR9TPzu+iMFVWI482zfGweyhCeeetfL/AMWv2H/iX8MWkubXTv8AhLNIUE/bNGVpJFAPG+HG8HHPyhgPWvlK31ii+WUbHjYrE5ph1eMU490j3PxJ/wAFQU+zzR6B4DczHiKfUb8BR7tGic/TcPrXiPjX9vT4u+MIjDBq9r4cgYYZdFthGx/4G5dx/wABYV89zQS2szxTRtFKhwyOpVgfQj1+tMrglWqS3Z8vWzTG1dJza9NPyPSrX9pj4r2bBo/iD4gJH/PW/eT/ANCJrsvD37dHxl0GRN/ihNVhU/6nULKFwfYsqq3/AI9XgdFSqk11OSONxMXdVH97Ptbwb/wU38RWrFPFfhDTtUQ42y6XM9qyjvlX8wMfxWvr/wCAHxo8M/HPwre+IfDWnXGmqt19nvIbqBI5DMI0JJKEhvlZcHOcAdMYr8aq/ST/AIJk/wDJH/Ev/Yef/wBJ4K7KFacpcreh9Tk+Y4mvXVKrK6PsOuT+KnjYfDf4b+JPFBg+1HSrCW7WDOBIyqSqk9gWxz2rrKyPFfhmw8ZeGdV0HVIvP07UraS0uIwcExupVsHscHr2r0YWUlzbH3DvbQ8b8P8A7MOkeLtDs9W+JdxqHirxndRLPcXzalPCllI2G8u1SJ1WNEJO3AycZJ7V1ms/ELSvgzY6F4XmbxF4y12SBjb2lnAb7UZoUIBmlbgAAsq73K5Pqc1y2gv8ZPhlo9r4Xh8M6V4/s7NFtrDXm1n7DL5K/Khuo3jYlwuMtGTux6mptW8KfETQfGmifEC20zSPFGutof8AY2saPbXRtFH7/wA5ZLaSRTkKWZSr7cgA9eK9CV5y/eSTXTX+rfgYKyWiOltv2gvCFx4Du/Fclxe2dpZ3Y065sLmykW+ivCyqLY2+N5lJdcKAeuenNO8I/HbRPFWo32lz6XrnhvWLWybUP7N16wa2mmt1xukj5KuASAcNkE4IFecXnwJ8YeILLVvFl0dJsPHN54lsPEkGk+c0ljGtpEIoreSUJuLGPfukCn5iuBgVq3nhfxj4+8XWvjPxboVr4Rs/DWk6hDY6db6iLy4uZ7iJVkkkZFCiIKpCrnJPzHGAKPZUNbP8fw89dLhzTNHw/wDtYeEfEK6PdppfiSx0LVpY7e21++0l4tPMzsFWMy54JY7dxGzP8Vafi/8AaR8NeEde1XTW03xBrCaMFOr32j6XJc22nZUPiVx3CsGIQMQOvSvGPBvhX4i/Fn9nHwX8Prrw/pen+GNQ07T2uPE0OobmFkhikVEtym4XBVQMk7AQSDyANDxh+zvrtp408bT2HhG18X2vie8a+tb6bxJdacmnu8ao63MMbASxggsNmWI+U44I29hhozak+/Vd11+/Qnnm1oexa58fdA0nxhofhqy0/WPEWpaxYxana/2LaCeL7LJJ5Ynd9wCoCQSx4AIrD1/9q7wjoDa1cPp3iK+0LR5JILvxBYaU82nrMhIaISg8kMNu4DYCRlhVrwb8K9S8L/FbR9WEFnFoth4Kt9AH2VmCrPHPu2orsz7NuMFmJ6ZJPNefXHw6+Kfhn4S+I/hToPh7R9U0q4t7+30/xJdaj5QFtcNIxjlg2FjOPMZQwOzlSTwQcIU6En93W3qU5TNHxn+0C8nj3xR4bki8RaX4aXwYNYXWNN0797asYp5nnWU5UDy0VFJGPNVlzkV1V1+0FofgubRvDCWPirxdrTaDb6sosdPFzcz2zAp50hUqofKEt0yWAUEnFYniT4N+JdSj8XCCG3Y6l8No/DNvumAzer9qyp9F/fJ8319K6LwF8NdZ8P8AxSi168hhFing7T9E3rIGYXEUsryKB/dw680S9jb0X3sPfL2qftEeE7Lwv4Z1qyGo6+fEqltJ03SbNp7y6CjMmIuNoQfeLEBT3q/8MfjVofxW1LXtO0y01Ww1DQzAmoWurWbWssLyqzKhVjnICHPbpgkGvCfBvgrxN8F/+FUwW8Omal43s9M1ayn8M3F35JvbWS7WZntrjaUEkZ8slWPKs3TGa7L9nu913Vvjd8Z73xDY2enahIdHR7SwnNxHb4t5CIml2gPIqsu7AxluOMVdTD0ownKPTZ3/AL1tvTqEZyckn/Wh23i79oDQPCnii90KPS9e8QXmnRpLqbaDpr3cenK43L5zA8MV+bauWxzjFV1/aT8JT+BfDviWzTU9RXxG8qaTpNlZmXULwxswfZCD91dhJYkKARkjIFY83h74hfDnx94xvvC3h/TPFGl+KrmO+SW61D7I+nXAhjhbzQUbzIiI1YbPm+8Mcg1yfgn4M+PPh14N+GmrWdjpureKPC1vqNnfaJJciGO6hupvMJgm2lUdSiYBXBDMMrikqVDlTv2676P7tbIOadzvL39pnw/p+jafe3Og+KIby91GTSY9HbSXF99qWLzthizyGQghlJX5hyBki3rn7Quj6NeW9hD4f8T6zq5sob+803SdLa4n02ORSyC5AO2N8Bv3eSxxwDxnMm8PeO/HHij4feINe0XT9D/sbW7q7ksbe9+0PBavYyQpvfaA8hlc5CcBSvJINM1TQPHfw9+JnizxH4W8O2PjDTvFItZJbaXURYz2VxDCIclmRg8TKqnj5gS3ymo9nS0XW3frfa/pqO8tzX1b9ozwnY+F/Duu6emqeI4vEBlGnWejWTTXU3lBjN+7O3BjCtuBwcgjBNWPEnx70Hw3rmi6Q2ma/qN/qdkmomDTtKlmktLZ3CLLPHjeg3HaVClhg5HFeYa58DfEdh8NtP0y48MaR451G71W/wBZ1SODUH0+WyvLiQypJYz8GNEY7WzyR0HJFUPHnwZ+JOreF/CWmmx0/XPFdhpENrF44g1aWyvtMvA/7x5CBuuIdu3AxlirEj5sjRUcO2ve6vqvl/X3XE5TO7/bA1KDR/gvJf3bmO1tdZ0qeVwpbai30LMcDk4APAGa6DwZ8fdB8WeJo/D8+ma54Z1W4t3urKHxFp7Wf26FMF2hJPzFQQSpwwHJUYNJ+0L4K8Q+O/hm+l+GFtJNcj1Cxu4PtzbYcw3McpL8cgBDxjnoK5W48D+N/i5498O6n4v0Oz8H6R4civAiWmoi8nvrieBoCyMqL5cSo7Nz8xO3IqYKlKglN7X6+Stp1uEuZS08jXh/ak8IyXkUjWmuxeG5roWcXiqTTXGkPIXCDE+fuFjtEhGz/arXX48aJN8TNT8EW+ma1d6jpbxrqN9FZj7DZK8AmV5Zi2FUqcc85B4ry+6+GfxN1X4SwfBu50fR4NFjtotLl8YR32VexjKgMloV3icooGC2wNzuxXc+GfhHqEPi74xNfkW+keLBawWU8Um6Ty1sVt3YjsQ2cZ64olTw8U3fXprfqrP89PIFKbseW/Hz4/6F8QvhtbWmmaR4hTT9Q1rTRp+t3elSRWF7svYXPlyHkAqrEFgu7acZr13xh+0b4b8Ha9qelHTPEGtHR1V9WvNG0x7m300FQ485x3CkMQoYgckCvL9a8A/FzWPhXoPw2fwvokdpos+nJNrqaoCt5b2s0TKYoSm5HIjBbecfKwG7cMR+NP2e9dtfHPjO8sfCVr4xs/E10by2u5fEl1pg0+Ro0R1uIo2Aljyu4FMsRlT2I6eTDuKhJ7X6ry9OhHNU3R654g/aA0DRvEmhaHY6drXiS+1qwj1O0/sOy+0IbV3CCZm3DauWBLHjBFXvB/xo0fxx4x1Xw/pum60Rp809sdVl091sJpoX2SxpN0yrcfNgHBwTXPeD/hTqvhf4reGtW+z2cWjaV4ITw8RaO2xLhZ4mCxq7M/lhUOCzE9Mkmuc8F/DLxnY/HSPxHJoWneFdPEl4+s3WkapI1tr3mKRbv9kIxHKhwzu3JOeWzxxclFp2fTv1NOadz6HooorhNwooooAKKKKACiiigAooooAKKKKACiiigAooooAKKKKACivDv2uP2lv+GWPhtp/iz/hHP+En+16tFpf2P7d9k274ppPM3+XJnHk424/i68V5D8K/28PiJ8TvEXhe2T9nDxRYeHtcureL/hIluLma0hgkZQbjf9iCMiqd2d4BA6jrQM+z65jxp8NfCvxG/s3/AISjw/Ya+NNuPtVouoQLKsMo43AEYz9a8K/4bS/4zGb4D/8ACHdHCf8ACQf2n62Ius/Z/J/4B/rPf2qb/hsr/jM7/hQf/CIf9zB/af8A1Dvtv/Hv5P8AwD/We/tQB9LUV8M+O/8AgpLrvhv4xeK/h/4e+C+oeMr/AEG7nt2fTdVkaWWOJsNMYktHKqOp5IGeteqfso/tteHP2optX0yPSLnwt4l0qEXNxpd1MsytDu2s8cgVSQpKhtyrguvXPAFj6Sor4F8Qf8FPtU1jxL4hg+Gfwm1Pxv4e0FGmu9XE0i/uVJzMyJC/lRnaSC5zjJIGCK9r+FH7aWhfF79n3xn8SdI0aeC+8J2F1d6hoFzOA3mQ27TqqzBT8jhSA+zPB+XjBAsfR9Ffnhp//BVzXr/w9N4jT4DatJ4YtrgW11rNvq8ktrDJ8pKNILMIHAdDtLA/MvrXvPiX9tzQbX9ld/jb4c0SbXLFJ47Z9HurpbWaKVp1iZHdVkAK7gwwDkFemaAsfS1FfFPwr/b7+IXxS1zwvHa/s4+JofDmtX0FsfEUN1cT2kEMkoR7jeLIIyICzH5wPlPIr3n9qH9oKz/Zp+E934zudMGtTJcw2lrppuvs32iSRuVEmx8YRXf7p+4R70Aeu0V4N+yH+1PaftWeB9X12PQ/+EavdN1A2U2nfbftR2mNHSXf5acNuYY29UPNeIfH7/gpyvwN+MfiLwK3w3Ospo80cTaiuueQZQ8SSZEf2ZsY34xuPTNAWPuikr548aftdQeFv2lfh/8ACm18OLqtr4v02HUodeXUPLEKSNOFAh8o7+IAc7x9/pxz7/f3X2GxuLjbv8mNpNucZwM4z+FAizRXzN+yj+2Yf2nvC/jTWf8AhEP+Ea/4RsRnyf7T+1faN6SP97yU248vHQ9axP2ev28j8efh38UvFP8Awg/9h/8ACD6cNQ+yf2t9o+25huJNm/yE8v8A498Zw338445Bn03rHhLRvEGpaTqGpaXaX17pMzXFhcXESu9rIy7S8ZI+VsHGRWzXxZ+zD/wUks/2iPi1ZeBrrwOfC019bzSWt3/a/wBr8yWNPMMZTyI8ZRZDndxtxjnI6H4P/t3H4rfDX4u+Lf8AhCP7L/4QC2a4+x/2t532/Ecz7d/kL5X+pxna33vbkCx9ZUV8zfAr9tvSPit8BfF/xT1/Qj4P0jw3dS289ut79saQJFE4Kt5cfzM0oQLjrjnmvCm/4KoeJZtNuPFVr8EdSl+H8F4LR9aa+cKrEjCtIIDGHwR8u48sBnnNAWZ+h1FfPfjr9sDRtA/ZYi+N2gaNL4g0mZYDFps9yLWTc9wIHRnCyAMj7gcA5KnB71578F/+Ch1v8Xvhf8UvFh8EDSLvwPp66j/Zh1jzvtyMspwJPIXZgxYJ2t94UAfY1FeWfs0/G4/tEfB7R/Hf9jf8I/8A2hJcR/2f9q+0+X5UzxZ8zYmc7M/dGM16nQIKKKKACiiigAooooAKKKKACiiigAooooAKKKKACiiigAooooA82/aY/wCTcfir/wBinq3/AKRy1+Snwhs7/wCIlz+zt4B8YjRPCHhGS8utR0XxLDZE3l7/AKfMJLeWYyYDNNE0agAAboiQeM/tPrGk2fiDSb3TNStYr7T72F7a5tZ0DRzROpV0ZT1VlJBHoa4q8/Z/+GuoeHdG0C58C6BPoujPJJpti9hGYrNncu7RLj5CzZY46mgD8w/AvijX/Dn7RHx4GifED4f+B1m8VT+cvjiJXa6xdXWPs+Y3+7k7sY++nWvR/Beo6L4J/bQ/aJk8bT6Bpnji7t7mfwbqHjIqmnqzBzAS78BSht1yOSqOF7ivuTVP2W/hDrWqXep6h8NfDN5qF1M1xcXU+mRPJLIzFmdmK5LEnJPetj4kfA3wB8Xo7dfGXhHSvEL242wzXlupmjXk7VkGGC89AcGlYD8zfCfxI8R+JPhV+0h4eg0DwLb+FNN0SWW91zwRprwW93ftcRhFErEGRdpuMYXb8vynbjPO6zHHpHhP9kPX/HcDXnwit7eSK6hZDLClwNQlecyIAcq0YgO0g7ljcAHkV+rum/B7wPovgm58H2HhLR7PwvcpsuNJgso1t5gcZ3oBhycDJbJOOalk+FPg2bwOngyTwtpEvhONPLTRZLONrVRuLcRkYHJJyOhNFgPz4/aO8ReA/iP+158B4vghJpmoeK7bUI5dT1Hw2E+z/Z1liZA7xjaxSJbgtzwhwewHl+k/DvxrdfHj9oj4p/Dm6kHjD4eeNLm+j09QSt7aSXd79ojKggsdsY+UH5lLgc4r9Rfhr8Bfh78HWuH8GeENK8PzXGRLcWkA851JB2GQ5bbkA7c446VteGfhz4X8F6treqaDoGn6RqOtz/adTurO3WOS8l3M2+VgMs2Xc5P940WA/I7wb4qXx1+y7+1/4lWA2g1nWtI1EQFsmLztSkk2k9yN2Pwr6y/4J2+KtZ1OPTtM1Hx94C8QWUHhiE2uh+H4VXVrJVMK/wClMIlJ2ghGyx+cj619R2vwB+G1nouu6PB4F0CDStdkjl1OyjsI1hvGRy6GRQMMVbJGehqbwL8C/h58MdXm1Twl4L0Pw5qM0BtpLrTbGOCR4iysULKB8u5FOPUCiwHxD+318SLXxX+1B8M/AUuh6t4w0Hwpt1/W9F8O2n2u6ndiGWJo842hETPT5bg+1fO1n4wuIf2R/jb8KZbLU9Nbw/rdlr2m6XrMDRX0Gny3MaOJEP3dha3Y+85PIr9e9O+GvhXSPGmo+LrLw9ptr4o1GLyLvWIrZVup4xs+R5MbiP3acE/wL6VXufhJ4KvvE+p+I7nwpo9xrup2psb7UJrKN5rq3KqpikYj502og2nIwoosB+Yf7SvxN8K/Ez9mn9mDwf4Y16y1rxLbR6fa3WmWkoea1ljtYbdklQcoxkOACPmxkZFetftNeAfC8P8AwUN+CGnx+HNJjsNUgM1/arYxCK7kM1wWeVNuHYkDJYE8V9d+Dv2WPhJ8P/E3/CQeH/h9oemayr747qO1DNC2fvRBsiM+6AGuv1j4a+FfEHizS/FGp+HdOv8AxHpa7bHVLi2V7i2GScI5GV5ZunqaLAfnzYy+CfhX/wAFJvFp+LVtp2laLJpUa+FLjVIkTTbVAkKw7ARsjVY0mjB4VWVh1Oa5HT7nRvF37U37QmvfCdbdPh9F4F1VNUuLCHy7OaQ2O0+WAAuWuFLAjhgkjDINfpT8Rvg/4K+Lumx2HjPwxpviO3iJMP26AO8JPUxv95CcD7pGcU7wv8I/Bfgnwjc+F9B8LaXpXh+7jeK50+1tUWO4V1KsJBj59ykglskg0WA/HzwHoPjP4JfszD4q+G3k1Dwd4003UvC3ijTSTtgkd5oba5PPQF1w2OCCpP72tvxBbNa/sv8A7JeteI4Jrv4ZWWt6kNbhjUsvOrOzBlHUtAkwX6OO9frbpvwr8HaP4Jm8HWXhjSrXwpMskcmjR2qC1dXOXBjxtIJJJ460tn8L/B+n+Bx4Nt/DGkx+EwrIND+xxmz2s5kYeURtwXYt06knrRYD85v21PEnw++JnxM+C2m/AWfSL/4irfobW+8MrGsVtFujMCysgCgo6ltp/wBWqvu25ry/4heJvEGk/tMfFr4++Hc3C+A/GtpZSpn5JraQ3Fqw3ejC3SPjtPX6nfDj9nn4bfCO+nvvB/grSNCvpsh7u3twZtp6qJGywX/ZBx7Vaj+Bfw8i0PW9FTwXoa6Trk63Op2YsY/KvJQwcPKuPnYMM5PeiwH5d/sp61cfsw/tA6R4r8dXDmTxf4BvvE08jkFnWQzXSY9XdLQfL/efFeUS+JdT/wCFer8TpfB3iY/ED/hNV8VHxlJprnSXt9w2xGbPUXPPAxyV+n7K+J/gD8N/Gj6c+veB9B1d9OtFsLM3dhG/kW65CwpkcIAT8o45rd/4Vz4WPgn/AIQ4+HtNPhTyPs39jG2T7L5Wc7PLxtxnnp1osB5x8YfF1l8QP2N/HXibTjmw1jwJqF/D824hZLCR8EjuM4PuDX5j6p40+Ecn/BPPQfDUy6Vd/Fv7fK9otvaBr63U37M5klC/KrQ8bWbnK4HHH7A6f8PfDWk+C28IWehWNt4Xe3ktG0eOBRbGGTd5kfl4xtbc2Rjnca5nwz+zj8K/BmqRalofw58L6ZqMLB4ry30mBZomB4ZH25U/QjoKYH5i/Fh/FHg/9pL4Hi91/RPCniqy+HunRXGqeL0D2VtKLW6V1uAUb5jynKn52X61+l/wv1qy1T9nzTtQ1/xHoWqWDaVKdS13QnEGnOqh1mljYBQiDDZOBjBrU8b/AAF+HPxJ1hdW8VeCNC8Q6msKwLd6lYxzSCNSSq7mHQFjge5rpfD/AIP0Lwn4bg8PaNpFnpuhQI0UWm20KpbojEllCAYwSzEj3NAH5TfC3x5cfsv+LPhxZ/Dv4i+F/in4A8UeIFkTRZrBF1WwkkZIHkdCPMgl8piitvwcN8mDzw/xQ8VW37QXin48+OJ/BvirxRLqE0dj4Y1vQ9Naew0+G2kQlp2z8rNBHDnHIEjnvX6r+H/2XfhJ4V8SXev6R8PNAsdWuVZXuIrNfkDgqwjX7sWQSDsC5BI712Hg34d+GPh5ob6L4Z0DT9B0h5Glay0+3WGFmYAMxVRgkgDP0FKwH5ZfG74za38WNJ/ZN8YaDa2fiHxjBFdQNp92hkjudQt5bdDHIgIP7xkDbQRxIvrXAtpenal+xT8UPHMeqWh13xL4zsTqegWVsYItKaN7p0RVJ+44uGIwMALt5KtX606P+zr8MPD8+lz6b4B8P2EulXTXtg9vp8aG2nbZukjwPlY+XHyP7i+lR3X7NvwsvP7VE/w/8PSrq0wub9W0+MrdShmcPIMYZgzMQT03H1NFgPzi+NuvfDz4ieOP2ctK+DkOnXvxFs5rI6ldaDZbdjKLcr5rqu1yhSRicnYFbJFZ1vpmsaxrf7dNroMc82oteXDGO3BMjQrq8jTjAGSDEsnA7Zr9Q/BPwY8A/De4Nx4V8FaB4duihRrnTNNhgmZSckF1XcR7E9qt+G/hd4R8H69rOt6H4b0zStX1mRpdRvrS1SOa7dnLs0jAZYlmZue5osB+Y2t/ErwZoP7GPw7bwUPhZfLp9qZfE2g+K7cz6nc6krR7WihUb2LP5uWY7dhXnbmqfxR8I6x+0x8Uv2c9C8aWlv4Y1LxN4RnXydNtfs8NovmXjWhSLPChFgbZnpkcV+jDfsp/B1vFP/CRH4a+Gzq+/wAzzv7Pj2b/AO/5eNm7PO7bnPPWux1L4b+Fta8WaX4nvvD+nXfiLSozFY6pNbI1xbKc5WNyMqPmbp/eNFgPyk8J+OPGk37YPwS8H/EyJrfxP4BvTo1zfzscXNurM8UxdsbhsP3/AOJQrdSa4Hxz4p/4Xj/wu/x/L4K8VazqmsatBc6Brumaa0tlpUFq5LieYHhvs3lrwONoJ68fsR4s+CvgHx1rya14i8HaLrOsLAbVb+9so5JhEQwKbyM7cOwxn+I1peG/hz4W8H+FZPDWieH9N0nw/IJA+l2lskduwk4cFAMHcDg+tFgOS/Zj+K0fxs+A/g3xgJfOur6xRL1iu0/aoz5U/HYeYjkeoINepVz/AIL8B+Hfhzoo0fwvotloGlLI0os9PgWGIO33m2jjJwK6CmAUUUUAFFFFABRRRQAUUUUAFFFFABRRRQAUUUUAFFFFABRRRQA2vxI+OX/JavH/AP2H7/8A9KHr9tzX5JfF79mr4pa18WPGmoWHgXWrqyu9avJ4J47clZI2ndlYH0II/Ovq+H6tOlVm6kradTzsZFyirI+fqK9V/wCGV/i5/wBE91z/AMBTR/wyv8XP+ie65/4CmvufrmH/AOfi+9Hlezn/ACnlVFeq/wDDK/xc/wCie65/4Cmj/hlf4uf9E91z/wABTR9cw/8Az8X3oPZz/lPKqK9V/wCGV/i5/wBE91z/AMBTR/wyv8XP+ie65/4Cmj65h/8An4vvQezn/KeVUV6r/wAMr/Fz/onuuf8AgKaP+GV/i5/0T3XP/AU0fXMP/wA/F96D2c/5TzTS9UvdD1G31DTbyfT7+3cSQ3VrI0UsbdirA5BHsa+j/hj/AMFBPid4F+z22sz23jHTIyAyakpW52+izLzn3cPXnf8Awyv8XP8Aonuuf+Apo/4ZX+Ln/RPdc/8AAU1y13gMSrVXF/NGkPaw+FM+s4f21fgX8XI4f+Fj+BPsl/GuwTXlhHqCRqT0WUDzB6kBB+NWF+G/7Hvj6E3Wna7pujl+SP7Xms2/793DDH4LXyH/AMMrfFz/AKJ7rn/gKaT/AIZW+Ln/AET3Xf8AwFNfO1snyuo7wqpfNDlFVP4tJP5H1w37Kf7MU3zJ8SYIx6L4ms/6rT1/Zi/Zb0/BuPiFazgDJEnia25/75xXyN/wyv8AFz/onuu/+Apo/wCGV/i5/wBE913/AMBTXH/YOAv/AB1+H+Zn9XobqgvuPriWH9jX4ay7nk07W7peQFe71INj2G6OvoP9mvx98PPiB4R1O4+G2hpoWi2l+1vLFHYR2iyzeWjFwqdflZRk4PFfmF/wyt8XP+ie67/4Cmvvf/gnz8PfEnw4+FviCw8T6LeaHezay08cN5GUZozBCoYD0ypH4GscdluBwmHc6FTml6r9DtwsVGaUaaj6I+pa5/x7qF3pPgvXL2w1HT9IvLezllivtVBNrAyqSHlwR8gxknPArf8ASuC+PWlXmufBPx5p2n2st7fXWiXkMFvAhd5ZGhcKqqBkkkgCvnKaTnFPuevLYh1D41+DvA+m6XD4v8aaBY6tNZQ3En+krEswZcebEhYt5bMGxyeB14zXXTeJNOTw3Jr8d5bzaQtob5bxZQYWhCF9+/pt287umOa8V+G/ge+g+NEGp6lokyWi+AdN00XNzb/IJRLIZYckY3Abcr9K6X9nXw/qPh/9nfw3pGqWFxYahb2U0T2dzGVkT95JtUqenGPwIrqqU6cVdPXT8TOMm3Y8tk/aM8PeJvFXwV8b32uWWgaNdWOrf2jC2oBoba48m3IhkbjLqXHBUH5unNe/3XxE8H33gKXxLN4h01/CU0TK+qG6UW5UtsI35wDuyuM5zx1rwz4bfD3WLO5/Zxa/0C6iGiaHfpfma2I+xTtbwqgkyPkckMBn0NcXr3wr8WSeFNSuk0jWorTSfihqet/ZNNtY3u2smLiK4tYZkKS7WcMF2nIyV5rsnToVJRina3n5sxUpxT/roj6h+FOveC9Y8H2Vp4D1Sx1LQNLiSxhWxuvPECooCxsxJbIUD7xya8/+LXxwuPh38dvh9oRVzoN/bTjWJAhZbcTSww2kzEfdHnApuPAEhqr+zr4euP8AhNPGniZ08WSwalDaW66n4ptYLGS+aPzcstskMbqEDBfMkGWDccLkv8UfDBvit8WviPa6xptzbaLL4WstEtb+WIhJJXlmnaSJj94xN5J4PDKKwUKVOtLmd1b8/wBVc0vJwVtyz+0P8a5vhz4h8BaBpxkFzqusWkupyxqCLXTRcxRSO5zlQ8ksSDjkFxXovjb4reD/AIb/AGUeKPEmm6GbrPkLe3CxtJjqVUnJAyOegzXzR/wqvxt4y+A3xL1/xfYy3vxB1Kzj0y1tYI2eQRac4CeXxuzNPHJN8vDb0I7VsfFjw/r2l/Gw+L5j4wtNI1Pw9b2MN74U0mHUJopUeRpLeWKSGV0Db1IYKASSGPHGvsKMuWDlqr389v8AP8COeS1sfQevfEzwp4Z8M2viLVvEemWGhXQU2+oTXKCGbcNy7GzhsgEjGcgGvCrH4nHXvHHxi17wb4x0JLODR9Els9W1SczaZbkvciQvtYbSQMdcg7cg4xWJ4b8B6j8MdN+FHiW78Ha9qeh6K2qi50mVI7zUdMe7mDxXQhgUKcAMCiKTGJcAEqax/FHhnXfG2nftF6ppPgLWtHg8RaXpaabBc2DQz6jJGZlkkEWMhunykBgCpYAnFXTo0ocyvfz0t8S/TUUpSdv66HreteKPAXxf8eeKPAHjC30uWbwnFb38V1/aDQTbmjLTyIVKvCIsKGYOeHGcV0nwU174Vx2dz4e+GuraNcx27vc3Nrp94J5XYkBpnYsXkJO0GQk5+UZ6V5l8U/hb4l8ZXHx/tNL02ZZtZ0/Rl0+Rh5a3hhV2mijcjaSQNnPGXGeKrfCPw/ea/wDF7wxrTQfECdNE024jkuPE+m2mmQWnmIqC1CJbo0/I3fIxRdikE5qJU6cqTtKySWl9L2T/ABY+aSkro9nsfj98ONRstRvLXxtoc9lpxiF3dJeoYofMOIwz52/MQQOeoxTr/wCPPw80nw/puu3njLR7bSNSLiyupbpVW42MVfYM5ba3BwOO9eLaD8N9Wj/ZO+Gvh6bw7cpqMOq6TJf6c1qwlRF1BXlaRMZAC7mbI6ZNdd40W4+Hvx9XxlqHhbU/EOhX2hR6XbXujWMl7Ppk6TSSOphjBYJMHX5wDygBwOaydGjdpN7vqtbf5lc0t2ekf8Li8DN4fk10eLtFOiR3C2j6iL6PyFmKhhGX3bdxDA4z0NS+Gfit4P8AGWh32saJ4l0vUdKsATd3kNyhjtwF3EyEn5BgZyccV8w6L8P9b1jwjcg+BtR0S1vvixZ6uNHntAGjsC8BeVlXKhMBi2DgfMO1dJ8WvhX4p8YS/tBWOjadcxya3ZaGbCQKI0vWhDNNHG7fKSVXYcnHzDPWj6vR5uXmt93dL9fwD2krXse8eC/i14M+I093B4Y8TaZrs9qMzRWNysjIM43YB+7nv0rNh+P3w3uNYn0qPxxoL6jDIInt/t8e7eXCBRzydzBcDJya8E8JeB9W8e+Mre6s38fx3Vn4fv7FNU8U6fa6XBYyTxeWkAWO3SSba2G+QlE2KQSTVPUvtmp/BfwZ8P7f4Ua9b+ItBvtLF07aWVtbJobmHzrqKcfLL5mH/wBWScO7NgBqv6rS5rKV9u2gvaStsfRviT45/D7wjrLaTrfjPRdM1NJBE9pc3qJJGxVWG9Sfl4ZTzjgiu5VgwDA5B5BFfOes/Di8utM/aSuP7Bnlv9eRobEm3Ja8RNLiWMR8ZbEpcDH8Wa9y8FW89r4P0KG5R47iOwgSVJAQysI1BBz3BrjrU6cUuR/1ZM1jJt6m7RRRXMaBRRRQAUUUUAFFFFABRRRQAUUUUAFFFFABRRRQAUUUUAFFFFABRRRQAUUUUAfEX/BXL/k23w7/ANjXa/8ApJeVg/sk/tVfEOPwn8LvAy/ArxA/h3yLLTP+EsDz/ZvIO1DdY+zbdm35vv49+9dZ/wAFWPD+q+Jf2d9AtdI0y81W5XxRbyNDZQPM4UWt2CxVQSACQM+4rj/2X/2y9a0Dw98M/hhd/B3xTEYUsdDl1mVJEhTLLEZmUxcKM7j83TvQPocT/wA5jpP+u6/+mMVb/wCczn+f+hdpn7SvhnxX+zx+3hYfHIeFdS8WeELwJMzaVEzGFhZfZJInbBCuNvmDOAwYDOQcS/sz6H4s/aH/AG9NS+O0nhDVPC3hK2jd431KMoJG+wiyjjUkDexXMjbMhcYJ5XIM8kh+NzfAD/goF8UvFi+HL3xSY73U7f7BYvtf55Ad5O04UbeTjjNel/8ABNXT7bx58WvjB8T31KztL69t7pB4fjkLTxLdXHntI2QPkUxqgYZyWOcYGdr9nnwlrth/wUz+I2rXOi6jb6VNJqvl30trIsD7pE27XI2nIHrVb9ivwPrWj/t0fGeW70TUNM0q6h1mK3uJrN4oHDajEVCMV2kbeRg9BxQBgf8ABKMf8UX8fT/1D9P/APRd/WF+wb/yaX+1P/2L03/pBeVg/Avxl4z/AGG7/wCLXhDxH8N9c1O/8QW0dnZXFtA/kNJCLhY3V9uJIn8/OVOflx649e/ZB+B3i/wD+xX8eL7XdDv9MvvE+h3y6fptxAy3MkcdjOqv5ZG4b2kIUEZO0HGCCQO589fAX9pVvBf7Knj/AOEen+C9W8Sa34qu7vyLu0TfDCs9rBCRtALM6iNmAA5ytesah8Jdf+Ef/BLPxPa+JbG40vU9Y8QQasdPvI2jmt0ae2iVXUjKkiDdg/3xmvf/APglN4d1Xw3+zz4httX0y80q5fxTcSLDe27wuVNpaAMFYAkZBGcdj6V2n/BRzRdQ179k/wATWWmWNzqV491Ylbe0haWRgLmMkhVBOABQF9Tw79jP9qL4gaT4C+GPgW3+B+v3/h0yQ6efF0bzfZRDJcENcYFuV2oGJPz/AMJ5FW/+CpWrf8JZr3wd+F9vJuuNa1j7TNGp5XcyW8Jx7mWb/vk1nfsr/tja78PfAvw/+GV38HPFUsls8WmSasUeOIeZMQZCph4Vd+evY1g/tI/C3V/2pf8AgoNp/hXUbDW9J8JaXYpp412ytmCgR28l0XWRlKAmWTy8/wCyO9AdTq/2Hb7/AIVd+2Z8evhgbNLK0vLmXU7KOMBUjjiuCY0VR0DRXakY6BBXzv8AtUeDZfGf7U/7R6W1v9outN0KPVIxjJVYW05pXH0i8z9fWvSvDXwE1b9kn9vzwDBoK+IPEnhrUYY459VuoDL8tyJbdllkRQoCOqvzjAC54ru/Dfwz1TxT/wAFDfjja3el3tvomueF7rTV1GW2cW7+bb2kZAfG0nluh/hNAeZ5J8PfHcfxF/an/ZK1dAVePwdZ6fMG6+ZbTajbu3/AmiLf8Cr9Vtc/5Aeof9e8n/oJr8aP2QPBfjmy/ak+FUet+GNZsbPQ7mSzE09hKscSE3MpDORgfPK/fuK/Z68txeWc1uxKrMjRkjqMjH9aBM/Nn/glH/yS340/7tv/AOiLiuI/4J5/8m7ftS/9i6v/AKR39VPgX488ZfsK/wDC0fA3ib4a67rF/rQWLT7uyhb7PJIiTIrhtpDxuJFO5TkYIIz09Z/Yz+APir4a/sg/G3VfEGj3um6p4q0a6Sz0q4hZbkxRWc4RjHjcC7zOApGflBxyKBnyj+zrcN8MfGnwI+IrAJZ3Hia60e4l/uRhoFkJPr5d6x5/unHSvZf2P/8Ak2r9rn/sGSf+k95XMp8HPFmo/wDBPSyurbw/qUWu6B47kvjatZyC5+zyQRxF0TbuP7wxdB/CfSu2/Y78J+Jbf9mP9qFNS8P6lY3+paQTBbTWUsbTO1td5WNWXLcsOBnqO9Azmfg3/wAoufjT/wBjFB/6Hp9eleAo1k/4JDeJAyhhm4bkdxqKkH8x+lQfss/BDxP48/4J/fF3wX/Zd3pmu6hq0lxZWt9A0DTvFFaSog3gcO0WzceMn2ryPS/jN4w8Pfsh6v8As9yfDDxMvia6vWRbn7HKNsLXKTsDFs3b9ylMAYwwPsQD0df+UPp/7CP/ALlq8m8PfZfhT4g8YaOqNZ2fjL4N29xbR5IWSd9KtrmR/qXguefUnFfS3j/4MeJvh7/wS1h8HXmk3c3ibzILu4023jM00bS6iJtm1ATlUZcgZwQ1eMftkfC3xPD8Pf2dfEGjeH9Tu7+T4f2+i3y2tlJI8Oy1jBSQBcqSLmQfMB0PoaBH2f8A8E0v+TPfB3/Xxf8A/pZNX1HXzN/wTp0fUNB/ZL8I2Wp2Nzp15HPfF7e7haKRc3cpGVYZGQQa+maBPcKKKKBBRRRQAUUUUAFFFFABRRRQAUUUUAFFFFABRRRQAlfF1r/wVP8Ahx5xm1Hwh4007RFvjpz62bCKW0ScclWZZeoX5tqgtjnaa+0q/CHRV1yP4dlfEWp38XwSv/HklvrlvpMcX2iG6SKNll3MhbmJmwudv7lsjOKAP0y+I3/BQrwn4B+KWq+BbPwb4s8YanYQW90Z/DltFdRSwzQRTpImJN23bOg3EYya3vi/+3F4O+EFj4SgutF17WPFviewg1Cy8K6dahr6NJQCqyqT8rZ3LtG45VsCvgL40eKPDHgz9t7xpd2HxD1z4e+Gf7D0uDTta8Iq1zLLD/Z1gYogRIpMbIobduOdi9c16nqmvWn7P/7YWh/F3xhcahqPgLxp4RtYtK8Yz2ck0llK1jbxedIoBIlPlElVydtwTzzSuB9XfBX9trwj8ZbXxZbpomu+G/EnhizlvtS0HVrXy5ljjB3bWzjIOBtfacnpjmqvhb9vX4b658B9Q+K+orqXh/QLXUm0lLS9jja7urlURwkSI5DEh/7wxtYnAGa+Tvgb42+I/wAQ/it41XSPijrnxJ+GGk+HtQn1XXbzRhptveztZSRxRbTliysyMu5gcRNxgDPi3hPwBr3iD9ifwz4s0rR5PEWleE/H13eatpcSljJbtb2nzsuOUBQqSBwJc/dBILgfengH/gpF4G8UeLtI0PxJ4Y8S/D+PXNjaRqfiC1WK1u0c4Ry4b5QxIwwynPLCu0g/bb8Bj9pC8+DN/Df6Tr8MwtYdQvBEtncTsiukStv3BmDbVyoywx1IB+Qv2tv2ivDH7b3hv4f/AA6+E+ianrPiu41KK+dpbIw/2YvlujRs/YZdWZlOwCMcmszxB+zzF+0R+2t8fvDK3h07X7DSotQ0bUVZlEF7ELMISRztYMynHTdnqBRqB9ra/wDtj+F/DvxG+Jng2fRtYkv/AAFoUmv388axeVPCkcUhSIl8lyJlHzADIPPSsf4CftyaJ+0F4t0zRtG8A+MtNs9QSZ4tb1CxQWH7tWLAyq7DJKFRjvxXwT8LPE/ivxd47/aXvvHNq1p4vh+GeoWOpxyLtczW8dtAzsM/ebywxxxljjivRv8Agmd460r/AISjwf4b/wCFn+K5tU+zah/xQz27f2PDzNJuWTzMZK/vPufeYj3ouB+hXxx+MejfAT4Y6x431+K4uNO03yw1vabDNKzyLGqoGYDOWB5PQE1538P/ANs7wh8RPgd4y+Jljper2tl4UadNR0i6SNb5WijVyAu/b8wbjLDlWHavn/8A4KXeIdX8eePvhV8G/Deiv4k1O7uj4gudJjnWE3SRiREjDsQqgot1knpgda8WsdV8baB8WPj74E13wPN4O1T4p+F73VrHw0LlL2RrxI5ZVEUkYwwfF3hQM52rzjlgfder/tleFtH/AGZtO+Nsui6w/h2+dUSwRIvtYJnaEEjfs+8hP3umK808bf8ABTvwR4E1ezsb7wP4xkN5a211bTRW0HlziaCOZQhMo3FRMqnHfPWvjjxB+0d4W8RfsB+GfgrYQ6lcfEOHUltpdMWzY7Qt1JMHDYw27cqBR827PGME+u/tw6FeeF7f9jjRtRi8nUNOVbS4iJBKSRjS0dfwINK4H0j4s/4KDeA/B/gHwlrl3oviCTX/ABQrvp3hGK2Q6nhZnhDSJvwgZ0O3kluwODjb+A/7bXg34365qnhptM1jwh4102GSe48Pa7B5U7InLeWe5AIJVtrck4wCa+ev2jNRl/Zw/b88OfGXxhpl/qHw+1DThYx6law+cNPl8hoWXGeCCd5HdZHKhiCKx9K8TQftbft5aP8AET4d6Vdx+DPCOjSQaj4imtmgS7fyrgDGQDubz1QK3zbUYkADFGoH1H+zj+2x4E/aXh1+PQINQ0vVNGi+0T6XqixrNJBj/Wx7HZWUN8p5yCRn7wzn+C/29fhv4q+Bes/Fa+XUfDnh/TNUbSPs+oLGbq6uBFFIEhRHbeWWUYGf4GJwoJr8/P2fPg94jsv2dE+O3w7Mv/CZ+D9fvYdSsY2ONR0vyIGkjIzj5FeTIAyVdv4kSsDwT8OfEXjD9g9dc0TTZ9cs/DXxFuL/AFPTYF3Frc6faKZCvUhSApwDgSE9ASDUD728Ef8ABSzwH4g8UaRpfiPwx4m8BWGuEHSda161WOzukYgK5cN8qkkDeNyDPLAV6X44/a88G+Af2hvDXwh1G3vm1zXI4Wjvo1j+ywvMzrHE5Lbt7FF6Kf8AWL74+MP2tv2l/Cn7aXw/8E/Df4VeHNT13xhfajDd/Z5LHyjpaqjo0Zf7vO8ZZT5YVSSwrzz40eB9S8X/AB2+O3iuxu59Q1j4ZWGkXNrcxklfPtDaQysRjoFiuHI45Umi4H6H+F/2wvBni/8AaP1n4NafbX767pay+ZqBEf2SSSJVaSJSH3blLMp+XrG34818SP2/Ph/8M/jlF8MdQ0/WLnUhd2djc6pbRxGztZbgKVDszhsKrhmwp6N1Ir4P+GN3N8EfjB8Dfjj4wuWsn8cz6zq2ryOCAsbvIm/b/dKTLIAB3FYEfhr4lfGT4N/Ffx0vwsn1218V6sfEJ8Yf2jFF/Zy2bys6wwH5nUK88fynpwMlaLgftLc3AtreWZgWWNS5A9hn+lfFui/8FXPhlfwxXl/4T8a6Vo8k/wBmGrSafDJbLJgEqzLN1AIO1Qxwele4/s0/FhPjZ+zR4X8VmWSW9n0s2980uNxuoQYpmPszozD1DDgZr8wfgn+0d4Z8L/sZ+OfhC3h3UPFPjPxPqNwbGxt7XzYYxJFAiTlgdxdGjLKqqTuVM8HIYH6H/Gf9u3wX8H9U8IWcOi654yHirT11PS5vDsUcwmiY4XCs6sWOM4Apv/Dc/h23s/hzLqXgzxXo0/jjWJNGsrTUbWKGa3kSSGPfKrScITOpBXJwp9q/PX4zeDdV+Bbfs26R4v1vUvB+o6dok11d6hpSmS80wS308wCDcMyIsgUgHGQR2rtfjb8UNEt/CH7M/jAeMvEPxA0jR/FOoXVzrWtwFL+VYbizkdAjOfuqNoy3YdKVwP0H+PH7UHh79n/xV4A0LWtL1PULnxleSWVnJYLGUhdXgQmTc4OM3C/dB+61dR8b/jJofwD+GereNvES3Eum6eIwYLRQ00zu6oiICQCSzDqeACe1fm/+2f8AtU+DPjZqvwG8feHodUj0PQfEWoR3a3tukcxMLaXM+xQ5B+Rx1IycjitX9rH9qXTv2zovhz8PvhfpOqa+LzWJbzUdCuAlpdXPkRhkQSbmVEZGuDuJ48sHHAyXA+6f2bP2mPDv7TnhXVdb0Cw1HSRpl+2n3Nlqqos6OEVw2EZvlO4gZPVWHasr9oz9rDQ/2e9S8P6G2g6v4v8AFuvlv7P0LRIg80iqQCx9ATwMAk4PHBNfLH7K/i7xN8Lf25fFWgeM/Bknw7X4mWR1O00JLuO6ijuIy7iTzEOMNsu+wILKMYwa6v8A4KBzfCK++J3gyz8ceJPFHw88U2mmz3WmeMNGtJJbeH5/kicIu923BiPKIK5+YjcKYH0PB+1Fodv+z3qfxb1vQNd8M6Vp6yibS9WtlivTLHL5Plqm48tL8g3FeeuBWZ8Cf2yPCPx/8B+MfE+iabqunp4WDPfWGoJGs5QRNIrKFcj5tjqMkcoa/OXxN8bPif8AGb9m7wH8LtVudU8V+I/E3iaSSyW4Aiur/TYEiWANIw+ZGnaY+a5PNu244Wu/8O+LPE3wf/aY8Z23izwC3wu0v4j+Erq0g0KK+jurdZoLRlilDpwSzROuDyDOc8HJVwPo3wn/AMFRvhrr97o41Lwx4u8N6Vq119ktdb1Gyh+w+YCA4aRZTwu5d20HGecVP4p/4KbeAvCHjjxX4cu/BvjK7HhnUbjTtRv9Ps4JoY2ileIuSZhhGZDgtj6dq/PD4V29xPoPwksPihqF2PgVf+IbhlFksKrb3isqSiVyu7YQ0ZbJ+4z7PmU17V8KP2lvCH7O/wC05+0te+J7K91ldb1rULaysdPgWb7Uwv7glGJIUKQw5PbPB6UXA+2fHX7d3w58H/A3RfitYrqPiTw3qmqLpCxadGi3EFwYpZGWVJGXaQIjkZ/iUjIOaseC/wBtbwt4g+H/AIu8Z+IvDfibwDofhsQGaTxJYeS9yZSwRYFVm3ncoGOxdfw/Nrxh8L/Evw6/4J3aZdeI7W60z+3fiHDf2VhdIUZYf7NuUEpU8guVPBHIRT3r0Dxro95+0J+yn4wTwR8R/GHxYufC2s6fq99aeIbSRJoYPIuYituu99+N5cjjiMnkgUrgfUfhv/gpx4J1TXtHi1bwT4y8N+Htbn8jS/EF9YBre5O4LkBGJIBIz5e8gnGK9E8Vftu+A/BH7RMHwh1yDUNP1SZoI11iVYhYh5olkjVm37xuLKuduMkZ45r4r+N/7VFx8RbHwVN8EfiHrmmeIHtbPTrf4X6X4dZvsVwisruty3y5UMIwI1bgDoCcM8XfAGb43ftr618PfF+pyS+IW8DWQk1jgsNSisLX9+cDkGRW3YHKs2MHmnqB9/Q/tK6BN+0jN8GBpmpf8JBFp/8AaRv9sf2Xy9gfGd+7dhh/Dj3rhof2+Ph/L+0Q3wjay1WDU11RtG/tiRIhYm7CnEW7zN2TIPLHy8sce9fCPwb+K3i/4U/tT+KPEHxPieTxT4K8IXtlceeSrXjW8Spb5Yj5vMBiAk/i3Buc5riW8K/FDTv2Z7Txmfh3cpbQeJV8Zx+PzfxNL8+2IKYP9ZsMgV9xPXJ6c0XA/byiuR+E3xAs/ip8M/DHi+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HdKh1R9TTTLNNRfhrxYEEx4xy+M9B61pUUUAQXVpDfW8lvcQx3EEi7XjlUMrA9QQeCKjsNNtdJtY7WytobO2T7sMEaoi5OeFHHWrdFACUtFFAFCx0TT9MuLiaysLa0muW3zyQQqjSnJOWIHJyT19TV6looAKKKKACkxS0UAJS0UUAFJilooAKo6no9jrVt9n1Cyt7+3zu8q5iWRMjocMDzyavUUARxxrFGqIoVFGFUDgDsBT6WigAooooAKKKKAKFroenWN9cXlvp9rBeT/AOtuIoVWST/eYDJ/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tOrX8NlGenmN8zewA5J+grxzxL+1JbQyNFoWlPcjkfaLxti5zxhBkkfUj6Vy1cTSo/HI4MRj8Phf4s7P8T3yjI9a+RNQ/aF8a3sjNFqEFkp6Jb2yED/vvcaxJPi54ymfcfEN5uzn5SFGcegHSvOlmtFbJniS4iwqdlFv7j7WHrS18a2fxy8b2KhV1x5VHOJoY3/Urn9a67Q/2otas2VNV0211CPgF4CYX9yeoJ/AVpDM6Et7o0p8QYSbtK6+X+R9OUlcF4P+NXhfxk0cEF4bK9Y7VtbwCNmPYKc4Y+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K3x/g8OyTaV4eMd7qK/LLdH5ooD6D+836A+pyKzPjx8YnsGl8NaHOVuCNt5dRkgx5/5ZqfX1PYcdc4+d6+fx2PcH7Klv3Pi82zl026GGevV/5FvVdYvtdvpLzUbqS9un6yTNk/Qeg9hxVSiivm3Jyd27s+ElJyblJ3YUVow+H7240G51iKPfZW8yQysOqswOCeOnGOvcVd8M+ELrxLpevXsBwulWouWGM7vm+7nP90Of+A1ShKTSS3NI0ZzailvqYNFafhnw3f8AizVY9P09A07KzlmyFRQMktweP8RWWDU2dr2I5ZKPM1oLXqPw3+PGreD5IrPU2fVNHGF2ucywr/sHuB/dPpwRXl1Fa0q06MuaDN8PiquFmp0nZn3l4f8AEFh4n0yDUNNuUurWYZV0P6EdiPQ1p18V/DP4lX3w51pZ4i0+nTMBdWueHXpkejCvsTR9YtNf0231CxnW4tLhN8ci9CD7dj7H0r6/CYuOJj5n6blmZQx9PtJbo0aKKK9A9oKKKKACiiigBOtH1oJqlqWsWOkw+be3kFpH/fnlVB+ZNJtLclyUVdsuf56UtcuPiZ4TJx/wkmldf+fyP/4qtzT9XsdUi8yzu4LqP+9DIHH6GpjOMtEyI1qcnaMky7RSUtWahRRRQAUUUUAFFFFABRRRQAUUUUAFFFFABRRRQAUUUUAFFFFABRRRQAUUUUAJRuoqOS4ihx5kiJnpuYDNAm0tyWikBz05paBhRRRQAUUUUAFFFFABRRRQAUUUUAFFFFACd6SlNYXjLxPF4N8N3usTQvcRWoUtHHjccsF/rUykoq76ETmqcXOWyNyivJvB/wC0Fp3jDxJZaPBpd1BLdMyiSRlKjClucH2r1ms6VaFZc0HdGOHxNLFR56MrodRRRWx0hRRRQA2lqvfXAsrSa4K7liRnIHU4BNeMRftS6TNJHGNFvQWYL99O5+tc9SvTpWU3a5x18XQwzSqytc9wopFO5QaWug7AooooAKKKKACiiigAooooAKKKKAEahaia7hUkNKikdQWANOjnjlzsdXx12nNK6J5le1ySiiimUFFFNd1jUszBR6k0ALRUP2yD/ntH/wB9ipqBJp7C0UUx5FjXLsFHqxxQMfRVf7Zb/wDPaP8A77FH2y3/AOe0f/fYqeZE80e5Yoqv9st/+e0f/fYoF1CzACWMk9AGFHMg5o9yxRRRVFCc0VHJcRxrl5FQf7RAqlN4h0y3OJNQtUPX5plH9alyS3ZDnFbs0PxpfrWZB4l0q5x5Wp2kmemydT/WtCOZJFyjqw9Qc0Jp7MFOMtmSUUlLVFhRRRQAUUUUAFFFFABRRUckyQqWd1RRySxAFAD+DRwK526+IfhmykMc/iDTYpB1VruMH8s0WvxC8MXsgjg8QabLIeirdxlvyzWftIXtcw9vSvbmV/U6Oio45o5lDRurqeQykEVJWhvuIaBSMwUZJAHfNNinjmXdHIsi+qkGgV1exJRRRQMKKKKACiiigBDQKZJKkK7ndUX1Y4FKkiyKGVgwPQg5oFdXsPooooGFFFFABRRRQAUUUUAFFFFABRRRQAUUUUAFFFFABRRRQAUUUUAFFFFABRRRQAUUUUAFFFFABRRRQAUUUUAFFFFACGuD+MHj4eAfCU1xC6/2jcnybRTg/Mer49FHP1wO9d2eOtfIvx+8WHxL4+nto5fMs9MH2ZAOm/8A5aH65+U/7lefja/sKTa3Z4ubYx4PDOUfieiPN5JnnkeWR2kkdizOxJJJPJPuTTaKt6TpV1rmpQWFlGJbuZsRxs6puOCcZYgdu5r4tJyfds/KdZOy1bGQ6fd3FlPeRW0klrAQJZkUlYyem444z7961rPUtE/4Qu9srqykbW/tQltbqMAYQgBlc9wMcDHU/WpbbVPEXw4vNU05fM0y5uofIuI3AJ2nkEds4zg84BPeucFaX5Nlr1Om6paLfVO6NG18RalZ6RcaXb3kkNhcPvmgTADnGOTjJGB61QjlkiV1SRlDcMFYgH602is3Ju2pg5Sdrs0ND8Qal4bumudMvJLSZk2M0ePmX0IIOQfpV7wTqGh6VrQuddspNQto0ZooVxsMmPl3j+Jfb9D0rBoqozlFp72KhVlBp72+4s6fpt5rFxJHZ2st1IqmRlhTO1R1JxwBz3qtWtpPizVND0nVNMtLjy7PUkCTx4ByM9QexIyvpg/Qh2oeEdX0nRbTVb2zNvY3RAgkkdA0nGchc7sY74p8qavHfqU4KUbwTb6+Rj17P+zn8Qm0bWT4cvZv9Cvm3WxcgCOb0/4EPfqBx81eMVJb3EtncRTwSNFPEwdJFOCrAggg+oIFXh6zoVFOJtg8TLCVo1Y9Nz9AKKwPAniRfF3hLTNWXhriEFwOzjhx+DA/lXQe9fdxkpJSR+wwmqkVOOzFoooqywopCagvrgWtnPMekaM5/AZpbaibsrnjHxq+N8vhi4bQtBZf7TA/0i6IDCDI+6o7tyDzwPcnjwrSvDvib4k6pLNawXer3JOJLiVyQOOhdjgcds/Sse4muNc1aSaeTzbq8mLPI/d2PX9a+4vCvhuz8K6HaaZYRCOCCMLkDlm7sfUk818zTjPMasnOVoo+BoQqZ5iJyqStCPQ+XW/Z38bJDuFjbsf7guUz+vFczceEPFfg7V7bzLG+0u8aVYYZ48qC7cALIpxk56A+tfcFMaNJBhlVhnPIHY12yyuno4SaPVlw/QVnSm00VdHtZbHSrSCedrqaOFEed/vSMAAWPuetXqKK9lKysfUxXKrC0Um4etAIPSmMWiiigAopu4etLQAtFFFABRTfMUdSBSeYvqPzoFdD6KSigZT1LU7fR7Ge9vJlgtYFLySN0VR3rz60+P3hrVPEFjpOmi6vprqZYlmEWyNcnqd2D+lb/wAWGB+HHiH/AK85P5V8o/C3/ko3h7/r8T+deTisVOjVhTjsz5vMcwrYXE0qNO1pf5n25S01WGByKXcK9Y+jFoopKBi0UzzF/vAfjS71PQg0Cuh1FFFAxrV8VfFvVtQ1b4g61/aEkjtb3DwQxtkBIwcKFHuMHjrnNfaprl/EHw38NeKr1bvVdKhurpRt83JViB0B2kZ/GvPxmHliIKMXY8XNMFUx1JQpys0zlf2c9W1HVvh+P7QeSRbe4eG2kkzlogq457gEsPwx2r1Kqun6fbaXZxW1nDHbW0a7UiiUKqj0AFWq6qMHTpqDd7Ho4ak6NGNOTu0h1FIWAo3A962OkWikLAdTim+YvqPzoFcfRSZz0paBhRRRQAUU0uo6nFJ5q/3h+dArofRSBg3SloGFcF8dP+SV67/uR/8Aoxa72uC+On/JK9d/3I//AEYtc9f+DL0Zx4z/AHap6P8AI+b/AII/8lU0D/rpJ/6Kevs2vjL4I/8AJVNA/wCukn/op6+zNwFeblX8J+p4HDn+6y/xfohaKb5if3h+dLuB6HNe0fVXQtFJS0DM/Xv+QLf/APXvJ/6Ca+D7P/j8g/66L/MV94a9/wAgW/8A+veT/wBBNfB9n/x+Qf8AXRf5ivnc1+KHzPh+Iv4lH5/off0f+rX6U6mx/wCrX6U6voVsfbrYKKKTcPWmMWimeYn94fnTgwboc0CuLRRRQMKKKKACkboaWmv91vpQB8RfFK4+0/ETxE+f+X2RfyOP6V1v7OPij+xPHn2CSQrb6nH5W3PHmLllJ/DcP+BVxOsSDU/iDfOBvFxqkhx67pTU3ia1uPAvxAvkgU281hfGW3Hou4PGfpgr+dfFRnKFZ11tc/J6dadLEvFJ6KX5/wDAPuDrRWd4f1iHX9GstRtiTBdQrMmeuCAefetKvs000mj9WjJSSktmJ714Z+1F4q+yaNp+gwyESXj+fOq/881+6D9Wwf8AgFe5twpr4x+K3iKTxx8Rr54GaaMSiztV6jap28exYsR/vV5mYVfZ0eVbs8DO8Q6OG5I7y0/zOHzmvvHwpdfbfDOkz5z5lrE/5oDXxz8TtDTwz42vNKjO5bSG2i3YxuIt48n8/wCdfWfwvmE3w98OsP8AnwhX8kA/pXDll4VJwlueRkClSr1aUt1+jOqrzX9of/klep/9dIP/AEatelV5r+0N/wAks1P/AK6Qf+jVr2sT/Bn6M+px/wDulX/C/wAj5L07TbvV7yO0sbeS7upM7IYV3M2Bk8fQVuf8K18WH/mXdS/8Bm/wrc+Av/JWNC+s/wD6Ikr7ExXz2DwUcTTc5Se58RleVQx9F1Zzad7fkfD/APwrXxZ/0Lupf+Azf4Vt+Cfh94ns/GWhXE+g6hDDFfQSPI9uwVVDgkk46ADOa+xdo9KOPSvQjllOMlJSZ7kOH6UJKSqPQVfuimy/6t/pT6ZN/q3+lez0PqXsfAepXU13eyy3E0k8hZsvIxY9fWuzsPgX421CFJU0Ro42GQZZ40P5Fsj8q4m4/wCPiX/eb+Zr76sv+POD/cX+VfJYLDRxUpc7eh+bZVgIZhOo60np2PkKf4A+OIVLDR1lGMkR3MWf1auems/FXw/m8xo9T0JnO3zF3xByO24cNX3JioLyzgvoXguYI54ZBhkkUMrD0INenLLILWnJpnvT4fppXo1Gn/XofMfgn9pDWtHljh15Bq9lwDKFCToPX0bj1AOe9fR/h/xJp/irS4dQ0y5S5tZRwynkHuCOxHoa+f8A41fA+HQbWXX/AA/Ey2Sc3VkvzCIf30/2e5Hb6dOO+DfxGm8BeJolmkJ0i8YR3MZ6JngSD0K9/bPXisKWIq4Wr7HEarucmHx2Jy/ELDYx3T2f6+h9j0U1WDKCOlOr6I+3CiiigBvtQTjnNFeOftCfEyTwvpceh6bMY9SvkLSyL1ih6ZHuxBHHTB6HFYVqsaMHOXQ5MViYYWlKtPZEHxS/aEt/DlxNpfh9Y73UEO2W6c5ihbuBj7x6+w9+leC6lrvib4h6gIri4vtauWJdbeMFwvqVjUYHHoKvfDP4c3fxG177LGzQWUID3V1jOxSeFH+0ecZ9D9K+uvCvg3SfBunJZaXaJbxgfM+MvIf7zN3NeDCnXzBuc5WifHUqOLzp+1qT5af9f1c+V9P+Avja+jWT+yfs6MMjz541P5ZJFF/8BPG1nGZP7JE6qMnyZ42P5ZBNfYtFdn9l0bbs9P8A1dwtrc0r+v8AwD5c+AOh6/p3xGFrcC+0y3t4WuLm1mDxrLkbFyvfls5P90819RU3auc4GfWn+9d+HoLDw5E7ns4HBrBUvZKV9ep4b+1Hqt/Z6HpFpbySR2V1LJ9p2EgMVClFb25Y4/2R6V55+ztq2pWnxEtrK1eRrK6jk+1RDJQKqEqx9DuCjP8AtEd6+o9b0HT/ABFYSWOpWkV5av1jlXIz2I9D7iqHhnwLoPg/zf7H02GyeX77rlmI9MnJx7Vx1MJOeJVZS0PMr5bVq4+OKU7RVtPTp8zoqSlpCw9a9Y+jOA8XfGzwv4Ovrixurqae/h4ktraIsy5GQMnC/rXS+EPE0Xi/w7Z6vBC8EN0pZY5MbgAxHOPpXyR8ZP8Akp3iD/ruv/oC19LfBI/8Wu0Hp/qm/wDQ2rycPip1q86ctl/mfNYHMauKxlSjPRRv+djvKKQMPWlr1j6U+Wf2mNX1KbxlDp00kiabDbpLBFn5HJ3Aufft7Y966H9ljVr+Ztb095Hk06FY5EVjkRuS2QP97Gf+A+9ezeJvBuieMIYotY0+G+WI5RnyGXPUBgQf1qx4f8NaX4XsRZ6VZx2VtndsjHU+pPUn3PoK8mOEmsT7Zy0PnIZbVjj3inPTt19DXooor1j6MKKSm+Yo6kD8aAH0U3zFPQ5p1ABRRRQAUUlJ5i92A/GgB1FNEinoc06gAooooAKKKKACiiigAooooAKKKKACiiigAooooAKKKKACiiigAooooAKKKKAKOtagmk6Te3snKW8LykeyqT/Svg27upb67nup23zzO0kjerMSSfxJNfZ/xevGsvhr4hkUcm0eP/vr5f618VV8zm0vehE+C4kqN1KdPyv/AF9wVs2nhLW7nSW1m2sZzp8ILm7XAVdp5Oc9iO3esatG1uNY0/R7owG7h0u6xFMyqwhkPUAnGM8H8M9q8ONru6Pkaajf3k/kVb6+uNTvJbq7me4uZDueWQlmY/5FQGitvwToI8UeLtL0tjiO4nVZMddg5bHvgGiKc5JdyYRlVmordmxongG3Xw//AG94k1FtH02VSLSJE33F02Oqrx8vI57+wwad8ONPtr+x8XNcW8c5h0WeWIyIGKOMYZcjgj1qn8SvETeJPFt6yFVsbRja2cMYwiQoSF2j0OM/j6ACqPhvxTJ4at9YjjgWYajZSWRLMRsDEfNwOcAHiunmpwqWS0X4no89ClXUUtFfXv8A10LXgnwna+MJrmxOrR6fqhCiyhnT93cMeq7/AOE9MetYepabdaPqFxY30LW91A5SSJxyp/qO4x1ByKrKxXBU4I5BHBr0Hx9cJ4s8F+HfFDHdqQZ9Nv5Mf6x0GY2+pXqfw4xURjGdN2Wq/EwjCFajKytKOvqv80efVt6bpXiDxoqwWUNxqa2EQRY1O7yYySQBk+uf5elYlaOi3GrRy3FvpDXRluYjHJHaBizx9SPl5xx+WexrGna9n1OalbmtK9n2KU9vLa3EsEyGOWJijo3VSDgg+4IqOnNG0TlHUo6nBVgQR7EetNqCHufTH7LOsNdeF9U055C5s7kSIp/gR14A/wCBK35mvbcV8z/sr3bR+Jtatx9yW1Vz9VfA/wDQq+mN1faYCXNh43P1TJqjqYGF+mgtFFFeie2N21FeQLdWs0Tcq6Mh+hGKmoNLyE1dWPgfWtJuvD2sXen3SmO5tZTG2PUHqPrx+Yr60+FPxW0/x5pMMMkyQazEmJ7VmwWI43r6g9eOmcVR+LvwYtviAn2+xdLLW412iRs7J1HRX/owGf0x8ya54Z1vwXqQi1G0uNOuEb5JeQCRyCjg4P4Hj618xarl1VtK8Wfn/Licjryko3pv+vkz7s3elHavknwj+0J4m8ONHDeyLrVmCMrcnEoUdhIO/uwNfQHgH4r6F8QIttlMbe+UZeyn4kHuOzD3HtnFexQxtKu7Rep9Rg82w2MajF2l2Z3FFFFegeyfOP7RvinWNE8YWEOnapeWMLWSu0dvOyKW3uM4BHNdZ+zbrmo694c1STUr64v5Eu9qvcSs5UbF4GTXn/7UX/I76f8A9eI/9GPXZfsr/wDIr6v/ANfg/wDQFr5+nOX1+Ub6HxdCpN5zKDlprp8j3Cmv91vpTqbJ/q2+lfQH2b2PibV/iB4mj1a9RfEGpqqzuFX7W+AAxwBz6V9heEbiW68K6RNK7SyyWkTO7HJYlASSfWvh7Wv+Q1qH/Xd//QjX294J/wCRP0T/AK8of/QBXz+WzlKc03c+MyGpOdaqpyvY268r+M3xhHgG3TT9OVZtauF3jeMrAn95vU56D2Off1Ovi74yXk958TdfafIdZxGoIIwqqAuPqMfnXbj60qNK8N2ernOMqYTD3p7t2IluvGnxMuZhHLqestnMiRs3lITnjH3Vzg9u1Om8KeOvBMb3As9W0yKNdzzWzMFUdSSUOMfWvpf4I29jF8NdGNiI8PHumK4yZSfn3e+ePwruyu7qK46eX+0gpym7s8yhkvt6Ua0qr5mr3PN/gLrmu+I/Bf27W7k3W6Zkt5HQBmjUAZJHX5tw/DvXol3u+yzbc79hxjrnFLDbR20YjijWKPJIVBgcnJ4HuTUuK9mnBwgoN3PqaNJ0qMacpXaW58V6pfePJLC4XUJPEBsip877SJvL2992eMeua5jTWu01C3awMwvt48k227zN3+zjnNfZvxYUD4b+Ijj/AJc5P5V8pfC0Z+I3h7/r8T+dfL4rDunWhByvc/PMwwLw+Jp03Ub5uvbU0P7Q+I//AD08Tf8AkxX0x8IZNRl+Hektq5uW1E+b5hvN3m/618bt3PTHXtiuxCj0H5UoXn2r3sPhXQlzObZ9lgculhJubqOV11AnCk96+VvHfxY8ca54mvdDtTLYNDcNCtnpqsZWKk/xD5jx6Y47V9Vfzqla6NY2V5c3UFpDFc3LBppVQBpCBgEnvwBWmIozrJKMrG+OwtTFRUIVOVdbHyFN8M/iBryme40vUrs9d11L83/j7ZzWaureL/h5fRxNc6lo86/OsMrMEYA9dp+Vhn2r7bx2HFcZ8WvCtn4r8EanDPEDPBE89vIANySKCRgkdDjB9ia82pl3JFzpzdzwa+R+yg6lGo+ZHP8AwX+MH/CfwyafqSrDrVum87BhJ0zjcPQgkZHuCPQeqfSvh34c623h/wAdaJfK20JdIr4/uMdjfoxr7hXoDXVl+IlWpPn3R6GS42eLoNVPiiL2r5T+NXjLXtL+Jus2tnrN/aW0ZhCQw3Doi5hQnAB9T+tfVtfHPx6/5K1r31h/9ER1GZylGimnbUx4gnKnhYuDs+b9GfRnwV1C51T4Z6Nc3lxLdXMgl3yzOXZsSuBkn2wPwruvWvPvgL/ySnQ/pN/6OevQeld9B3pRb7I9vBtyw1Nv+VfkeM/tKa5qWhaLo82m6hc2DtcMjm2lZCw255wemRXJfCf4uTeH/CviPUdev7rUpIZIUtoZ5i7O7ByFBOcfd5PtXS/tUf8AIp6T/wBfv/tN68K+H3g6Xxz4qstJQskUh3zyL/BGOp+vbnuRXhYmrVp4z92z4/H4ivRzO1J6vZeqsb2sfEbxv8StQkjtJL4xgEiy0pXCop/vbeT9SfpiuYu7bX/CN2stxHqOj3UmSskgeF2x6HjOPrX2xoPh3TvDOmxWGmWsdpaxjhIx1Pck9z7ml13QbDxHpc+n6hbJc20w2sjj8iPQ571vLLpzjzSm+Y7KmR1aseedZuf4Hzz8J/j9fWN/b6V4kuDdWMrCNL2QjfCTwN7fxLnueR1Jr6XX5lyORXwn4w8OP4T8UalpEhZvssxRXYDLKeVJx3IINfXXwf1qbxB8OdEvLh983kmFm7koxTJ9ztp5fiJylKjUeqKyTGVZSnha+rj/AMMztOlcD8ZvGmq+BvCX9o6TbxzSmZYnklBIhUg/Njvzgde4613oqnqml2mtWbWl7bR3ds5UtDMoZWIIIyD15Ar2KkZTg1F2Z9PXhOpTlCm7N9T5DXUviJ8Q2knhl1jUIZG2n7Pujgz6DbhRj/8AXVS6+GXjfQ83r6PfwlRuMsDb2HfPyEnpX2hHCkKhUQIqjACgACnYHevKeWqWs5u5848hjNXqVZOXc+QvA/x08ReE72Nbu6l1nTi37yC6cs4HqjnkEe+R/Ovq7Q9atPEWk2upWUnm2txGJI29j2Pv7V8zftJeFrbQvFtrqFpGsKalGzyIgAHmKRubHqdw+pye9d5+y3rzXnhnVNKdmLWVwJEyeAkgPA/FWP41lg6tSlXeGqO5zZXiK2HxcsDWlzLp+f5Ht9cF8dP+SV67/uR/+jFrva4L46f8kr13/cj/APRi169f+DL0Z9PjP92qej/I+aPg9eQ6f8SNHuriRYbeAyySSMcBVELkk+2Aa6vxz8dvEHjLU207w559lZM2yJbVSbmf3yOR9Bz9a8ntbWW+uoLaBDJPM6xRqOpZiAAPqSK+y/hp8NdO+H+ixRRRJNqMiA3V2RlnbHIGeijsP65r5rAxq1oulB2XU+DymnicVTdClLlindv9D5Y1Pwb4ym3Xt/pWsTMvzmaaOR2HfOf89Kl8LfFjxP4SuEe11Oa4gXg2t0xkiIB6AHp+GK+1Ag7gflXiH7QfwttbzR5/EumwLDfW/wA92sYwJo+7Yx94dc+mfauqtgZ0I+0pTeh6GKyirhIOvhqjuj0L4b/Eax+Imim7tv3FzFhbi1ZgWiY/zB5wcc4PcEDr6+NPgz4sk8J+PdOcM32W8cWk6AgAhyAp59GKn1xmvsteRXp4HEPEU7y3R7uU4546heXxLRlHXv8AkC3/AP17yf8AoJr4Ps/+PyD/AK6L/MV94a9/yBb/AP695P8A0E18H2f/AB+Qf9dF/mK83Nfih8zwuIv4lH5/off0f+rX6U6mx/cX6UpOAa+hWx9utjm/HXjbTvAOhyalqDnbnZFCn35XIyFH5H8jXzH4g+LvjL4haqtrp8t1apIx8mx0vcGIwerL8zHHJ6DjoKh+OHjKXxZ46vIlZvsWns1rBGTxkHDt+LD8QFr6B+DPw5tvA/hm3llhH9sXiCS5kYZK55EY9AP55NeDKdTG1nTg7RR8dUrV82xUsPRly047+Z89SfB/x+sf9oPo92zD5vME6NL+W/dnk+9S+Gfi94t8B6mYLi5uLuKNts1hqJZiMcYBb5kI/L2NfYftXjH7SXgi11HwufEMMQS/sWVZHVeZImbbg/QsD7c0q2Blh4OpRm7oWKymeCpvEYWo7x1PSvBfjCx8caDBqmnybopPleNvvROOqsOx/wAa3q+W/wBmfxU+meL5tFkkIttRjJRMf8tUG4H2+UPn6CvqTivUwlf6xSU+p7+W4z67h1Ue+z9R1FFFdh6glMlYLG59jT/SqGtXY0/Sby5PSGF5D+Ck/wBKmWiZEnaLZ8Q+H1F14y0wHnzL+IH8ZB/jXpX7TXh3+z/FlhqqLhNQt9rHn/WR4Gf++Sv5GvOfA67/ABt4fU87tRtx6/8ALRa+mv2gvDZ174c3M0YzNp7rdqAM5UAh/wDx1ifwr5TD0va4arY/OcHh/rGBr2Wqd/uMr9mfxR/avg+40iVyZ9Nlwqkf8snyw57/ADBx+VexivkD4CeKP+Ec+IVpHLJsttQBtH9NxIKfjuwP+BV9f9a9vL6vtKCXVaH1eS4n6xhIp7x0/wAjkPit4q/4RDwLql+jlLny/KgK9fMf5VI+mc/hXzX8B/DR8R/EaxeRA1vY5u5N3qv3Px3FT+Fdr+1H4p8/UdM0CJjsgU3U69ixyqfiAG/76FdL+zL4XOm+FbrWZowJtQl2xtnP7pMgfT5t/wBcCuKr/tOMjBbRPKr/AO35rGkvhh/X/APJvj9Hs+K2sH+8IT/5CQf0r6L+Cs3nfDHQWznEJX8mYf0r5+/aJj8v4oXjY+/BE3T/AGcf0r3X4AzCb4U6NzypmU/hM/8A9apwemMq/P8AMWWe7mlePr+aPRa81/aH/wCSW6n/ANdIf/Rq16VXmv7Q/wDyS3U/+ukP/o1a9jFfwJ+jPpMw/wB0q/4WeB/AX/krGg/Wf/0RJX2JXwToutXvh3VINR06c2t7Dny5QoO3IKngg9ieorrP+F4eOP8AoPy/9+Yv/iK+ewWNp4em4STep8VlObUsDQdOcW3e+nyPsomkNfG//C8PHH/Qfk/78xf/ABNdt8Gfih4o8T+P7HT9T1aS6s5I5C0TRxgEhCRyF9h3r1KeZU6k1BRep9DRz2hXqRpqL10PpWmTf6t/pThTZv8AVv8ASvVex9G9j4BuP+PiX/fb+dffNl/x6wf7i/yr4FuP+PiX/eb+Zr76sv8Aj1g/3F/lXzuVb1Pl+p8Rw58db5fqWKKKK+jPuCvdW8V5bywSxrLHIpRkcZDAjBBHpXw14z0BvC3irVNKIwttOyJnqUPKE++0j86+66+PPj0oX4ra3jv5J/8AIKV4eaxXs4y8z5HiOmnQhU6p2+//AIY+jvg1rreIPhvoty5JlSLyHyckmMlMn67c/jXaivKf2a2P/CuQCchbuUD9DXq9enh5OVGLfY+gwM3UwtOUt7IWiiiuk7hrfKufSvh74keJG8WeNtX1LzDJC8zJCe3lKdq4HuBn8TX2vqtwbfTbqVeSkTMB9Aa+BD8wzXz+bTdoQ6M+L4kqPlp0ls9T7C+BnhRPDHw/sGKBbq+H2uZu53YKj8F2jH1r0P69aq6ZbrZ6fbQIMJHGqqPYACrde1SiqcFFdD6vD01Roxpx2SFooorY6QooooA8i/aQ1vUNC8J6dNpt7cWMr3yo0lvIUYr5bnBI7cD8hXEfs7+KtZ1vxxcwahqt7fQixdxHcTs6ht6AEAnrgn8zXVftTf8AImaX/wBhBf8A0XJXAfsx/wDJQLn/AK8JP/RkdfP1ZyWPjFPTQ+KxNSazeEFLTQ+p/avnr473ni+HxtGuhvrK2X2SPIsPN8vfufP3eM4xn2xX0NzSEe1evXo+2hyc1j6fGYZ4ql7NScfNHwPq0l9JqVw2pm4N/n96brPmZwPvZ56Y69q6DR73xxHpsC6XJry2AX919k87y8Z5244xn0qx8ZP+SneIP+u4/wDQFr6X+CIB+F2g8Z/dN/6G1fM4bDOpXnTUrWPgMBgXiMXUoqo1a+vzPM/gPeeL5vGsy66+sNZfY3I/tDzfL37kxjdxnGffrX0LQFHpzS819NQo+xhyN3P0DB4Z4Wl7NycvNnz5+0l4m1fQ9e0iPTtTvLCOS3ZmW3mZAxDdcAjmtz9mvXtS17SdZfUtQub9o50VGuZWcqNvQZPSuQ/ao/5GTRf+vZ//AEOug/ZV/wCQLr3/AF8R/wDoNeRCcv7Qcb6f8A+Yp1J/2zKDlp2+R7saTcAuaK8v/aA8aSeFPBLW1rIY77Um+zoy9VTHzsPw49twr2qtRUoOcuh9ZiK0cPSlVnsjjvip+0RNZX02leF3jzEdsuosoYbu4QHjj+8cj2715pZ+FfH/AMRIRcrBqWqQOMrJdT7Y2HqpdgPyrV+Avw9g8a+JZLq/i83TNPCySRsMrJISdqn1HBJ+g9a+tEjWJVVVCqOgAxivEo0amOXtasrR6I+Sw2FrZuniMRNqL2SPi+80/wAb/DF43mGpaKu4ANHKfJZhyASp2k8dD1wa9q+Dfx0bxVdJouu+XHqjD9xcoAqz4/hI7Njnjg89Oh9c1bSrTWtPuLK9gS5tpkKPHIMhga+JvFWjXPgHxte2UUkkU+n3G63mz8wXIaNs+uCp+tRVjUy6UZwleDMsRTrZJOFSnNypvdM+5qX3rF8Ha8nibwxpmqqNv2q3WQr6MRyPwOR+FaV4zR2czIMsqMQB3OOlfQqSceZH20ailDnj2ueC/GP48Xum6pc6F4dkWF7cmO5vsbmD90QdBj+9656YzXlNp4b8a+P4lu0ttT1eI5xPO7Mh55AZjjr6HtXNWbQ3GrQNfO3kPMpuH5LbSw3H64zX3jpsdtDp9ulmI1tVjURCLG3bjjGO2K+coxlmE5OpKyXQ+Ew1OpnVWcq1RpLoj42ZvHPw88uWRtX0iNXG0sXEJb0PVT9D1r638Fz6lc+FdLm1d1bUpIFecqgX5iM4x6jOK17i1hu4XhniSaJxho5FBUj0IPWpduOBXr4fC/V2/euj6bA5e8DJtTck+jH0UUV3nshRRRQAUUUUAFFFFABRRRQAUUUUAFFFFABRRRQAUUUUAFFFFABRRRQBxXxjt2uvhl4gRB8wti5+ikMf0Br4ur7z8R6f/bGgajYHpc28kPP+0pH9a+DpI2hkeN1KOp2lSMEEHGD7ivmM2j78Jdz4HiSDVWnPy/r8xtbN14w1zVPD8ei3N7LdabC6ypFIA5jwNow2MgYOMZxWNXR6b48vNJ8LXmhQWOni3vFKTztCfPcE5BLBh93tx2rxYO11ex8pRla6craff5HOV1Hwv1SLRPiDod5OQsK3GxmP8IcFM/hu/SuZZTGxVlKsOCpBB/Km0oScJKXYilN0qimls7mt4t0F/DPifU9LdWH2adkTcMEp1Q/ipBrJr0mPVNI+KOm2tprV9HpHie1jEMGpT/6m7QDhZW7N/tH175xVGT4HeMt6mDTI72Fz8k1vdRMjDsRlgcH6V0Soyk+akrpndVws6kufDrmi+2tvJnCN0rvfEFudD+EPh+ymP+k6lfSaksf8SxhBGpI9GGD+NWrP4d6d4LkF942voE8o7l0W0lElxO2CQG2nCrx17+ork/GXiy68Za5LqFyqxJgRwW6fchiH3UH9enJPA6U+V0YS5t30D2f1SnL2nxS0t282YlaXh7xBqPhnUhqOlymC7iVgJdgfaD8pOCCO/cd6za6Dwl4yvvBb3b21paXIvofJkW9hLq0eTkAZHBPHPBxXNDSV27HHRaU027W6mRqGqXesXkt5fXEl3cyHLSytuY+30qtUlzN9puZZvKjg8x2fy4hhFySdqjPQZ9e1R1Ld22Zybbbbuz2r9liBm8VavMB8qWgUn6uP/iTX03XhP7Kul+Vout6iQR59wkAJ9EXd/OSvdhX2WXxccPG5+o5LBwwML9b/AJi0UUV6R7oUUUUAIaqahplrqlu8F5bQ3ULfejmQOp/AirfSila+jE0pKzPFfHX7N2k6tHLc+H2/sq95YQEkwOfTHJT8OB6V86zQ6n4R14o3nadqljLjg4ZGHcHuCOmOue9feVfLf7TlnBb+OrSaJFWWezVpdoGWIdgCffAx+Ar5/MMLCnH21PRo+KzrL6VGn9ZorlaZ7r8K/Gv/AAnng201JwFu1zDcqvQSL1I9jwfxrsa8L/ZVkkPh/W0JPkrdKVHbcUwfxwBXudethajqUYzl1PpcvrSxGFhUnu0fL/7UX/I76f8A9eK/+jHrsv2V/wDkV9X/AOvz/wBkWuQ/akjK+MdMkP3Wsto/CRj/AFFdR+ypdxvoeuWwP72O4SRh/ssuB/6Ca8enpmMv66Hy9F2zqS9fyPd6bJ/q2+lOpsh/dt9K+jPuHsfA+tf8hrUP+u7/APoRr7e8E/8AIn6J/wBeUP8A6AK+H9UkWbVb2RDuR5nZW9QWJB/KvuDwT/yJ+if9eUP/AKAK+dyv+JM+H4e/jVjbrwP4/fCG91i+PiTRYGupygW7tYxl2wMB1Hc4wCPYYr3vrijA/CvZr0I14OEj6zF4WnjKTpVNj4f8HfEDXvAN050u6aJGbMtrMN0bHjqvrx1GDXungr9pfTNUkjtdetjpUxwBcxtvhJx37rz9R7133i74W+G/Gm99Q06MXbDH2qH93KPQ7h1x6HIr5p+LHwjufhvcxTxTm90q4crFMww0bckI3qcDr3weleJKnisAuaMuaKPkJ0cwyePPTlzU1/Xy+R9fW9xHdQpLE6yROAyuhyGB7ipq+ff2YvGd1cSX3hy6laWKGP7Ta7iTsG7Drn0yykD3NfQYr28PWWIpqa6n12CxUcZQjWj1OT+LP/JN/EP/AF5yf+gmvk/4Wf8AJRvD3/X4n86+r/iz/wAk38Q/9ecn8q+UPhb/AMlG8O/9fifzrx8f/vNP+up8tnX+/UPl+Z9uL90UtIv3RS19CfbjScfSvK/iN8fNJ8F3Mun2Uf8Aa+pxnDxo4WOI+jNg8j0A+uK2fjR4um8HeA726tGMd5OVtoZB/AzdW+oAYj3Ar5f+G/g1vH/jC00x5XjhbdLcSrywjH3vxJIGT03CvHxmKnTmqNJe8z5nNMwq0akcLhl78jpdQ/aA8ca1cFLK4jtN5wsNnbBz9PmDGqF3N8T9UjZph4leNgQwCTIpHfgDGPwr6t8O+FNI8K2K2ulWMNnEAM+WvLY7k9Sfc1fvykVjcO2FAjYk+nBqfqNWSvUqsy/smvOPNXru58GaV/yErT/rsn/oQr77X/Vr9K+BNK/5CVp/12T/ANCFffa/6tfpXPlG0/kcvDeiq+q/Ud/FXxz8ev8AkrWvfWH/ANER19jfxV8c/Hr/AJK1r31h/wDREddGa/wV6nXxH/ukf8X6M+hfgL/ySnQ/+23/AKOevQq89+An/JKdD/7bf+jnr0KvSw/8GHovyPdwX+60v8K/I8R/ao/5FPSv+v3/ANpvXDfswjPj68OOfsD4/wC/kddz+1R/yKelf9fv/tN64f8AZg/5H69/68H/APRkdeJU/wCRhH5HyWI/5HUPl+R9S0tFFfRn3R8gftCIq/FTUyBy0cJP/fsD+Qr2v9m92b4aQAnIW4mC+w3Z/nmvFv2hv+Spaj/1zh/9AFe0fs2/8k1i/wCvqX+Yr5zC/wC/VPn+Z8Nl/wDyN6vz/M9TFZniDxBYeF9Ll1DU7lLW0iGWdv0AHc+wrT5r5P8A2iPF9xrnjeXSt5FjpeEWMHhpCoLMR68gd+nvXrYrELDU3Ox9JmWNWBoe0trsjoPFn7UF7NNJD4e09LeDOBc3gLO3HUICAOfc/SuR/wCFjfEvxYCbS61O5QHH/EvtcAfUov8AM16F8AvhLpl3oMPiTVrZbye4Zvs0EygpGqsV3FT1JIyDzxiveo41RQoUAdsCvPp0MRiIqpVqWT6I8Shg8bjoKtXrOKfRHw14sj8UKbX/AIST+1Mnd5H9pmQ+m7bvP0zj2r2L9k//AFvib/dtv5y0ftYY8zwv64uf/aVH7J/+t8Tf7tt/OWuOjT9lj1C9/wDhjzMPR+r5wqXNe3f/AAn0PXBfHT/kleu/7kf/AKMWu9rgvjp/ySvXf9yP/wBGLX0Nf+DL0Z9vjP8Adqno/wAj5p+DdrHefE7w/HKu5fPLge6ozKfwIFfaS+lfFfwfvo9P+Jnh+aVtqG48vnjllZF/VhX2ovrXl5V/CfqfPcOW+rz9f0E/pVPVrGHUtMu7SdQ8M8TRup7qRgj8qu1leKNYi8P+HtR1Gb/V2sDykdM4UnH1NezKyi2z6mo0oNy2sfCIZraUMjbXjbKsPUHg/mK+/LKQXFpDKON6BvzFfBem2Mmr6naWcf8ArbqZIgf9pmAH6mvveFQkSqOAABXg5Tf3+2h8bw2n+9fTT9Spr3/IFv8A/r3k/wDQTXwfZ/8AH5B/10X+Yr7w17/kC3//AF7yf+gmvg+z/wCPyD/rov8AMUs1+KHzJ4i/iUfn+h9+p9xfpVXVro2Ol3c45MUTuPwBNWkPyL9Kq6ta/btMu7cHBlidM/UEV77vyn2kr8jtvY+Co7hkukuHVZ3D+YyyZIfnJDfX616yv7T3ivA/0PSR/wBsZP8A45XlllMum6tbyXMCyi3nVpbeVQQwVslGBHfBHSvtK3+HnhG4gikTw7pLI6ghhZRcgj/dr5XA06tRy9nOx+dZTh8TW9p7Cryu6ueA/wDDUHiv/n00n/vzL/8AHKzvEH7QXiPxJot5pd3aaYLe6iaJ2jikDAEdQTIcEdq+k/8AhW3hT/oW9J/8AYv/AIml/wCFa+FM/wDIt6T/AOAUX/xNeo8LipJp1dH5Hvyy7MJxcZYjR+R8ofB2RoviZ4fKcnz9v4bWB/SvtJentWDY+BfDml3cdzaaFp1rcxnKTQ2qKy8Y4IHFbwrqweHeGg4t3PRyvASy+k6cpXu7jqKKK7z2RvpXNfEuUwfD/wARuDtI0+fB9/LbFdK1cZ8ZLj7P8M/EDetsU/76IX+tY1XanJ+RzYl8tCb8mfLPwps/t3xG8OxYzi7WTp/dy2fw219o31nFfWM9rMgkhmjaN0bkMpGCDXyJ8A4/M+K2iHH3fOb/AMguP619idq8nK4/uZX6s+c4einhpt9X+iPg/WtMufCHii7sxIVutPuSqSqMHKtlWHp0B/Gvtfw3r0XiDw1YasjKI7m3WY8/d4yR+ByPwr52/aa8MnTPF1pq8aqItSh2vjr5keASf+AlcfQ1b8F/EE6b8AtdtTKsd1aO1pb84JWY5BHuMyH/AIDXNhp/VK9Sm9v8v+Aefgan9m4uvQntZv7tV+B5r4p1K4+IXj67uLbdNJqF35Vsr8HaSFjB9ONufxr7O8OaLD4d0Kx0y3GIbWFYhxjOB1PuetfMX7OPhb+3PHX9oSx77bTIvN+bBHmtkIMfTcc9tor6v7Yrqy2DalWlvI9HIqLcJ4qe8mfKf7TEPl/EaNv+eljG3/j7j+lepfsz3X2j4ePH/wA8byVPzCt/7NXnn7Ulrs8YaXcY/wBZZbM/7sjHH/j1dt+y3Ju8F6kv93UG/wDRcdYUfdx80cmF9zOai73/AMz2mvNf2h/+SW6n/wBdIf8A0atelV5r+0P/AMkt1P8A66Q/+jVr2cT/AAZ+jPpsw/3Sr/hf5Hz58ErKDUPiholvcwx3EDmbdFMgZW/cydjX1j/whegf9ATT/wDwFT/CvlX4C/8AJWNB+s3/AKIkr7FrzMrinRba6/5HhcPQjLCyclf3v0Rif8IVoH/QF08f9uqf4VPZ+GdI06cT2mmWdtMOBJDAqsPxArUoxXs8sVrY+pVOC1UUFNm/1b/Sn0yb/Vv9Kp7FvY+ALj/j4l/3j/M199WX/HrB/uL/ACr4GuP+PiX/AH2/nX3zZf8AHrB/uL/Kvncq3qfL9T4jhv463y/UsUUUV9GfcDSa+LfjFqkesfErX7iI5jWfyQfdFVD+GVNfUnxM8dW/gLwvdXzupvHUx2sJ6vIRxxnoOp9hXx5ouk3nizxBbWEOZb2+m27jzyTlmPsBk/ga+fzSpzctGO7PiuIKyqezwsNW3f8ARH1T+z/pr6d8L9MMilHuGkmwfQudp/FQD+NekVR0XS4dD0mz0+3BEFrEkKA8naowP5Vf717dGPs6cYdj6zDUvY0YU+yQtFFFanSVdQtxc2NxEekkbJx7ivgRlKZU9QcV+gbDdkV8XfGLwy/hX4hapb7QsFw5uoMcAo5z07YO4fhXgZtBuMZrofG8SUpOnTrLZO33/wDDH2B4c1BNV0HTrxDlbi3jlB+qg/1rRFeNfs3+OotX8N/2BO+L7TsmNSeXhJ4I+hO32+X1r2WvWw9RVqcZo+lwdeOIoQqR6odRSUtdJ2hRRRQB4t+1N/yJul/9hBf/AEXJXAfsx/8AJQLn/rwk/wDRkdd/+1N/yJul/wDYQX/0XJXAfsxf8lAuf+vCT/0ZHXzlb/kYR+R8Liv+RzD5H1RSUtJX0Z90fF3xm/5Kfr//AF2H/oC19MfBH/klug/9cm/9Davmj4zf8lO8Qf8AXdf/AEBa+l/gh/yS3Qf+uTf+htXzuB/3up8/zPh8o/5GNf5/md1RRRX0R9wfNH7VH/Ix6L/17P8A+h10H7Kf/IH13/r4T/0Guf8A2qP+Rj0X/r2f/wBDroP2U/8AkD67/wBfCf8AoNfO0/8AkYv+uh8PS/5Hkv66Hu1fMn7UupyT+KtJ08/6q3tDMP8AedyD+kY/OvpyvmT9qTS3g8U6TqJ/1VxaGEf7yOSf/Rg/Ku7Mb/V2exnvN9SlbyOJ8BfFzWfh3p9xZ6Zb2Msc8vmu9zG7NnAGAQ44wPfqa6n/AIaf8V/8+ekf9+Zf/jlb/wCzdoegeItB1aDUdKsb+8t7kOGurdJGCMoAALDplWr2T/hWvhP/AKFvSf8AwCi/+Jrhw1DESoxlCpZHkYDCY2phoTo17R7WPnz/AIae8V5P+iaT/wB+Zf8A45Xnfi7xZd+NNem1a+jgiuZgqstuCq/KMZAJPPSvsf8A4Vt4U/6FrSf/AACi/wDiaT/hWvhP/oW9J/8AAKL/AOJrWpgcRVjyzqXXob1soxuIjyVa916GD8A3Z/hTohbkjzgPoJpAK9CZQykHoaq6fptrpNnHa2VtFaWsfCQwoERcnJwBx3q1XsU4ezgoPofUYem6NKNN62SR8mfGP4PXvg/VLjVNOga40OZi+Y1ybYk/dYf3cng/ge2cnwL8aPEXgaOO1hmW+05Txa3XzBRxwjdV+nIHpzX2OyhsgjIPrXnfi/4D+F/FKySR2n9lXrZIuLLCDJ7lPunnrxn3rx6uAnCbq4aVmfMYjJqtOq6+Bnyvt/X5EHgH48aF40misrgHSdTkwFgnYFJCT0R+56cHB54zXpvWvhzx34Jvfh/4hl0u9dZGCiWKdOBIhJAbHY5B49j25r6a+AvjK48Y+CFN67S3tjKbaSVjkyAAFW+uGA56kE1pg8XOpN0aq95HRleZVa1R4XEq00el0UUV7J9OFFFFABRRRQAUUUUAFFFFABRRRQAUUUUAFFFFABRRRQAUUUUAFFFFADTzxXxv8bvCp8K/ELUAisLa9Y3cLHHO8ncOPRt3H0+tfZFeYfHj4ft4z8Jm5tIvM1PTt0sIUEtIhHzoB3JwCOOqgd683H0HWo6bo8LOMI8VhnyrWOp8lVc0fUho+qW161pDe+S28QXIJjY84yARnBwcVTor41Nxd10PyyMnGXMt0bWrXuqeOdY1HVTaCSfZ9ouBaREKiDA3YGenHJzWLWxoni7VfDdhe2mmXTWQvCvnSwjbIQucKG6gc54596ms/C0U3g+712bUorVobkW0NrIpLTttBbGOmAw6jHuK0t7TVPXqdLj7b3o6y1bMHFTQ3U9upSKeWNOu1XIH5Zpv2eY25uBDIYA2wy7Tt3YzjOOuKi3Vnqjn96PdC985yepzRUltbzXkwht4ZJ5W+7HGpZj9ABWz4K8LxeMNa/s99Rh06R42MXnDPmuBwg7ZPv8ArVRjKbsioU51JKMepl2+l3d9a3V1BbSzW9qoeeVFO2ME4GT9f6nsca2r+Mptc0HTdMubCyB09RHBdwxlZdg/hbnBHfp1+pqHQfFmq+Gobu1tZyLS6Rori0lXdFICMHcp6HHcc1jVXMoq0eu5rzqEOWD1e4UvJYBRljwBSV6l8APAL+KvFUeq3MR/szTHEm4ggSTdUUH2OGP4DoadKk601CI8LQliq0aUep9EfDHwyfCPgfStMkGJ44t83/XRjuYfgSR9BXVikHt0pT6193CKhFRXQ/YqVNUoKEdkLRRRWhqNqpqmow6Tp9ze3DBILeJpZGPZVGSat8Vl+JNBh8T6De6XcSyxQ3cZid4ThgD6ZH9KmV7PlInzcr5dzzrwj+0Z4c16NU1Mtot3jkTZaInPZx/UCvRLDxVpGqRiS01OzuYz/FDOrD9DXzp4g/Zh1+wkLaVe22pxf3ZMwyfTHI/HI+lcrP8AA/xxbuFbQZGycApNEw+vDcCvDWKxdPSpTufIrMcyw/u1qPN6f8C6PprxR8V/DHhW3ke61WCaZRkWtu4klY9htB4+pwK+TPHXjG78feKLjVJkKNKRHBbqS3loPuqPfJJ+pPSuo039nvxrfsBLYQ2Cn+K4uEIH/fG417J8N/gDpfg25j1DUJRq2pxkNGzJtihPXIXJyR6k+mAKyqRxWOajKPLE560cfm8ownDkh/X3mz8FfBs3gvwNbW10nl31yxup1/us2AF+oUKD7g13/Wk6Yor36cFTgoLZH2VGlGhTjThsjwv9qTw3LeaLpesxAlLORoZlAzhXxhifZlx/wMV5d8F/iHF8PfFBluy39mXiCG4KjJTB+V8e3PTsT1xivrjVdLtta0+4sr2JZ7W4QxyRt0IIxXzV4y/Zr1vTb2WTQCmqWLElI3cJMg9DkhW475/CvExmHqxrLEUVc+TzPBYililjcMrs+irHxdo2pWYu7XVLSe3xnzEmUgfX0ryb4xfHTTrbSLjR/D10t9fXCmOS6hbMcKEYbaw6sR6dM59j5La/BPxtdzeUuhSxnu0kkaAe+S3P4V6z8M/2dY9FuoNT8Ryx3d1EQ8VlFkxowPBZv4j04xjjvVe2xWIXJGHLfqafXMwx0fYwpcl92z5wuLaWzneGeNopUOGRhgg+hHrX3P4JH/FH6J/15Q/+gCvCPiF8BfEviDxpq2o6etobO5l8yPzJ9rdBnjHrmvefCOn3Gk+F9Isrwg3VtaRQylTkblQA4P1FGX0J0ak1JaBkuDq4WtVjUi7dH3Nj61yUPxU8MyeIbzRX1SG3v7aQRMsx2KzYBwrHgkEkY65B46V1hHBHTNfMvjb9nTxNJq13f2F3b6x9olaZtx8mQsxJPB+XqfUfSvQxNSrTSdKNz2sfXxNCMZYeHN3PpdbiORQ4kVl9QRivA/2lvG2l3ml2mgWk6XN6twJ5vLIYRAKRhvc7unoD04z5m3wQ8cxyiP8AsGYsehE0RH578Cuj8N/s0+JdSuEOrSQaPb9WO4Sy/gF4/X868uriMRiIezjStc8DE43G42m6EMO1fq/+GRe/Zd0ee48Uanqm3Fvb2vkFscF3YHAPsEP5ivpv9KxPCXhHTvBeixaZpsPlwJ8zM2C8jd2Y9yf8AOBitvvXq4Wj9XpKD3PocuwrweHjSe/U574g2L6h4H1+2iQySyWUyqoGSW2HAHvmvi7wvrX/AAj/AIk0vUypZbS5SVlXqVDDI/EZr7yZflINfOHxG/Zz1H+1Z7/wyI7m1ncyGxZxG8RPUKT8pGemcY4HNcGYUKk3GrTV2jxs7wdaq4V6Cu4nuul+L9G1jTUvbTU7Wa2cZ8wSgY9jnoR6HmtO1uob2BJ7eZJ4HGVkjYMrD1BHWvjuH4HeOLiTYNBkXnBZ5o1HT/e5/DNfUvw30W98O+B9J03UFVLu3i2SKjbgOTjn6YrqwuIq1m1OFjvy/G4jFS5a1Llst9Tjf2ktLm1D4dtNCpdbS6jnkx2XDLn/AMeFeG/Bjxda+DfHlpd3z+VZTxtbTSkcIGwQT7ZC/hmvsHULGDU7Oe0uolmtpkMckbDIZSMEEV81eNP2a9Z0++kl8OldSsWOVhkcJLH/ALOSQrAeufw7njxtGqqsa9JXsebm2ErrEQxlBXt09D6XgvILqBJoZo5YnG5XRwVIPcHvXkfxu+L2n6Lot5omm3Ed1qt0hhk8ptwt0IwSxB4bGcD8fr4xa/Bfx1cSNbpos8aMfnEkyKnXqctzXqvw2/ZzXSLuLUvEksV1PGd0dlFkxqw5BZuNx9sY471X1jE4hckIct+rLeMx2Ni6NOjyX3b/AOGR88aaduo2np5yn/x4V99x/dX6V8uax+zz4rm1++urVLPyXunlh3T4O0sSueOuMV9RR58tc8HA4pZbRnR51NbhkOGrYb2sasbXt+o6vjr49f8AJWte+sP/AKIjr7Fr55+KXwR8S+LvHmqatYLamzuDHs8yba3yxKpyMHuprfMac6tJKCvqdOe0KuIw0Y0o3d/0Z6N8Bf8AklOh/Sb/ANHPXoA9+tcl8LfDd54R8C6ZpV+Ixd2/mbxG25eZGYc/QiutruoJxpRT3sj2MJFww9OMtGkvyPE/2qP+RT0n/r9/9pvXD/sv/wDI+3v/AF4P/wCjI69Z+OXgPVPH2g2FnpQhaWG581vOfaNu1h6epFc18E/hJr/gPxTdX+qLbiCS0aEeTLuO4up9B2BryKlGbx0altD5qvhq0s2jWUXy6a/I9yooor3j7A+Qv2hf+Spaj/1zh/8AQBXtH7Nv/JNYv+vqX+Yrkvi18F/EfjLxxd6ppy2ptJEjVfNm2tkKB0we9ej/AAd8I6h4J8GppupCMXImkkPlNuGCeOcV4WHo1I4yc2tNT4/A4atTzOrVlFqLvr8zue1fGfxs02bTfibrYmRlE0izxsR95WUcj1wcj8DX2ZXn3xY+E9n8R7FHVxaatbriC6C5BHXY47j+R59QezHYd4ilaO6PUzfBzxmH5ae61MX9nvxtYat4NtdGa5RNTsAyNCxAZo9xKsvqMED6j3Felavr1hoNjJd6heQ2lunLSSuFH0Hv7V8l6p8CfGumyFBpJu0BwJbaVWVvfkg4+orQ0T9n3xlr1xG1/CumQt96a6lDtt9lUk59jiuGjisRCCpeybaPIw2YY6lTjQ+rttaX1/yMv4wfEJfiF4m8+2DLptopht9wwWyfmcj3xx7AcCvQ/wBk5v8ASPEw/wBm2/nLWt4r+AIg8BW2j+HljmvxdpcXN1cttMuEYZzg4A3cD3PqTV74F/DPXfh7qGqvqqW4huo4wphk3HcpPHQf3qzpYevHFqpUX9WMMPg8XTzKNasr33fTVM9j6iuC+On/ACS3Xf8Acj/9GpXeVx/xY8N3vi/wHqWk6cIzeXBi2+a21flkVjzj0Br3KycqUkuzPr8XFyw9SMVdtP8AI+M7OC6dpLi1Vy9ovns6dYwGUBvwZl6etfU/wv8AjlpPirTre01W6i0/WUUI6zsEScjjch6c9dvUZ/Gue+D3wX1jwl4ivLnXIbSSyuLGS2MaPv3bmQ4Ix0wDWH46/ZovobyS58MSpcWrEkWVw+14/ZXPDDr1wfc14GHpYnCxVSCvfdHxeCw2Oy+mq9KN77xPoW81qxsbdri5vLeCBRkySSqqj8Sa+c/jp8ZrbxNanQNClMthuBuboAgS4wQi+2ec98Dt14k/BTxstx5J0CbfnHEke3892K7Xwd+zNqt9cxzeIp49PtV5NvAwklf2z91fqM1pVr4rFL2cIctzoxGMzDHx9hTouN93/wAEo/s6+A5de8TDW7mH/iW6ccozDIkmxwB/ug7vrtr6o+lUNF0Wz8O6bb6fp8C21pAu1Ik6DuT7nqcnrmr49a9bC4dYemodT6TL8GsDQVJb9Shr3/IFv/8Ar3k/9BNfCFn/AMfkH/XRf5ivvPVbd7rTbqGPG+SJkXPTJBFfLtv+zj4wjuInKWOFcE/v/Q/7tedmVGpVlBwV7Hh55hq1edJ0ot2/4B9Wx/cX6Up5pF4UD2p1e6fXLY+RPjz4Bm8J+MJ7+KNjpupu08cnULITl0J9c5I9jx0rtPgv8c7LT9Lt9A8Qy/Z1twEtr5sldnZH9Mdj0x6Y59x8ReG9P8VaVNp2p2y3VrKOUbsexB6gj1FfPfiz9mLVLO4kl8P3kd/bk5EF0dkqj03dG+pxXgVcPWw1V1sOrp9D43EYLFYDEvFYJXT3R9GWWsWWpW6z2t5BcwsMrJFIGU/Qg1DqXiTStGhMt9qNrZxj+KeZUH6mvkab4IeOIZAh0GUkngrNGw/MPx+NXdP/AGffG15IBJpsVmp/iuLlMfU7SxrT67iHoqTubrNsZLRYZ3+f+R9SeG/Fuk+L7ea50i8W9ghlMLyKrAbgAcDI5GGHIrarzr4N/DS9+G+l3sF5fx3b3TrJ5cKELGwBB+YnnPHYdK9F/GvVoynKCdRWZ9Hhp1alKMq0bS7DqKKK2OkbmvOf2grj7P8ACrVx0MjQoP8Av6mf0Br0auD+M3hHU/G3g86ZpXlGdp0dvOfau0ZPXHriufEJypSUd7HFjYylhqkYK7aZ4F+zvAZvidYsP+WUMrn8U2/+zV9c9s14X8Fvg/r3gfxdLqOqpbCD7K8SmKXcd5ZD0wOwavdPxrjy+nKlRtNWdzzMkoVMPheWorO55t8fvDH/AAkfw9vJI03XOnsLtO3C53/+Olj+Ar5IF1NHaSWyyHyJXWR07FlDBT+Tt+dffV5axX1vNbzIJIpVMbow4ZSMEH8DXzK37MPiH+1MC7sP7P8AO4fzH8zy93XGzG7b2z171x5hhZ1JqdNHmZ3l9WtWhVoRvfRnp/7PPhUeH/AMN3IgW61NvtLHHOzpGM+m0Z/4Ea9SPeq9naRafaQW1vGsUEKCOONRgKoGAAPQVPXtUqfsoRguh9VhqKw9GNJdEfOv7VkYF94ckA5aOdc+uCnH6/rWp+yrc79H163/AOec8cn/AH0pH/stbnx3+GusfEH+xTpKwk2nneZ50m372zGOD/dNN+A/w11v4eza0dVWBUvBD5fkybuV35zx/tCvJVKosdz20/4B80sPWjnDrcr5O/yPXK82/aG/5JZqX/XSH/0atek1xnxa8L33jLwPe6VpwjN1K8bL5jbV4dWPOPQGvUrxcqUorsfQ42LnhqkYq7aZ8xfBzV7PQfiRo99f3CWtpEZd80hwq5hcDJ+pFfUH/C3vBuP+Rhs/+/lfP3/DNvjH+5Zf+BH/ANjR/wAM3eMf7ll/4Ef/AGNeBhp4rDQ5I07nxeBqZhgKTpwo3V77M+gv+FveDv8AoYbP/v5SH4v+Dv8AoYbL/v5Xz9/wzb4x/uWX/gR/9jSf8M2+Mv7ll/4Ef/Y11fWsZ/z6/M9JZjmf/Pj8GfV8Mq3EaSIwZGAYMO4PQ06T/Vv9Kr6ZC1rp1tC+N8cSo31AANWX+aNgPSvbWq1PrVdx1Pz+uT/pEn+838zX3Jpfi7RLizh8rV7GX5B9y5Q9vY18z3n7PHjRJpGSzt5wWJBS4XuffFVD8AfHPP8AxJ1P/b1F/wDFV8thnXwrl+7bufnmAljculNqg3zeTPqS+8ceHtNXN1ren24H9+5QfzNcB4u/aO8N6JCyaWX1q8xwIgUiB93I6f7oNeP2/wCz142mYb9OhgHcyXKf0JrqtD/ZZ1G4ZG1fV4LZd3MVohkJHf5mxg/ga7niMZV0hTsetLHZpXXLSo8vr/wbHlvizxdrXxF11Lm8Z7m4c7Le1hUlUBPCoo7n8zx7V9CfA74Qv4Nt21jVo1/tmddscXX7Oh7f7x7n8PXPXeC/hT4d8CgPp1nvvMYN5cfPKfXBxx9BiuwX9a1wuCdOftazvI6MBlMqVX6xipc0x9FFFewfThRRRQA2vO/jJ8NR8QtBDWwVdXs8vbM3AcfxIT74H4j616JRis6lONWLhLZmFejDEU3SqLRnwfZ3mqeDdeE8TS6dqllJggjDIw4KkdwRnr2PpX0P4H/aS0fVoY4NfQ6VegYaZFLQP05B5K9+Dxx1rtvHnwp0L4gRbr6DyL1RhLy3wsg9icYYexHrXh2u/sy+I9PcnTLq11WLtuJhk/I5H/j1fPqhisFK9HWJ8WsLmGVTf1b34P8Arb/I+irDxtoGpx77XWbG4XGcx3CH+tM1Dx14e0pd13rVhbj/AG7hAT9BnmvlGb4I+N4G2toErHOMpLGw5+jVZtfgH44uiM6OsCn+Ka5iH8mJrf67iHp7LX5nZ/a2OassO7/P/I+kvDfxS8PeLfEEmk6TdteTxQmZpAhVMAgEAnqeR0GK7CvDfhP8CNW8G+JLTW9R1KBHhDqbW3UuHDKRyxxjkg4wele5dK9LDzqzheqrM97A1MRVpc2Jjyy/Q8X/AGpv+RL0v/sIL/6Lkrgf2Yv+SgXX/XhJ/wCjI69f+OHgbVPH3h2ystKERmhuxM3nPsG3Y49P9oVynwV+Eev+BfFdxqGprbi3e1aEeTLuO4uh6YHGFNeZVo1HjYzS0PBxGFrSzWFaMXy6anulIelLSV7x9efHPx2099P+KGsbgdk/lzIT3BRR/MNXsn7Pvj7S7rwXZ6NLdx22o2RdDFM4BkUsWDKO4wcH0x7jOt8YPhDH8RraG6tJUtNYt1KxyOPllTrsYjkAHoe2TxzXgd38DPG9rP5f9iNMM4V4Zo2U+/3sgfUV81KFbCYh1YRumfBzpYvLcdOvShzRlf8AHU+vbXUrS+mkit7qGeSLG9Y5AxXPTIHTOD+Rq16kV4n+z/8ADvxF4J1HU59Ys1s4LqJFVfNV23Ak/wAJPGCe9e2V7tGpKpBSkrH2GErVMRSVSpHlb6HzV+1R/wAjJov/AF7P/wCh10H7Kn/IG13/AK+I/wD0Gr/xy+FuueP9Y0250pbdo4IWR/Ok2nJbI7Vq/Av4fat8P9O1OHVRCJLiVXTyZN/AXHpxXlQo1FjnO2n/AAD5ynhqyzd1nF8vf5HqPevOfjl4Ek8beD3+yR+ZqVixnt17vx8yfiOnuBXo+aQj2r2KlNVYOEtmfUV6McRTlSnsz4k+Hfjq7+HXiSPUIUMsTDyrm3OB5iZzjPYjg19Y+E/iV4e8Y2ySafqUJlIy1tKwSVPUFTz17jI9DXIfEr4A6b4yuZdR02VdJ1SRi0uE3RTH1K54JOPmHvkGvGNQ/Z98bWMhWPTY71Af9Zb3CY+vzFT+leDTWKwLcVHmifHUVj8obpxhzw8v60Prl7yBFy08aj3cVgSfEjw1HrFvpY1i2lv7hxHHDC3mHcexK5A/Gvlu2+Bvji6xjQpFU95J4lxz7tn9K7bwP+zr4ks9asdSvb210s2syTqq5mcsrAgEDAwceprqjjMRUaSpW/r5HfTzPG1pKMMO0vP+kfStRzSrDG0jkKqjcxPYU9RjFZHirRZPEXh3UdNiufsj3cDQ+cF3bNwwTjI9fWvXldLRan00m1FuK1Mnwp8UPDnjKJPsGpRCdhk2s7BJV9flPX6jIrqJrmGGMyPKkaKMlmYACvlDWv2cfF2nTOLOK31WHPyvDKqEjtkPjH5n61kR/BDxxNJ5Y0GUHOCWmjAHvkt/KvG+uYiOkqWp8t/amOp+7Uw7b8r/AOTNP9oDxlYeLvGEI0yaO5tbODyftEfKu5Yk4PcdMH616v8Asy6PPp/ge5u5k2pe3TSRZ7oAFz+Yb8q5DwT+zJezXUdx4luI4LZTk2ds2539mfov4Z/CvomxsYNOtIbW2iWG3hQRxxoMBVAwAB9BSwmHqSrPEVlZhluDxE8VLG4hWb2RZooor3D6wKKKKACiiigAooooAKKKKACiiigAooooAKKKKACiiigAooooAKKKKACmsMjGOKdRQB8w/Hr4Rvod5N4j0iInTp23XUKD/UOerD/ZY9fQn8vF6+/57eO4heKVFkidSrKwyGB6gg186fFX9nya0km1XwtEZrdsvLpw+/H3zH6j/Z6+meAPmsdgHd1KS+R8Jm+Ty5nXw633X+R4XS7jtAzx6due/wCg/KlkjeGR45FZJFO1lYEEEHBBHqDTa+fPi9Ub9h4xvNN8I6loFuPLhv5kkmlDc7VGNgGO/HfoKk8K+JrfQdK8QW09lFdS31r5Vu8kSuYpM43An7vysx47gVzlFaKpJNPsbRr1ItO97Ky/r5nQeB/GV14H1r7dboJ0eJ4ZoGbaJEI9cHBzg5x29659cqQRwQcg96KKXNJpRvsZupJxUG9EHv3oorsPh/8AC3WviFdL9ki+z6erYlvpl+RRnkL/AHjjsPbJGaIU5VGoxVyqNGpiJclON2ZngvwZqPjvXYtN06MknmWZgdkKZ5Zv8819meD/AAnZeC9BttKsE2wwjl2+9I3dmPqf88VW8D+BdM8A6Oljp0WC3Msz8vK3qT/ToK6Svr8Fg1ho80tZM/TMryuOBhzS1m/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NvhL4d8dBpL208i9IwLy2wko+pxhvT5ga8T8Tfsy69ppd9IuoNWizxG58qXBPv8v6j6dq+ofxpOlcNbB0a+slqeTisrwuL1nGz7o+HdV+HPijRZTHdaDfKR1eOEyJ/30oK/rWPJpV9E217K4RvRomB/lX30VpNg9B+VebLKYfZnY8KXDdO/u1GvkfCFt4V1u94t9G1Cc+kds7fyWuy0P4A+MdaePzbBNMgYZ828kAx7bRlvzAr692rnoB+FOq4ZVTTvKVzWlw5Qi71Jt/geN+Df2a9E0V0uNZmbWrlR/qmGyAHOc7erY9zg+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
          <p:cNvSpPr/>
          <p:nvPr/>
        </p:nvSpPr>
        <p:spPr>
          <a:xfrm>
            <a:off x="123826" y="-136525"/>
            <a:ext cx="304800" cy="304800"/>
          </a:xfrm>
          <a:prstGeom prst="rect">
            <a:avLst/>
          </a:prstGeom>
          <a:noFill/>
          <a:ln>
            <a:noFill/>
          </a:ln>
        </p:spPr>
        <p:txBody>
          <a:bodyPr spcFirstLastPara="1" wrap="square" lIns="68625" tIns="34300" rIns="68625" bIns="34300" anchor="t" anchorCtr="0">
            <a:noAutofit/>
          </a:bodyPr>
          <a:lstStyle/>
          <a:p>
            <a:pPr marL="0" marR="0" lvl="0" indent="0" algn="l" rtl="0">
              <a:spcBef>
                <a:spcPts val="0"/>
              </a:spcBef>
              <a:spcAft>
                <a:spcPts val="0"/>
              </a:spcAft>
              <a:buNone/>
            </a:pPr>
            <a:endParaRPr sz="1351">
              <a:solidFill>
                <a:schemeClr val="dk1"/>
              </a:solidFill>
              <a:latin typeface="Calibri"/>
              <a:ea typeface="Calibri"/>
              <a:cs typeface="Calibri"/>
              <a:sym typeface="Calibri"/>
            </a:endParaRPr>
          </a:p>
        </p:txBody>
      </p:sp>
      <p:pic>
        <p:nvPicPr>
          <p:cNvPr id="16" name="Google Shape;16;p75"/>
          <p:cNvPicPr preferRelativeResize="0"/>
          <p:nvPr/>
        </p:nvPicPr>
        <p:blipFill rotWithShape="1">
          <a:blip r:embed="rId2">
            <a:alphaModFix/>
          </a:blip>
          <a:srcRect/>
          <a:stretch/>
        </p:blipFill>
        <p:spPr>
          <a:xfrm>
            <a:off x="1733436" y="518554"/>
            <a:ext cx="4833620" cy="1772066"/>
          </a:xfrm>
          <a:prstGeom prst="rect">
            <a:avLst/>
          </a:prstGeom>
          <a:noFill/>
          <a:ln>
            <a:noFill/>
          </a:ln>
        </p:spPr>
      </p:pic>
      <p:pic>
        <p:nvPicPr>
          <p:cNvPr id="17" name="Google Shape;17;p75"/>
          <p:cNvPicPr preferRelativeResize="0"/>
          <p:nvPr/>
        </p:nvPicPr>
        <p:blipFill rotWithShape="1">
          <a:blip r:embed="rId3">
            <a:alphaModFix/>
          </a:blip>
          <a:srcRect l="33333" t="18181" r="31362" b="15286"/>
          <a:stretch/>
        </p:blipFill>
        <p:spPr>
          <a:xfrm rot="2002525">
            <a:off x="5002232" y="2864234"/>
            <a:ext cx="3153790" cy="3343290"/>
          </a:xfrm>
          <a:prstGeom prst="rect">
            <a:avLst/>
          </a:prstGeom>
          <a:noFill/>
          <a:ln>
            <a:noFill/>
          </a:ln>
        </p:spPr>
      </p:pic>
      <p:pic>
        <p:nvPicPr>
          <p:cNvPr id="18" name="Google Shape;18;p75"/>
          <p:cNvPicPr preferRelativeResize="0"/>
          <p:nvPr/>
        </p:nvPicPr>
        <p:blipFill rotWithShape="1">
          <a:blip r:embed="rId4">
            <a:alphaModFix/>
          </a:blip>
          <a:srcRect/>
          <a:stretch/>
        </p:blipFill>
        <p:spPr>
          <a:xfrm>
            <a:off x="8091387" y="2355611"/>
            <a:ext cx="771322" cy="284170"/>
          </a:xfrm>
          <a:prstGeom prst="rect">
            <a:avLst/>
          </a:prstGeom>
          <a:noFill/>
          <a:ln>
            <a:noFill/>
          </a:ln>
        </p:spPr>
      </p:pic>
      <p:pic>
        <p:nvPicPr>
          <p:cNvPr id="19" name="Google Shape;19;p75"/>
          <p:cNvPicPr preferRelativeResize="0"/>
          <p:nvPr/>
        </p:nvPicPr>
        <p:blipFill rotWithShape="1">
          <a:blip r:embed="rId5">
            <a:alphaModFix/>
          </a:blip>
          <a:srcRect/>
          <a:stretch/>
        </p:blipFill>
        <p:spPr>
          <a:xfrm>
            <a:off x="8504113" y="2923412"/>
            <a:ext cx="358597" cy="412726"/>
          </a:xfrm>
          <a:prstGeom prst="rect">
            <a:avLst/>
          </a:prstGeom>
          <a:noFill/>
          <a:ln>
            <a:noFill/>
          </a:ln>
        </p:spPr>
      </p:pic>
      <p:pic>
        <p:nvPicPr>
          <p:cNvPr id="20" name="Google Shape;20;p75"/>
          <p:cNvPicPr preferRelativeResize="0"/>
          <p:nvPr/>
        </p:nvPicPr>
        <p:blipFill rotWithShape="1">
          <a:blip r:embed="rId6">
            <a:alphaModFix/>
          </a:blip>
          <a:srcRect/>
          <a:stretch/>
        </p:blipFill>
        <p:spPr>
          <a:xfrm>
            <a:off x="8477049" y="3672186"/>
            <a:ext cx="385660" cy="392427"/>
          </a:xfrm>
          <a:prstGeom prst="rect">
            <a:avLst/>
          </a:prstGeom>
          <a:noFill/>
          <a:ln>
            <a:noFill/>
          </a:ln>
        </p:spPr>
      </p:pic>
      <p:pic>
        <p:nvPicPr>
          <p:cNvPr id="21" name="Google Shape;21;p75"/>
          <p:cNvPicPr preferRelativeResize="0"/>
          <p:nvPr/>
        </p:nvPicPr>
        <p:blipFill rotWithShape="1">
          <a:blip r:embed="rId7">
            <a:alphaModFix/>
          </a:blip>
          <a:srcRect/>
          <a:stretch/>
        </p:blipFill>
        <p:spPr>
          <a:xfrm>
            <a:off x="8429686" y="4392387"/>
            <a:ext cx="433023" cy="419491"/>
          </a:xfrm>
          <a:prstGeom prst="rect">
            <a:avLst/>
          </a:prstGeom>
          <a:noFill/>
          <a:ln>
            <a:noFill/>
          </a:ln>
        </p:spPr>
      </p:pic>
      <p:pic>
        <p:nvPicPr>
          <p:cNvPr id="22" name="Google Shape;22;p75"/>
          <p:cNvPicPr preferRelativeResize="0"/>
          <p:nvPr/>
        </p:nvPicPr>
        <p:blipFill rotWithShape="1">
          <a:blip r:embed="rId8">
            <a:alphaModFix/>
          </a:blip>
          <a:srcRect/>
          <a:stretch/>
        </p:blipFill>
        <p:spPr>
          <a:xfrm>
            <a:off x="8395856" y="5150688"/>
            <a:ext cx="466852" cy="365363"/>
          </a:xfrm>
          <a:prstGeom prst="rect">
            <a:avLst/>
          </a:prstGeom>
          <a:noFill/>
          <a:ln>
            <a:noFill/>
          </a:ln>
        </p:spPr>
      </p:pic>
      <p:pic>
        <p:nvPicPr>
          <p:cNvPr id="23" name="Google Shape;23;p75"/>
          <p:cNvPicPr preferRelativeResize="0"/>
          <p:nvPr/>
        </p:nvPicPr>
        <p:blipFill rotWithShape="1">
          <a:blip r:embed="rId9">
            <a:alphaModFix/>
          </a:blip>
          <a:srcRect/>
          <a:stretch/>
        </p:blipFill>
        <p:spPr>
          <a:xfrm>
            <a:off x="7888407" y="1835438"/>
            <a:ext cx="974303" cy="250341"/>
          </a:xfrm>
          <a:prstGeom prst="rect">
            <a:avLst/>
          </a:prstGeom>
          <a:noFill/>
          <a:ln>
            <a:noFill/>
          </a:ln>
        </p:spPr>
      </p:pic>
      <p:sp>
        <p:nvSpPr>
          <p:cNvPr id="24" name="Google Shape;24;p75"/>
          <p:cNvSpPr/>
          <p:nvPr/>
        </p:nvSpPr>
        <p:spPr>
          <a:xfrm>
            <a:off x="0" y="6576292"/>
            <a:ext cx="9144000" cy="281708"/>
          </a:xfrm>
          <a:prstGeom prst="rect">
            <a:avLst/>
          </a:prstGeom>
          <a:solidFill>
            <a:srgbClr val="76923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826"/>
              <a:buFont typeface="Arial Narrow"/>
              <a:buNone/>
            </a:pPr>
            <a:r>
              <a:rPr lang="en-US" sz="826" b="0" i="0" u="none" strike="noStrike" cap="none">
                <a:solidFill>
                  <a:schemeClr val="lt1"/>
                </a:solidFill>
                <a:latin typeface="Arial Narrow"/>
                <a:ea typeface="Arial Narrow"/>
                <a:cs typeface="Arial Narrow"/>
                <a:sym typeface="Arial Narrow"/>
              </a:rPr>
              <a:t>SUSTAINABLE MED CITIES TRAINING SYSTEM</a:t>
            </a:r>
            <a:endParaRPr sz="826" b="0" i="0" u="none" strike="noStrike" cap="none">
              <a:solidFill>
                <a:schemeClr val="lt1"/>
              </a:solidFill>
              <a:latin typeface="Arial Narrow"/>
              <a:ea typeface="Arial Narrow"/>
              <a:cs typeface="Arial Narrow"/>
              <a:sym typeface="Arial Narrow"/>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Titel und Inhalt">
  <p:cSld name="1_Titel und Inhalt">
    <p:spTree>
      <p:nvGrpSpPr>
        <p:cNvPr id="1" name="Shape 25"/>
        <p:cNvGrpSpPr/>
        <p:nvPr/>
      </p:nvGrpSpPr>
      <p:grpSpPr>
        <a:xfrm>
          <a:off x="0" y="0"/>
          <a:ext cx="0" cy="0"/>
          <a:chOff x="0" y="0"/>
          <a:chExt cx="0" cy="0"/>
        </a:xfrm>
      </p:grpSpPr>
      <p:sp>
        <p:nvSpPr>
          <p:cNvPr id="26" name="Google Shape;26;p79"/>
          <p:cNvSpPr txBox="1">
            <a:spLocks noGrp="1"/>
          </p:cNvSpPr>
          <p:nvPr>
            <p:ph type="sldNum" idx="12"/>
          </p:nvPr>
        </p:nvSpPr>
        <p:spPr>
          <a:xfrm>
            <a:off x="7056000" y="655200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826">
                <a:solidFill>
                  <a:schemeClr val="lt1"/>
                </a:solidFill>
                <a:latin typeface="Arial Narrow"/>
                <a:ea typeface="Arial Narrow"/>
                <a:cs typeface="Arial Narrow"/>
                <a:sym typeface="Arial Narrow"/>
              </a:defRPr>
            </a:lvl1pPr>
            <a:lvl2pPr marL="0" marR="0" lvl="1" indent="0" algn="r" rtl="0">
              <a:spcBef>
                <a:spcPts val="0"/>
              </a:spcBef>
              <a:buNone/>
              <a:defRPr sz="826">
                <a:solidFill>
                  <a:schemeClr val="lt1"/>
                </a:solidFill>
                <a:latin typeface="Arial Narrow"/>
                <a:ea typeface="Arial Narrow"/>
                <a:cs typeface="Arial Narrow"/>
                <a:sym typeface="Arial Narrow"/>
              </a:defRPr>
            </a:lvl2pPr>
            <a:lvl3pPr marL="0" marR="0" lvl="2" indent="0" algn="r" rtl="0">
              <a:spcBef>
                <a:spcPts val="0"/>
              </a:spcBef>
              <a:buNone/>
              <a:defRPr sz="826">
                <a:solidFill>
                  <a:schemeClr val="lt1"/>
                </a:solidFill>
                <a:latin typeface="Arial Narrow"/>
                <a:ea typeface="Arial Narrow"/>
                <a:cs typeface="Arial Narrow"/>
                <a:sym typeface="Arial Narrow"/>
              </a:defRPr>
            </a:lvl3pPr>
            <a:lvl4pPr marL="0" marR="0" lvl="3" indent="0" algn="r" rtl="0">
              <a:spcBef>
                <a:spcPts val="0"/>
              </a:spcBef>
              <a:buNone/>
              <a:defRPr sz="826">
                <a:solidFill>
                  <a:schemeClr val="lt1"/>
                </a:solidFill>
                <a:latin typeface="Arial Narrow"/>
                <a:ea typeface="Arial Narrow"/>
                <a:cs typeface="Arial Narrow"/>
                <a:sym typeface="Arial Narrow"/>
              </a:defRPr>
            </a:lvl4pPr>
            <a:lvl5pPr marL="0" marR="0" lvl="4" indent="0" algn="r" rtl="0">
              <a:spcBef>
                <a:spcPts val="0"/>
              </a:spcBef>
              <a:buNone/>
              <a:defRPr sz="826">
                <a:solidFill>
                  <a:schemeClr val="lt1"/>
                </a:solidFill>
                <a:latin typeface="Arial Narrow"/>
                <a:ea typeface="Arial Narrow"/>
                <a:cs typeface="Arial Narrow"/>
                <a:sym typeface="Arial Narrow"/>
              </a:defRPr>
            </a:lvl5pPr>
            <a:lvl6pPr marL="0" marR="0" lvl="5" indent="0" algn="r" rtl="0">
              <a:spcBef>
                <a:spcPts val="0"/>
              </a:spcBef>
              <a:buNone/>
              <a:defRPr sz="826">
                <a:solidFill>
                  <a:schemeClr val="lt1"/>
                </a:solidFill>
                <a:latin typeface="Arial Narrow"/>
                <a:ea typeface="Arial Narrow"/>
                <a:cs typeface="Arial Narrow"/>
                <a:sym typeface="Arial Narrow"/>
              </a:defRPr>
            </a:lvl6pPr>
            <a:lvl7pPr marL="0" marR="0" lvl="6" indent="0" algn="r" rtl="0">
              <a:spcBef>
                <a:spcPts val="0"/>
              </a:spcBef>
              <a:buNone/>
              <a:defRPr sz="826">
                <a:solidFill>
                  <a:schemeClr val="lt1"/>
                </a:solidFill>
                <a:latin typeface="Arial Narrow"/>
                <a:ea typeface="Arial Narrow"/>
                <a:cs typeface="Arial Narrow"/>
                <a:sym typeface="Arial Narrow"/>
              </a:defRPr>
            </a:lvl7pPr>
            <a:lvl8pPr marL="0" marR="0" lvl="7" indent="0" algn="r" rtl="0">
              <a:spcBef>
                <a:spcPts val="0"/>
              </a:spcBef>
              <a:buNone/>
              <a:defRPr sz="826">
                <a:solidFill>
                  <a:schemeClr val="lt1"/>
                </a:solidFill>
                <a:latin typeface="Arial Narrow"/>
                <a:ea typeface="Arial Narrow"/>
                <a:cs typeface="Arial Narrow"/>
                <a:sym typeface="Arial Narrow"/>
              </a:defRPr>
            </a:lvl8pPr>
            <a:lvl9pPr marL="0" marR="0" lvl="8" indent="0" algn="r" rtl="0">
              <a:spcBef>
                <a:spcPts val="0"/>
              </a:spcBef>
              <a:buNone/>
              <a:defRPr sz="826">
                <a:solidFill>
                  <a:schemeClr val="lt1"/>
                </a:solidFill>
                <a:latin typeface="Arial Narrow"/>
                <a:ea typeface="Arial Narrow"/>
                <a:cs typeface="Arial Narrow"/>
                <a:sym typeface="Arial Narrow"/>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80"/>
          <p:cNvSpPr txBox="1">
            <a:spLocks noGrp="1"/>
          </p:cNvSpPr>
          <p:nvPr>
            <p:ph type="title"/>
          </p:nvPr>
        </p:nvSpPr>
        <p:spPr>
          <a:xfrm>
            <a:off x="0" y="0"/>
            <a:ext cx="3000000" cy="3000000"/>
          </a:xfrm>
          <a:prstGeom prst="rect">
            <a:avLst/>
          </a:prstGeom>
          <a:noFill/>
          <a:ln>
            <a:noFill/>
          </a:ln>
        </p:spPr>
        <p:txBody>
          <a:bodyPr spcFirstLastPara="1" wrap="square" lIns="0" tIns="0" rIns="0" bIns="0" anchor="t" anchorCtr="0">
            <a:noAutofit/>
          </a:bodyPr>
          <a:lstStyle>
            <a:lvl1pPr marR="0" lvl="0" algn="ctr" rtl="0">
              <a:spcBef>
                <a:spcPts val="0"/>
              </a:spcBef>
              <a:spcAft>
                <a:spcPts val="0"/>
              </a:spcAft>
              <a:buClr>
                <a:schemeClr val="lt1"/>
              </a:buClr>
              <a:buSzPts val="1633"/>
              <a:buFont typeface="Arial"/>
              <a:buNone/>
              <a:defRPr sz="1633" b="1" i="0" u="none" strike="noStrike" cap="non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9" name="Google Shape;29;p80"/>
          <p:cNvSpPr txBox="1">
            <a:spLocks noGrp="1"/>
          </p:cNvSpPr>
          <p:nvPr>
            <p:ph type="body" idx="1"/>
          </p:nvPr>
        </p:nvSpPr>
        <p:spPr>
          <a:xfrm>
            <a:off x="0" y="0"/>
            <a:ext cx="3000000" cy="3000000"/>
          </a:xfrm>
          <a:prstGeom prst="rect">
            <a:avLst/>
          </a:prstGeom>
          <a:noFill/>
          <a:ln>
            <a:noFill/>
          </a:ln>
        </p:spPr>
        <p:txBody>
          <a:bodyPr spcFirstLastPara="1" wrap="square" lIns="0" tIns="0" rIns="0" bIns="0" anchor="t" anchorCtr="0">
            <a:noAutofit/>
          </a:bodyPr>
          <a:lstStyle>
            <a:lvl1pPr marL="457200" marR="0" lvl="0" indent="-306387" algn="l" rtl="0">
              <a:spcBef>
                <a:spcPts val="245"/>
              </a:spcBef>
              <a:spcAft>
                <a:spcPts val="0"/>
              </a:spcAft>
              <a:buClr>
                <a:srgbClr val="254D9F"/>
              </a:buClr>
              <a:buSzPts val="1225"/>
              <a:buFont typeface="Arial"/>
              <a:buChar char="•"/>
              <a:defRPr sz="1225" b="0" i="0" u="none" strike="noStrike" cap="none">
                <a:solidFill>
                  <a:srgbClr val="254D9F"/>
                </a:solidFill>
                <a:latin typeface="Arial"/>
                <a:ea typeface="Arial"/>
                <a:cs typeface="Arial"/>
                <a:sym typeface="Arial"/>
              </a:defRPr>
            </a:lvl1pPr>
            <a:lvl2pPr marL="914400" marR="0" lvl="1" indent="-362077" algn="l" rtl="0">
              <a:spcBef>
                <a:spcPts val="420"/>
              </a:spcBef>
              <a:spcAft>
                <a:spcPts val="0"/>
              </a:spcAft>
              <a:buClr>
                <a:schemeClr val="dk1"/>
              </a:buClr>
              <a:buSzPts val="2102"/>
              <a:buFont typeface="Arial"/>
              <a:buChar char="–"/>
              <a:defRPr sz="2102" b="0" i="0" u="none" strike="noStrike" cap="none">
                <a:solidFill>
                  <a:schemeClr val="dk1"/>
                </a:solidFill>
                <a:latin typeface="Calibri"/>
                <a:ea typeface="Calibri"/>
                <a:cs typeface="Calibri"/>
                <a:sym typeface="Calibri"/>
              </a:defRPr>
            </a:lvl2pPr>
            <a:lvl3pPr marL="1371600" marR="0" lvl="2" indent="-342963" algn="l" rtl="0">
              <a:spcBef>
                <a:spcPts val="360"/>
              </a:spcBef>
              <a:spcAft>
                <a:spcPts val="0"/>
              </a:spcAft>
              <a:buClr>
                <a:schemeClr val="dk1"/>
              </a:buClr>
              <a:buSzPts val="1801"/>
              <a:buFont typeface="Arial"/>
              <a:buChar char="•"/>
              <a:defRPr sz="1801" b="0" i="0" u="none" strike="noStrike" cap="none">
                <a:solidFill>
                  <a:schemeClr val="dk1"/>
                </a:solidFill>
                <a:latin typeface="Calibri"/>
                <a:ea typeface="Calibri"/>
                <a:cs typeface="Calibri"/>
                <a:sym typeface="Calibri"/>
              </a:defRPr>
            </a:lvl3pPr>
            <a:lvl4pPr marL="1828800" marR="0" lvl="3" indent="-323977" algn="l" rtl="0">
              <a:spcBef>
                <a:spcPts val="300"/>
              </a:spcBef>
              <a:spcAft>
                <a:spcPts val="0"/>
              </a:spcAft>
              <a:buClr>
                <a:schemeClr val="dk1"/>
              </a:buClr>
              <a:buSzPts val="1502"/>
              <a:buFont typeface="Arial"/>
              <a:buChar char="–"/>
              <a:defRPr sz="1502" b="0" i="0" u="none" strike="noStrike" cap="none">
                <a:solidFill>
                  <a:schemeClr val="dk1"/>
                </a:solidFill>
                <a:latin typeface="Calibri"/>
                <a:ea typeface="Calibri"/>
                <a:cs typeface="Calibri"/>
                <a:sym typeface="Calibri"/>
              </a:defRPr>
            </a:lvl4pPr>
            <a:lvl5pPr marL="2286000" marR="0" lvl="4" indent="-323976" algn="l" rtl="0">
              <a:spcBef>
                <a:spcPts val="300"/>
              </a:spcBef>
              <a:spcAft>
                <a:spcPts val="0"/>
              </a:spcAft>
              <a:buClr>
                <a:schemeClr val="dk1"/>
              </a:buClr>
              <a:buSzPts val="1502"/>
              <a:buFont typeface="Arial"/>
              <a:buChar char="»"/>
              <a:defRPr sz="1502" b="0" i="0" u="none" strike="noStrike" cap="none">
                <a:solidFill>
                  <a:schemeClr val="dk1"/>
                </a:solidFill>
                <a:latin typeface="Calibri"/>
                <a:ea typeface="Calibri"/>
                <a:cs typeface="Calibri"/>
                <a:sym typeface="Calibri"/>
              </a:defRPr>
            </a:lvl5pPr>
            <a:lvl6pPr marL="2743200" marR="0" lvl="5" indent="-323976" algn="l" rtl="0">
              <a:spcBef>
                <a:spcPts val="300"/>
              </a:spcBef>
              <a:spcAft>
                <a:spcPts val="0"/>
              </a:spcAft>
              <a:buClr>
                <a:schemeClr val="dk1"/>
              </a:buClr>
              <a:buSzPts val="1502"/>
              <a:buFont typeface="Arial"/>
              <a:buChar char="•"/>
              <a:defRPr sz="1502" b="0" i="0" u="none" strike="noStrike" cap="none">
                <a:solidFill>
                  <a:schemeClr val="dk1"/>
                </a:solidFill>
                <a:latin typeface="Calibri"/>
                <a:ea typeface="Calibri"/>
                <a:cs typeface="Calibri"/>
                <a:sym typeface="Calibri"/>
              </a:defRPr>
            </a:lvl6pPr>
            <a:lvl7pPr marL="3200400" marR="0" lvl="6" indent="-323976" algn="l" rtl="0">
              <a:spcBef>
                <a:spcPts val="300"/>
              </a:spcBef>
              <a:spcAft>
                <a:spcPts val="0"/>
              </a:spcAft>
              <a:buClr>
                <a:schemeClr val="dk1"/>
              </a:buClr>
              <a:buSzPts val="1502"/>
              <a:buFont typeface="Arial"/>
              <a:buChar char="•"/>
              <a:defRPr sz="1502" b="0" i="0" u="none" strike="noStrike" cap="none">
                <a:solidFill>
                  <a:schemeClr val="dk1"/>
                </a:solidFill>
                <a:latin typeface="Calibri"/>
                <a:ea typeface="Calibri"/>
                <a:cs typeface="Calibri"/>
                <a:sym typeface="Calibri"/>
              </a:defRPr>
            </a:lvl7pPr>
            <a:lvl8pPr marL="3657600" marR="0" lvl="7" indent="-323977" algn="l" rtl="0">
              <a:spcBef>
                <a:spcPts val="300"/>
              </a:spcBef>
              <a:spcAft>
                <a:spcPts val="0"/>
              </a:spcAft>
              <a:buClr>
                <a:schemeClr val="dk1"/>
              </a:buClr>
              <a:buSzPts val="1502"/>
              <a:buFont typeface="Arial"/>
              <a:buChar char="•"/>
              <a:defRPr sz="1502" b="0" i="0" u="none" strike="noStrike" cap="none">
                <a:solidFill>
                  <a:schemeClr val="dk1"/>
                </a:solidFill>
                <a:latin typeface="Calibri"/>
                <a:ea typeface="Calibri"/>
                <a:cs typeface="Calibri"/>
                <a:sym typeface="Calibri"/>
              </a:defRPr>
            </a:lvl8pPr>
            <a:lvl9pPr marL="4114800" marR="0" lvl="8" indent="-323977" algn="l" rtl="0">
              <a:spcBef>
                <a:spcPts val="300"/>
              </a:spcBef>
              <a:spcAft>
                <a:spcPts val="0"/>
              </a:spcAft>
              <a:buClr>
                <a:schemeClr val="dk1"/>
              </a:buClr>
              <a:buSzPts val="1502"/>
              <a:buFont typeface="Arial"/>
              <a:buChar char="•"/>
              <a:defRPr sz="1502" b="0" i="0" u="none" strike="noStrike" cap="none">
                <a:solidFill>
                  <a:schemeClr val="dk1"/>
                </a:solidFill>
                <a:latin typeface="Calibri"/>
                <a:ea typeface="Calibri"/>
                <a:cs typeface="Calibri"/>
                <a:sym typeface="Calibri"/>
              </a:defRPr>
            </a:lvl9pPr>
          </a:lstStyle>
          <a:p>
            <a:endParaRPr/>
          </a:p>
        </p:txBody>
      </p:sp>
      <p:sp>
        <p:nvSpPr>
          <p:cNvPr id="30" name="Google Shape;30;p80"/>
          <p:cNvSpPr txBox="1">
            <a:spLocks noGrp="1"/>
          </p:cNvSpPr>
          <p:nvPr>
            <p:ph type="ftr" idx="11"/>
          </p:nvPr>
        </p:nvSpPr>
        <p:spPr>
          <a:xfrm>
            <a:off x="0" y="0"/>
            <a:ext cx="3000000" cy="3000000"/>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544" b="0" i="0">
                <a:solidFill>
                  <a:srgbClr val="528135"/>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80"/>
          <p:cNvSpPr txBox="1">
            <a:spLocks noGrp="1"/>
          </p:cNvSpPr>
          <p:nvPr>
            <p:ph type="dt" idx="10"/>
          </p:nvPr>
        </p:nvSpPr>
        <p:spPr>
          <a:xfrm>
            <a:off x="0" y="0"/>
            <a:ext cx="3000000" cy="3000000"/>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18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80"/>
          <p:cNvSpPr txBox="1">
            <a:spLocks noGrp="1"/>
          </p:cNvSpPr>
          <p:nvPr>
            <p:ph type="sldNum" idx="12"/>
          </p:nvPr>
        </p:nvSpPr>
        <p:spPr>
          <a:xfrm>
            <a:off x="0" y="0"/>
            <a:ext cx="3000000" cy="3000000"/>
          </a:xfrm>
          <a:prstGeom prst="rect">
            <a:avLst/>
          </a:prstGeom>
          <a:noFill/>
          <a:ln>
            <a:noFill/>
          </a:ln>
        </p:spPr>
        <p:txBody>
          <a:bodyPr spcFirstLastPara="1" wrap="square" lIns="0" tIns="0" rIns="0" bIns="0" anchor="t" anchorCtr="0">
            <a:noAutofit/>
          </a:bodyPr>
          <a:lstStyle>
            <a:lvl1pPr marL="25934" marR="0" lvl="0" indent="0" algn="l" rtl="0">
              <a:lnSpc>
                <a:spcPct val="106035"/>
              </a:lnSpc>
              <a:spcBef>
                <a:spcPts val="0"/>
              </a:spcBef>
              <a:buNone/>
              <a:defRPr sz="613" b="0" i="0">
                <a:solidFill>
                  <a:schemeClr val="lt1"/>
                </a:solidFill>
                <a:latin typeface="Calibri"/>
                <a:ea typeface="Calibri"/>
                <a:cs typeface="Calibri"/>
                <a:sym typeface="Calibri"/>
              </a:defRPr>
            </a:lvl1pPr>
            <a:lvl2pPr marL="25934" marR="0" lvl="1" indent="0" algn="l" rtl="0">
              <a:lnSpc>
                <a:spcPct val="106035"/>
              </a:lnSpc>
              <a:spcBef>
                <a:spcPts val="0"/>
              </a:spcBef>
              <a:buNone/>
              <a:defRPr sz="613" b="0" i="0">
                <a:solidFill>
                  <a:schemeClr val="lt1"/>
                </a:solidFill>
                <a:latin typeface="Calibri"/>
                <a:ea typeface="Calibri"/>
                <a:cs typeface="Calibri"/>
                <a:sym typeface="Calibri"/>
              </a:defRPr>
            </a:lvl2pPr>
            <a:lvl3pPr marL="25934" marR="0" lvl="2" indent="0" algn="l" rtl="0">
              <a:lnSpc>
                <a:spcPct val="106035"/>
              </a:lnSpc>
              <a:spcBef>
                <a:spcPts val="0"/>
              </a:spcBef>
              <a:buNone/>
              <a:defRPr sz="613" b="0" i="0">
                <a:solidFill>
                  <a:schemeClr val="lt1"/>
                </a:solidFill>
                <a:latin typeface="Calibri"/>
                <a:ea typeface="Calibri"/>
                <a:cs typeface="Calibri"/>
                <a:sym typeface="Calibri"/>
              </a:defRPr>
            </a:lvl3pPr>
            <a:lvl4pPr marL="25934" marR="0" lvl="3" indent="0" algn="l" rtl="0">
              <a:lnSpc>
                <a:spcPct val="106035"/>
              </a:lnSpc>
              <a:spcBef>
                <a:spcPts val="0"/>
              </a:spcBef>
              <a:buNone/>
              <a:defRPr sz="613" b="0" i="0">
                <a:solidFill>
                  <a:schemeClr val="lt1"/>
                </a:solidFill>
                <a:latin typeface="Calibri"/>
                <a:ea typeface="Calibri"/>
                <a:cs typeface="Calibri"/>
                <a:sym typeface="Calibri"/>
              </a:defRPr>
            </a:lvl4pPr>
            <a:lvl5pPr marL="25934" marR="0" lvl="4" indent="0" algn="l" rtl="0">
              <a:lnSpc>
                <a:spcPct val="106035"/>
              </a:lnSpc>
              <a:spcBef>
                <a:spcPts val="0"/>
              </a:spcBef>
              <a:buNone/>
              <a:defRPr sz="613" b="0" i="0">
                <a:solidFill>
                  <a:schemeClr val="lt1"/>
                </a:solidFill>
                <a:latin typeface="Calibri"/>
                <a:ea typeface="Calibri"/>
                <a:cs typeface="Calibri"/>
                <a:sym typeface="Calibri"/>
              </a:defRPr>
            </a:lvl5pPr>
            <a:lvl6pPr marL="25934" marR="0" lvl="5" indent="0" algn="l" rtl="0">
              <a:lnSpc>
                <a:spcPct val="106035"/>
              </a:lnSpc>
              <a:spcBef>
                <a:spcPts val="0"/>
              </a:spcBef>
              <a:buNone/>
              <a:defRPr sz="613" b="0" i="0">
                <a:solidFill>
                  <a:schemeClr val="lt1"/>
                </a:solidFill>
                <a:latin typeface="Calibri"/>
                <a:ea typeface="Calibri"/>
                <a:cs typeface="Calibri"/>
                <a:sym typeface="Calibri"/>
              </a:defRPr>
            </a:lvl6pPr>
            <a:lvl7pPr marL="25934" marR="0" lvl="6" indent="0" algn="l" rtl="0">
              <a:lnSpc>
                <a:spcPct val="106035"/>
              </a:lnSpc>
              <a:spcBef>
                <a:spcPts val="0"/>
              </a:spcBef>
              <a:buNone/>
              <a:defRPr sz="613" b="0" i="0">
                <a:solidFill>
                  <a:schemeClr val="lt1"/>
                </a:solidFill>
                <a:latin typeface="Calibri"/>
                <a:ea typeface="Calibri"/>
                <a:cs typeface="Calibri"/>
                <a:sym typeface="Calibri"/>
              </a:defRPr>
            </a:lvl7pPr>
            <a:lvl8pPr marL="25934" marR="0" lvl="7" indent="0" algn="l" rtl="0">
              <a:lnSpc>
                <a:spcPct val="106035"/>
              </a:lnSpc>
              <a:spcBef>
                <a:spcPts val="0"/>
              </a:spcBef>
              <a:buNone/>
              <a:defRPr sz="613" b="0" i="0">
                <a:solidFill>
                  <a:schemeClr val="lt1"/>
                </a:solidFill>
                <a:latin typeface="Calibri"/>
                <a:ea typeface="Calibri"/>
                <a:cs typeface="Calibri"/>
                <a:sym typeface="Calibri"/>
              </a:defRPr>
            </a:lvl8pPr>
            <a:lvl9pPr marL="25934" marR="0" lvl="8" indent="0" algn="l" rtl="0">
              <a:lnSpc>
                <a:spcPct val="106035"/>
              </a:lnSpc>
              <a:spcBef>
                <a:spcPts val="0"/>
              </a:spcBef>
              <a:buNone/>
              <a:defRPr sz="613" b="0" i="0">
                <a:solidFill>
                  <a:schemeClr val="lt1"/>
                </a:solidFill>
                <a:latin typeface="Calibri"/>
                <a:ea typeface="Calibri"/>
                <a:cs typeface="Calibri"/>
                <a:sym typeface="Calibri"/>
              </a:defRPr>
            </a:lvl9pPr>
          </a:lstStyle>
          <a:p>
            <a:pPr marL="25934" lvl="0" indent="0" algn="l"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Vuota" type="blank">
  <p:cSld name="BLANK">
    <p:spTree>
      <p:nvGrpSpPr>
        <p:cNvPr id="1" name="Shape 33"/>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Vuota" type="blank">
  <p:cSld name="BLANK">
    <p:spTree>
      <p:nvGrpSpPr>
        <p:cNvPr id="1" name="Shape 40"/>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elfolie">
  <p:cSld name="Titelfolie">
    <p:spTree>
      <p:nvGrpSpPr>
        <p:cNvPr id="1" name="Shape 41"/>
        <p:cNvGrpSpPr/>
        <p:nvPr/>
      </p:nvGrpSpPr>
      <p:grpSpPr>
        <a:xfrm>
          <a:off x="0" y="0"/>
          <a:ext cx="0" cy="0"/>
          <a:chOff x="0" y="0"/>
          <a:chExt cx="0" cy="0"/>
        </a:xfrm>
      </p:grpSpPr>
      <p:sp>
        <p:nvSpPr>
          <p:cNvPr id="42" name="Google Shape;42;p78"/>
          <p:cNvSpPr/>
          <p:nvPr/>
        </p:nvSpPr>
        <p:spPr>
          <a:xfrm>
            <a:off x="611560" y="6283225"/>
            <a:ext cx="4754767" cy="26161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WP5 - ACTIVITY 5.1: SUSTAINABLE MED CITIES TRAINING SYSTEM </a:t>
            </a:r>
            <a:endParaRPr sz="1100" b="0" i="0" u="none" strike="noStrike" cap="none">
              <a:solidFill>
                <a:schemeClr val="dk1"/>
              </a:solidFill>
              <a:latin typeface="Arial"/>
              <a:ea typeface="Arial"/>
              <a:cs typeface="Arial"/>
              <a:sym typeface="Arial"/>
            </a:endParaRPr>
          </a:p>
        </p:txBody>
      </p:sp>
      <p:sp>
        <p:nvSpPr>
          <p:cNvPr id="43" name="Google Shape;43;p78" descr="data:image/jpeg;base64,/9j/4AAQSkZJRgABAQEA3ADcAAD/2wBDAAMCAgMCAgMDAwMEAwMEBQgFBQQEBQoHBwYIDAoMDAsKCwsNDhIQDQ4RDgsLEBYQERMUFRUVDA8XGBYUGBIUFRT/2wBDAQMEBAUEBQkFBQkUDQsNFBQUFBQUFBQUFBQUFBQUFBQUFBQUFBQUFBQUFBQUFBQUFBQUFBQUFBQUFBQUFBQUFBT/wAARCAH9BRI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9IzBFJJwAOTXN+C/GA8WQXO+H7JdW8m2SAkkqDnHOB6EfUV0ci7kYEdRXHh8XTxdD2+Hd072+RTVnZlXTtVtNYhaW0nWeNW2Fk6Z4OKufdrg/hhus21nTyci2uP8R/7LXaaheR6fYXNzKcRwxtIx9gCTXFlOPlj8DHFVFZ638mm0/yNJ0+WfJEpaR4l0rxBNeRadfw3ctnIYriOJwWibJGGHUcqevoa1vavDv2WreW40LX9auB++1C/JLeu0ZJ/N2/Kvarq4jtYJJpXWOKNS7MxwFAHJNdOAxUsVhY4iate/wDX3HTjcPHDYmVCDvb+vzJvWjtXEfDX4mRfEddVkgsJba3s7gwxzs2UmXnBHAIOMEjtkcmu39q6cPiKeKpqrRd4s561Gph5unVVmh1FJS10mAUUUUAFFFFABRRRQAUUUUAFFFFABRRRQAUUUUAFFFFABRRRQAUUUUAFFFFABRRRQAUUUUAFFFFABRRRQAUUUUAFFFFABRRRQAUUUUAFFFFABRRRQAUUUUAFFFFABRRRQBynxB+Jvhn4VaLDq3irVI9H06a4W2SeSN3BkKswXCKT0Rj6cV59/wANmfBr/oeLX/wFuP8A43XnP/BSj/khuif9jDB/6TXNfmtX2GU5LRx+H9tUk0720t/kfO47MqmFq+zikz9cP+Gzfg1/0PFr/wCAtx/8bo/4bN+DX/Q8Wv8A4C3H/wAbr8j6K9n/AFYw388vw/yPP/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268E+OND+Inh2217w7frqek3DOsVyiMoYqxVuGAPDAjp2rfr5+/YP/5Nj8Mf9drz/wBKpa+ga/P8VSVCvOlHaLaPrKNR1aUZvqh1FFFcxsFFFFABRRRQAUUUUAFFFFABRRRQAUUUUAFFFFABRRRQAUUUUAFFFFABRRRQAUUUUAFFFFABRRRQAUUUUAFFFFABRWB408eeG/hzop1jxX4g0zw1pIdYjfatdx2sO9vurvcgZODgZzxVzw/4i0vxZotnq+ianaaxpV4gltr6wnWaCZD0ZHUlWHuDQBp0V8c+PI/HHxh+KVt8YvA9m8+k/Ci9vtN0jRXYLL4pkLm31YKc4jCLG0UO4HdLGxO1dpr6o8DeMtK+Ing3RfFGiTNcaRq9nHfWsjoVYxyKGG5T91hnBB5BBFAG9RXHeEfi94G8f6zqGkeGfGegeIdV07P2yx0vU4bma3w2070RiVw3GSOvFdjQAUUUUAFFFFABRRRQAUUUUAFFFFABRRRQAUUUUAFFFFABRRRQAUUUUAFFFFABRRRQAUUUUAFFFFABRRRQAUUUUAFFFFABRRRQAUUUUAZH/CS6b/bh0j7Wv9obd/lfrjPrjnHXHNavrXH+OPAcXiRBd2r/AGTVoeY7heNxHQNj6cHtWP4f+JUtpHNp2u2sw1W1GCsajdKPYZ5OOeOvavjJ55PLsZLD5pFRhL4Jq9mv5X2l+Z0+yU480PmQ+JUPgXxxba3ENunXx2XIUHCk4yfr0b3INdinjTRZBPjUYVaHd5iSHawx1ODyR7ivO/FPjy28aGDTbaGSK2ZZJJ3uEC7dqllYEE/dwTx1FYfhnRn8cX1naGFYltl/0i8Une6D7o9M44FfGUuIHQxtWhlFqkJy0WvxNLms+2t9fM1lTdk56HRafrlxpviPVLzTYTcRXESXfkkcurFW7dwHaj4kfFC0k+HutfZYpTNJZvG4YY8ouRGOe/LA/wCcVYvvBE0WuQxXGrWtrbyqIY1VtjmPGAir37DqfxrmfjR8NTNp+nWOl+JLXSY53EZ06/nWFbpuudwGXbO35TkDPGO+OCjndCOIhT92mm7ptN3bvor6b/5HqYSOHqYml7R6ad+hL+zr4xtdN0218H3ai21DyBfQsTgTrLmTH1ClT9M+hq/8fPGkrWFn4S0aTzdU1hxEwiblYy23Gf8AaPH0DV574y+Cet6H4aTX9d1WXVZbCFIPsunhY/JhUYGJCOgHX5M8/jXEaXr0enx3euWl1HZ6lbSQw2FmWdnjhH3iDjGcAKfXdJxzXo4nNcTg8Kstrx5Lrfryfle2m59XRy3D4vEPMKEuaz26c/5267fM+vPAPhG38EeF7LSbchjCuZJP77nlm/M/litTV9Ys9B0+e91C5S1tYV3ySyHAArlovi94Wbw0+rNqsHlQxq0kasGdWYZCbf7xwePY15Za2Ov/ALRWtJeX3m6T4LtZD5UCnDTkHn6njr0XoM8mvr6+a0MJSp4XL17SpJe7FbJd2+iPkKeBrYipOvjHyRT95ve/Zd2z6DtrqK8t454ZFlhkUOkiHKsD0IPpU+ao6PpFroOm29hYwLb2lugjjjXoB/n+dXq+op83KufR9Tw5Wu+XYdRRRWhIUUUUAFFFFABRRRQAUUUUAFFFFABRRRQAUUUUAFFFFABRRRQAUUUUAFFFFABRRRQAUUUUAFFFFABRRRQAUUUUAFFFFABRRRQAUUUUAFFFFABRRRQAUUUUAFFFFAHyb/wUo/5Ibon/AGMMH/pNc1+a1fpT/wAFKP8Akhuif9jDB/6TXNfmtX6hw3/uXzf6Hw+cf7z8gooor6s8QKKKKACiiigAooru/hH8K7/4oeMBo0UM0UYtZ7iSbbgR7YzsJyOhkMa8f3q4MbjsPl9CWIxM1GMdW2bUqU601CCu2cJRU01lcWuRNbyxFThvMQrg56HjrV7wzqWm6TrEFxq2kJrmnjiWzeeSAsD3V0OQw9wR7VrPEL2LrU1z6XsrXfprb8SVB83LLQjHh/UD4eOuC1c6ULr7EbnHyibZvCfUqCfwrPr9Cbr4f/Dq3+Cclm/h+4/sKK1/4SJ9GW4b7aD5ZYsT5m7cFyv3scYr4J8Sajp+q6xPcaXpMeiWDHEVnHPJNtA7l3JJJ9sD2r4LhPi9cTzxEI0JQVOTV3a1unXf008z2Mwy36ioNzTujMorT8P+HL/xLrGn6bZW8klxfTpbxfKcbnYKMnHTJrc+KfgGf4e/EDXdCWOd7ayuCIZHUkmJgHQk467GXp719pLMsLHFrBOa9o05Wv0TS/U8v2FR0/a202OQooor0znCiiigAooooAKKKKAP1Z/YP/5Nj8Mf9d7z/wBKZa+ga+fv2D/+TY/DH/Xe8/8ASmWvoGvxTMP98q/4n+Z+k4X+BD0QtFFFeedQUUUUAFFFFABRRRQAUUUUAFFFFABRRRQAUUUUAFFFFABRRRQAUUUUAFFFFABRRRQAUUUUAFFFFABRVTUNQtdJsLm/vrmGysrWJpp7m4kCRxRqCzOzHgKACSSeAK+VviB+0Jq/jjS49S0zWrz4c/DS8m+x6brNrY/avEfiyZshYtJtGRtkbrkrOyMzYDKqr+8oA+m/EHi/QvCcccmua1p2jxyHCPqF3HAGPoC7DNWNF1/TPElit7pGo2mqWbHC3FlOk0ZI6gMpIzX5saD8WvAnhrRZ/GN38EdNuNAvJ7pdMvfGDnxF4m8QLblUnupLiVmS1s42YBpjLKg/gRtwr3/9pL9n3wf4V0jwz4u8PWc3ga9bX9I03V9K8F6hPpEWuQXV3HatCwtXh3yIbjzUk27v3O0/KTgA4b4pfHHU/FHxwutXi8L6Jp+ofDy18SadbReNLxjpV35S2skt/bSwxOwnhiEbNDIiFo7hwj5DEZfh/wDaW0f4GWPxOaxOkaF4p13R/DuvW/g8ORDYa5qFttvW8hRuSCP/AEaeT1y/OWr0j4weA/2cvB+p+B/DXifxBZabYeGbi41ZPBdvNJfXeqXU2397dopkuLgHa+VcHzS2GLAYrj/Cv7Tes+MvHcV58O9K0XwnA2prdXPgXU4UtPFfiy3AZZ5t9yEjV0UB0jDuzrGcyR/doA+oP2d9D8NeFfgzoGn+FvE1t4u0aJJp31+3mikjvbiWaSa5mzGSoLTSSMVBwucdq+NvEXx48J+A/g148+DOn+P9NvNHs9S03T9A1yxu0zd6Pe30aXloJlO1p4IzcozIc+W0bfeDkew3XwZ8Z+Pvhn8fmsfDh8Djx80b6V4Uv7iKN2ZIES5kuDbu0cL3ZUo2xiQAGY7iQOb+LHxq8W+HfsQvPDfh3wB4Ih0tLGD4bePI7SWTxHOHHmRWq2bTtHHFHsUOUZCzAGMD5wAcF4s+Ll14K1TTfE9x4F8N6Lp/wy8U69Y6ZpfhEuuu3VhZWk4a3lieNY4bb7P5d1LN5rKym32x7mWvvjwj4iudc8FaRrmrWUeh3N3YRXlzZ/aRMtqzIHZDLgBtuSNwABxnpXyP4H8efs//ABG+KnhT4iPfN8NfGtxpsug33hjxfbfYhqNrJGIhC6TYjdwUiCyRsSyIEYHgJd0H9mrwLqX7Tmr+DCmqv4C8PeGtP1WLwhea9fXWl3txc3Nyqs1rLM0ZhhW1ULEFCZlOQQFAAPqbRviR4S8RX32HSfFGi6pe/wDPvZahDNJx1+VWJro6+CvjTr3gqD4h+Jfh34f+BHgfXNZ0VlSHTbvS47H+2N1otz5VhqEafub1I2DCFkBIUsknGBa+Avxy1G40fTb34Zajrut201mNSl+Ffj65MmqtZ5Ikn0jUpGJuAjqV8qV3AIZWMDYFAH3ZRXI/DH4oeH/i74Ug1/w3eNcWrO0E9vMhiuLO4Q4kt54z80cqHhlYccHkEE9dQAUUUUAFFFFABRRRQAUUUUAFFFFABRRRQAUUUUAFFFFABRRRQAUUUUAFFFFABRRRQAUUUUAFFFFABRRRQAUUUUANz6V5inx30mz8QXel6zZXWjGKVkjnmQlXUEgMRjK5xnoRjvXp9ZWveF9K8TWpttUsYb2LGB5i/Mue4PUH3Fefi6eJlFPDTSa7q6f+RMr9CSPXtMm0836X9q1iBk3ImUx/99ZxXivjjxnpHi7xlHp9hNHcxR2kji+gU5jkjV5CM9HUqvrweQeoOX8Uvh3afC+wXV9O1aWz02e4WKW2u4zNAhIbBfg5XI2/MrcsOe4zPhzcSN8TtDWbTLXT106CQ3DWijYUMTkSs2SOQ6859PpXwmdVq+PjHLsVTUVJpN7rfddu5jHEOFRRW6PQ/AcTi+n1rxRIsAeJbaBr7agk6ZOG68Ac+5963PFH/CQ23iDTV0CLbp0gVj9nRfLLZ+becdNuO/05qK+Ph74ywgaXqzGTT2IfbERw/swHXb1HpXe6Zp6aXp1taREmO3jWJSxycAAD+VLKslqU6UsFGX7pNSVVNc0ne7T/ACPTnWjP31v2Od8S+AovEmqQXj3TwBVCSRqudwBJ4OeDyfWuX+K3wOj+J2t6fqB1WSwNvH5Msflbw6bs/LyMHk+vbjjn1TsKODX2P9jYFuq3T/iNOWr1a2/pDoYyvh5qpSlZo8a+LuseO9F13Q7HwxaTXGmtGA5S3EwkkDYKyEj5VxjnI6tzxxp+OvBPhiTRb2x03TdHg8TG3M1tbpbwGZ2UbsbCOQcEfj1Fepbc15F4j+DFvN8Rz42udca1tIJEu5YTHggxgY+fPC4UZGPX8PJzLBVaanOEfaqbSabS5I21cbnrYTF058kZP2bgm7pN87vomfO730N4Lt9ZENjLYIGtdES3eKOWQ4DFsDjjDHJycYGBjH138M5jP8P/AA/JJs3PYwsdihF5QHgDgfgK85+MWq+HfEnhqy1KztbXWI1uxDLIUKso2Mdu4Ydex/8ArVxfh2DWLKxstNsLybQtN1JlSCPz3lln+bGV5+XrzgIDX55gMWuHsxnBP26lFWa63emuq8t16H0+Nj/bGEjNr2bT2ey01t189vmfQHiT4gaF4TUi/v4xN2gj+eT/AL5HT6mrfhPxNbeL9Fh1O0WRIZGZdkoAYEEgg4+lct4Z+Cug6KwnvEfV7zO4yXfK5/3eh/HJ9676GNIY1SNQiKMBVGAK/VMBLM61T22MUYQa0itX6t7fJHw+IWEhDkoNyfd6L5L/ADJqKKK+gPOCiiigAooooAKKKKACiiigAooooAKKKKACiiigAooooAKKKKACiiigAooooAKKKKACiiigAooooAKKKKACiiigAooooAKKKKACiiigAooooAKKKKACiiigAooooA+Tf+ClH/JDdE/7GGD/ANJrmvzWr9Kf+ClH/JDdE/7GGD/0mua/Nav1Dhv/AHL5v9D4fOP95+QUUUV9WeIFFFFABRRXp3wv+BPibxx4g0Ay6Jer4dvbiMzaisZ8ryc/OQ/rtyPqRXmZhmOFyug8Ri5qMVfd22XTzN6NCpiJqFON2eY19Y/AX9pC18A/DVj411u41Njdrb6bYxqJrmOBVUM7HP8AqwW43EfcYCvEfiN8EfE/gHVdbaTR77+wbK6eOHU5YtsUkYchG3dMsMdPWvPPevmM0y3KuOMtjTlPmptp3ja/pfW3n5HoYeviMqrNpWl5nsf7TnxHvPHPjxxb6+NX8L+VHc6bFAdsSK6DIZP+egbcp3DPHbpXjqMY3VxjKnIyARx6j0+tNx70tfR5VllHKcDTwNH4YJL19fPucNevLEVZVZbs3l8eeIl8UN4j/tm8OuMxLXrSlnORgqc9VI42kYxx0rBoorvpYejRd6UFHRLRdtjGU5S+Jnvv7LXxef4d32sNrmuyW3hK2tWlNi2JDJcM6hFiT724jeTt4+Xn1ra/aX+PC/EXwpoMnhfXZINEvBJFqOkECK4SZdjKJeeUIbjHykoevb5nxSHivhqvBeXVc7jn0v4ie1lbbqu99b+h60c0rRwrwi+F/eOor0/4W/AjxL448R+HzcaHep4cvJ42m1BYz5XkA5ch+mSoI69SKofEL4J+KPAOpay0+j339h2NzJFHqksW2KWMOQj7umWGOnrXvx4gyuWNeXKvH2tr2uu9revkcf1OuqXtnB8p5/RRRX0RxBRRRQAUUUUAfqz+wf8A8mx+GP8Arvef+lMtfQNfP37B/wDybH4Y/wCu95/6Uy19A1+KZh/vlX/E/wAz9Jwv8CHohaKKK886gooooAKKKKACiiigAooooAKKKKACiiigAooooAKKKKACiiigAooooAKKKKACiiigAooooAKKK4r4zfEWH4SfCjxb4znhNyuiabPepbg4M0iqTHGD6s+1f+BUAfP37RHxC0zx9rOuaXq0U1/8MfBd3b2urabaZaTxXr8pjNpoqDHzIjPC0vVWaRFbCxy1k+OrHU/Culakl9P/AMJF+01460iWx0qy0mNpk8N2cpEe2A/dtrWAtua4cr50iEnPCLr/AAD+Gc0nxI0TQdUlGpW3ww05LvUbzki/8WamjT3lw+fvPFDLlcjI+3deBjh/h7pbfGL4mW1hrmo3llb+N9U8T6xrkmnXUlpcahBpOoR6bYaaJomV0t44n8xlRgWYZP3myAemfCPwD4J0n4yfFjwNqtparJa6FpOhaXod4uY38LpZBQU3ffVruS+WTGSCke7qpPz74m0HQde8SaFfaF4q8d3PgDT7+Sw8Kxf2tNf6trt6iMhi0KOQ7YbeJSyvqEu4hQdjouZD3Hxy+D/gLwH8QNH8N3rXGs/D+PSNS8Qa5o+pX9zLP4bsYogj3VneiT7TCJ3Kw/ZdzRS4cgKUOfe/2d/hhcafbn4g+KtOisPFusWccFppSgeT4c0pQDb6bAuMR7VCtLt+9Lu6qqYAOR+GP7NvivT9Ee2XU7P4M6JcfvR4e8AQQzagWI+9e6pcxytcS46tGic/xuOT5p8UPhL8S9J034heEotD8Y/E64vb2x1LwV4k1bXLeS20nyEgkeSV5JEaCdJkmYMkR3qyqONwr2e+/b7/AGfNO8XN4auPiloqaqs3kMwErWyvnGDchPJAB6kvgd691vZVl0yZ0YOjRMQynIIx1BoLjrJI/IHxx/wUI+Nniz4gWfifSdWtPCWn6e7Gz8M2sZuLOVD94XbNhp2K8bgE29VCnmvefB+v/Fj45eFfG/ji1+Hms2Hi/wAe2trZ+FPFXhnXoFg0dLaPyZI5nkdJIbcXKT3BQRv5gmKZLKrV8A+X7V+x/wCwZ/yah4EH+xd/+lk9ePg8ROtUcZH6FxHk+Gy/CU6tGNne34Nj/EH7OPiiLQry00P4oarr0NwCsuh/EWyttd0q6Qg5jkXy45wD6iXjurV8x678LLvwl44sV0zSfEXgvxXpFtcMPBmha84a70/IaeXw5fEDeqsDI+nTqRyMJCSrt9mfGT9pT4Zfs+w2T/EDxfY+HHvcm2t5VkmnlUHBZYolZ9oPG7bj3rAbVPhp+2f8MZLvwj4nt9Vjs7kS6br+l7ku9G1BBuimRWCvG65B2sAHUlSCrEH2D86PJ/idpvw60X9j2fV/h/fvf6jqup2usaBqlxO9zq2o+IvtCeUzM+ZWujInlumNyKsiFVVSot6r4L8J6T4+8S/DXxxb3vh6017xH/wk3gLxVDuiW01C4iV54ba5A2w3K3SXEojcgSrPt2uNwPlw8LWHiL4o+Fl1XTovh54p1bXLvw54y13RpGa5g1cW6yRrZK7BLFNRgQTfaoU80lghIYlq9W+JX7Ovhbwr4m8HeDdEvNStPDnj+a+0HVtHvNTub8B49Ouby31KD7RI5ingmtUxImMmZSeQpoA5u08XeIvhT448Q+MNVto4fGfhpbeL4h6bp8LJb+JtFPy2+v2cQP8AroVB3jPAjniJO2I19oWd5b6lZwXdrPHdWk6LLDPC4dJEYZVlYcEEEEEdc18ma1rl3qHwD+DPx51ArJq+jaXYnxLtUsNR0q8jih1CNx/EiMyXQDZANv2yTXpf7K5l8K+H/FHwyuZC0ngHWpdJsVkkMj/2VIiXOnkseoWCZYcnvA2eQcgHuNFFFABRRRQAUUUUAFFFFABRRRQAUUUUAFFFFABRRRQAUUUUAFFFFABRRRQAUUUUAFFFFABRRRQAUUUUAFFFFAHn/wAWvitH8KdOsbyXSrjVI7iUxsLc4MYAzuPHToOcda8/sf2y/B0+0T6dq9q3ctDGyj8n/pXvpAPUA1UutHsb4EXFnBP/ANdI1b+YrhqU8RKXNTqWXaxw1KeIc+anUsu1j48+Lnxctvi1eSWf/CT2+i+GY42eK0FtcPNPKBlfNxHjG4D+LC9ecCvSPgn8QvCtj8E5dR1+aK1aE/2bqEzoS8+1dsSDAy37oqMAdmPqa8X/AGzPFlp8NPir4dt/DVra6s8lo93rXhtdLhdFtk58wS+UZIiyCXJVvlEYbA/i9a8GeGfhZ4g/Zjg1GfWPK8Luf7SuNXkcQzW84O0hxyA6g+Vtwc9gSQa8aOGxCrynK0nZ7nz1CVZYup7yckne/wArdeh6p8IfDfhax0d9Z8K3Ul9Z6kARPM2ThSRtxgEEEnIIzXoNcF8D28Ht8O9OHgbU49Y0BS4S7WTezvuJffwMNk9MDHHGMV338q9zC0o0KMYRil5LY+potunFvfy2FooorrNhtZ2uaPBr+k3Wn3O7yLhDG+04Iz3HvWjTX+6fSs6kI1IOEldMqMnGSktzzvwfoHhDQ7PV9Dt7+PUm5e7juHViABg9ABgfoa8s8I3GmaL4utNZsp4ZNLikdVt724WOaAHIyAT8wwcg+5B55rv/AIf+G/BWpeJNZ1LQPEdrrskZkint7W6jlFuXJyG2HPqBn3rzCPRoI/EF1oOmWtprM1xdbLK+MpZQiswfO04JUqQfQo1fiuc0cVhoYWp7CMOSTUeXXqnHo9302v2PvsC6c5V4OcndK99Onvdtvy7nuk3xk8I25w2rKzf9M4ZG/ULT9F+LHh3xBrFvptjdSS3M5IQGFlHCknkj0BpmifCnw/p9hBHdaba3tyq/vJpIhhm78dhW/YeFdG0yZZrPS7O1lX7rwwIjD8QK/QsKs9qShOvKnGOl0k726q97XPlqry6KlGkpN9G2rfkbFFFFfWHkBRRSZoAWik3D1ozQAtFJkUZxQAtFJmloAKKSjNAC0UmaM0ALRRRQAUUUUAFFFFABRRRQAUUUUAFFFFABRRRQAUUUUAFFFFABRRRQAUUUUAFFFFABRRRQAUUUUAFFFFABRRRQAUUUUAfJv/BSj/khuif9jDB/6TXNfmtX6U/8FKP+SG6J/wBjDB/6TXNfmtX6hw3/ALl83+h8PnH+8/IKKKK+rPECiiigAr239nX40WnwbsfEN9qF3d3olRI7LQYXISaUnLTMcYTaqqu7GTuPBxXiVKylcbgRkAjIx+P0rw85ynC55g5YDGK8JWv8rfdc68LiamFqKrT3R7H+0h8Wrb4u32g6rp19cx2X2Xy5tFnY/wCh3KsdzAfdIZWXDDrtPTpXjdFFXlOVYfJcHDA4Ve5Db7xYnETxVR1am7CiiivZOUKKKKACiiigD2/9nf412nwb0vxDeX91d3/nBI7LQYXIjlkJBeZmwVTCqq5AycnjiqP7R3xYt/i3qehavp19cpYG02S6PO5P2O4VjvIH3SGVkww67T0xivHqURllchSQoyxAJwMgZP4kfmK+LjwpltPOHniX759elrWtb8b736nqvMK8sN9Uv7v9MSiiivtDygooooAKKKKAP1Z/YP8A+TY/DH/Xe8/9KZa+ga+fv2D/APk2Pwx/13vP/SmWvoGvxTMP98q/4n+Z+k4X+BD0QtFFFeedQUUUUAFFFFABRRRQAUUUUAFFFFABRRRQAUUUUAFFFFABRRRQAUUUUAFFFFABRRRQAUUUUAFeMftUOl34K8KaJNH5ltrfjPQLG4Ts0Q1GGd1PPRlhKn2Y17PXi37WDRaX8ONF8SXDbbXw14q0PWLlv7lumoQpO/XosUkjc/3TQB5voPjrUfh58I/H3iXw/DHqXi3xr8SNT0nRY7ht0RuzqLaXBI+AcxRR2nnMo6pE3I6jlfBfgHWfHXwxt9O8NeB9N8aeGtD1u/msPFWt+K7jRdbvdS+1Si91C0a0tX+zI1wbgKokG5eoC8G9o+tW/h//AIRWyuIo4ovCnx01OykhKklhqS6i9sQPY6vA3HQJnsTW98NviRr3wX+CEfgK/wDhr41l8Y+H7Gawtv7M0aW7stSlUv5dxHdRZjVZSVc+YyspYhhxyAec/DHw1p/xP1jwNbyaVrMdx4s1i41HW7jWPEsmuyXGlaBcMLdFmkVf3D6hPCw+X5kBPO4Y+nf2oPjFe/AP4H+I/Hlj4fTxO2jiGSbTZLkW4eBp0SU7yDjCMxGAcnHBryn9lXwLP4L+Kdz4dvOZ/BPw58M6Cw/hS6la8muyvbLMkJPrhfSvoz4geFdJ8ceB9e0DXtNbWNG1KxmtrzT0Yq1xEyEMikEEMQeCCCDggjrQB+Gfxd0f4B/tMa1Y6r8IZrr4YeOtWmjgk8C6tYO2n3dy5VVWzmt1dYizHAV1VGJGBH0P7Z/C/wAJ3/gL4J+EfDOqXIvdT0Xw9Z6bdXKkkTSw2yRu4z6spPPrX5YfDn/gl/8AF3xt8TR48tLLR/gJpVtqkd7pGlSXUmpXtikbK0LBQzB2BVSTJKpLbjtAwB+v2obv7MuNxBbymyQMdjSexdP4l6n4A7a/Yv8AYO/5NR8Df7l3/wClk1fj75fFfsJ+wjx+yr4HH+xd/wDpXNXzOVyvWl6f5H7jx3R9nltF/wB5f+ks+GP2xP2iPhF8XvHnjH4XfHjwPqPgfxb4cvZrTRPG+giO/khgLNJbNNGGVjG0UkbtEGbJZseW3T0r/gkP8D7n4f2/xH8W2HibT/E/g7W5LWx0vUNPjnh+0tAZS7vFNGjRlfNVcEHkuASBloP+Cgv7FXiP9or40aYnw4+HVnb6pqUUV14g+IWq6jJFbrsQww26x+YeiIpfy4WY5j54bP0z+w1+zXr/AOyr8FW8FeIfElv4kum1Ga/iazidIbVHRAYULnLDervnC8yHjufpz8LMf9oTwJY/8Le0prq2nl0jx/pzaPcw2N0bOU61p5Oo6VOsyjdHIFhukEgGQViHPArhPgdZeNdc8M6b8WvDXwvsfEF3f6UXs73xd8R73UNaa2cZa3tjJaNFauTnIVkBYAMe49z/AGrhb6X8N9I8UzD974W8T6Lq8b91UX8UM+Pc2886/wDAq4v4a/ES++Btl4v8Iat8P/Gl7FY+I9Uu9E/sLQJry3urK5upLmFI5kHlqVMzJiRkChV5xQBzPwL1uz8TfCXxL8H5rx9W8J3nglb/AMJ3F2oF0dDuIZLZrK5AG3z7SRTCTjlWiz8watH9kfXrnXvHVrrV7K0974n+FnhLV7uckfvblTfRSsfc5T8/auH+HsN58FtWjbxTZx6ReaB8LfEGvahaGRXNql3q5ukgZlOGaNY2U7cjdnBIIJ7f9j7w/eaF40/si/tngu/Cnw18JaBdRsCPKuyt5POn1Akiz6cevIB9ZUUUUAFFFFABRRRQAUUUUAFFFFABRRRQAUUUUAFFFFABRRRQAUUUUAFFFFABRRRQAUUUUAFFFFABRRRQAUUUUAcb8Vviho/wd8FXninXkun0y1ZEkFnF5kmXYKuBkdyOp718yyft2eLPHzXcfww+Eesa9AjbI9Rug7Rox6eYkSlR9PNFfYGpaZaaxata31rDfWzMrNDcRq6EqQynB7ggH6gVNDbx28YjjRURRgKoAArOSk9mcNejXqS9ypyx9NfvPzT+JXhv4w6C2o+OvG8mj/Dpdccw3l9b2cl5dMrKF8sSIs7RKVAUIZY1IGO1ehfso/s72/jD4R/E7w1f+Io9S8J69c2q2OoaTIpDGI+asu08xvnyw8TqCNuOhBP0j+1fqU+n/s/eMltRbm4urP7GpupkijVZWEbuWcgDajM3XkgAc4r85fB/iDX/AAFrUGqfBhvEN4+m2cY167giaWxu5cqGKRFM+WST98bsZYBMGvewOT08Zh3UTtJPrt/wD47F+yy7GJTvNNa99dH6n3x+zr/wrH4MzTfCHw74vTV/E8M8t3dwTk+Y820CQAgbAVVBlASwCnPQmvf6+ZNC+BfgHwf4iuf2hZJtUa5ksZtfewSVZII3lgLSGMbFZiQ74DHGW7cAeg/AH9ozRP2gLHWJtKsLzTZ9LkjSe3u9pO2TcUYMpwc7G47Y+lctbCqMOfDpuMbXb6M+mweIVO1CraLd+VLrFHrlFNDbulLXnnsiVyXxG8beFfB+hOPFuvWOgWF/utVmvbpYN5ZSCFLEc4yeOnWtvxFr9n4X0HUtZ1CQw2Gn20l3cSBSxWNFLMcDrgA18aa03hD/AIKSWIsLG71bwdqXhSbzla4gjnSaGfAb5Q45/deowf7wzVeynKDnFXSPVy/DU61VTxEnGkvikle3bT1N+x/Zrj+BXwn+Ivijwv4tuNTvr7RZGsruJBEsVuv70lWRjuYqOHGPUda+fvh3408Y/Dfwx4eutMv/AAvq1mzNe2unXV6kd3bnzCrAgvG/LKcLlgeSAea0vjR8fNf+GPxQtPhtY3d+/wALPBUFnpWoR2MYklu4/s6qTPJgcncV2ZCkr0J4HuP7C/wt8GS+FbnxQi6b4g1qO+kit9Ujk8zZCFQqVjbmFuWyGUP17EV8ziMDDEVI04r3V/nc/RKkMRluBeMxi51Us1p0ask9rO1mXtN/brj8PagunfELwHrXhS7KgoVUybuxYq4Qhfdd1e4fDb45eCfi00ieGNbiv7mKPzZbRkaKaNcgElHAOMkDI45rsdS0ax1m1e2v7O3vbZxhoriJXQ+xBGK57wf8J/CPgDU7+/8ADugWWjXV8qpcNaR7FZVJIAUcLyf4QM/hXsU4V4NJyTXpqfnlatga0G4UnCfk7x/HX8TsKKKK7DyRtef/AB916/8AC3wS8d6xpVw9lqVjot5cW1xHjdFIsLsrDOeQQD07V6D/ACrzH9p3/k3b4k4/6F6+/wDRD1E/hZ14RKWIpp7cy/M/Nn4YfGL9p74zXV9beDfE2r63PYIklwsclrF5asSFOZAo5wenpXoX9h/tu/8APTXP/AzT/wD4utH/AIJRf8jZ8Qf+vK0/9Dkr9IB+teXh6LrU1OU395+jZ3m0Msx08NSw1NpW3j3Vz4w/ZT0z9pW1+KySfFN9Tbwr9imB+1XFo6ed8uziJt2fvdq6v/goX8TvFHwp+D+h6r4T1m40PUJtehtpJ7cKWaI29wxX5geMop6dhX1H+lfGv/BUz/kg/h3/ALGWD/0luq6pwdKjK0mz5rBYmOZZvQnUpRim0rJafcea/sOftpeI9e+IzeDviJrkmrJrRVdMvrrYphuQD+5OFGRIOmTwygDO7j9FOvJr8XfFXwdubH9m34efFTRllixPdafqckTEGOVbuU28wwMg4+TdngpHjqTX6U/sc/tDRftAfCm3uruVP+En0rbZ6tCMAl8fJMAD92QDPQfMHA6VjhK0v4dTfdHscUZZRu8fgo2hdxkl0advx/rc9A+OutX3hv4LePNX0u5az1Gw0K+ura4TG6KVLd2RhkYyCAfwr5S/4Jz/ABu8dfFvxF41g8X+JLrXIbK1tnt1uQg8ss8gYjCjrgflX1D+0h/yb38TOf8AmWtS/wDSWSvib/glD/yNfxC5/wCXOz/9DlrSpKSxEEnvc87LqNKeS4ypKKck42dtVqfSP7enxE8R/DH4FnWfC2rT6Nqf9p28P2m3CltjB9w5B64HbtVL/gn98SvE/wAUvgvqGreK9Yn1rUo9Znt1uLgKGEYihIXgDjLN271lf8FMP+Tbz/2F7X+T1n/8Evf+TfdU/wCw/cf+iYKOZ/WeW+lhqjT/ANXXW5Vze0te2u3c+wqKKK7z4sKKKKACiiigAooooAKKKKACiiigAooooAKKKKACiiigAooooAKKKKACiiigAooooAKKKKACiiigAooooAKKKKAPk3/gpR/yQ3RP+xhg/wDSa5r81q/Sn/gpR/yQ3RP+xhg/9JrmvzWr9Q4b/wBy+b/Q+Hzj/efkFFFFfVniBRRRQB6B8JPh94e+JGrJpGpeLD4a1SaQR2qTWIlhnJwAok8wYckn5SOeMHPFfQH7RH7P/hHRdK0jXL3xOvhu10/TodMEKWInlvZIlwrKvmL85XGf93JNfL/gLxhJ4B8VWevW9nb313Z7nt47oExLIVKq5HcqTuHPUCuk8T/HTxN468I3eg+J7gayjXS3trdSAJLbSgnIG0YKFWcbSOMjHTFflOdZPxDic9oYvBYlxw8PiXu310dtNdLfF8j6DC4rB08JOnVheb9em1/+AefS+X5riIs8W4hWdQpK54yM9celMoor9UiuVWvc+fCiiiqAKKKKACiiigCexW2kvIFvJZILQuBLLDGJHVc8lVLDJA7FhX2H8Fv2bPCur+B/Ed3YeJ4fElvr1j9hhuxZGI2TBg5LIXPzh1jbbx9wetfGteoeH/2ivFng3RdA0jw5NFo+naVmRoVQP9skZiztKSOQSSAoxgY7jNfnXGeV51mmFhSyav7OXMr3tay13s3e6Vradz2ssxGFoTcsTG6/HsYHxM8I+HvBWsnTNE8T/wDCTywsVuZ4rMQwowx8qv5jbznPQY46muOrU8UayniLxFqWqx2i2IvZ2uGt42LIjOdzBTjO3cTgHoCBzWXX2eW069HCU4YmblUSV27Xv12sjza0oSqScFZfMKKKK9I5wooooA/Vn9g//k2Pwx/13vP/AEplr6Br5+/YP/5Nj8Mf9d7z/wBKZa+ga/FMw/3yr/if5n6Thf4EPRC0UUV551BRRRQAUUUUAFFFFABRRRQAUUUUAFFFFABRRRQAUUUUAFFFFABRRRQAUUUUAFFFFABRRRQAVznxE8D6d8TPAfiHwlq6s2ma3YTafceWcMElQoSp7MM5B7ECujooA/OCW38bQeMNE+IJkV9T0Gz1W08Y6d5O6O38VaVot5Fa32D8u24tpUZSBjakPJOAPQ/iJ8H9N8M/sa3PjzTPE/jeLxOnha31NtRTxpq5SS6eJHecxfadmWZixUKF56V6v8fPDs3wv1rUvjFo1guo6WumtaeO9CUhf7T0mNWP2pM8G4tUaRgOskZePOfLx4n8TPFGo+A/gn4h+B2q/EL4Tvpkekto9lruueMTYaraWLRL9mWfT1tZDLMsLJgrIPMADYGeQDhPjt+1940/Z2/ao+KWl+G7LRb63vm0uVzqtvK7Lt0+EDaUlTjluua54f8ABUL4rt/zBPCP/gHdf/JNbH7Qn7NHiT9pT9qvxTfeCb/SpLU+G9D1QzX87xLLHOk8aOmEYkEW3cDqPWubX/gmT8XF/wCXzw1/4HTf/Ga8TEfWlUfs72P0/J4ZDLCweN5efrdvuX1/4KffFZv+YL4S/wDAO6/+SKdL/wAFMvincwvG2jeFArqVOLS57j/r4qmv/BM/4uL1u/Df/gdL/wDGaWT/AIJs/Fi1heRrvw5tRSxxey545/541wSlmHS59fQpcIXXM4fe/wDM+WAntX0T8K/26viB8HvAWl+EdF0zw9caZpwkEMl7bTvMd8jSHcVmUdXPYcV87b+K+gfhj+w78RPi74F0zxZodxoiaZqAkMK3d1IknySNGdwERHVT3/wrycK8Rzv2O5+gZ5HKZYWP9p25L6X01s/0udif+CnnxWXpovhL8bO6/wDkio/+HoPxXX/mCeET/wBuV1/8k1Cf+CZ/xbb/AJe/DY/7fpf/AIzUTf8ABMr4ut/y+eGf/A6b/wCM17UZY7rc/NK1PhT7HJ97/wAzlfi9/wAFCPiP8UPh7rHhXVdJ8M2+n6mscM0tpa3CyqPNQgqWnYA5XuDX3VoPwr0r4q/Gr4zNruueK2j03W7C2t7PSvFWp6dbwRtpFjI0Yit7iNOXd3JABJkOT0r4a8df8E+/iR4B0vT9X1q60KXTjrOl2Tx2V3I8zNcX8FugVTEoJ3Sr3FfW9x8eW+GvxP8AixaaN4y+EdxJq/iD7XIPFXjV9Iu9Kmj0+1syktqbRvNVTZqcpIud2Mj7w9jC+15P3u5+Z58sDGvFYC3Lbp3ueXeJfB11rGtW+n3uqzJ4C8K6z4l0rxJrGrXT3E//AAjNrc6dqP2dppW8xys6Jagks3lu/XrX1r+zLoGrW/gbUfFniO0n0/xJ431SbxJeWN0pE1lHKqR2tq+RndFaxW8ZB6MrV5F8N/hndePtZf4cX1+up+C/Bmq/2t4u1Aoq/wDCUeILphqRhVATizia5jlIY5YiFOQjE/X1dx8wFFFFABRRRQAUUUUAFFFFABRRRQAUUUUAFFFFABRRRQAUUUUAFFFFABRRRQAUUUUAFFFFABRRRQAUUUUAFFFFADa8i/aO/aCtf2fvC9nfPot9rmo6lKbawtrdCImmAyFkkwduRnAGS2DgcEj12q9xYwXjQtcW8U5hfzYmkQMUcAjcuehwSMj1PrWtGUIzUqiuu2xjWjOdNxpys++58V+G/wBnP4lftPa1b+KPjXqdxoegRsJLPwrZkxHb8x+ZMnyuDjLbpSCQSuBV79rj9mnw54P+GEPiLwZZXWlXmkXNtFFa2lxIYgrssOUjycOzmMll5YjJySTX2divlr9rb4y3095ZfCTwPGNQ8Ya66JcNFhjZxk7lwf4HOA24/cUFuMqw9/BYzE1sXD2ekV0WkUutz5vHYHC4fCTdTWcur1bfS3/APnrQ/iF8SdF8aXmheD9e1r4m6DYxxnVrDU4BcwOrDbNA25nynLLlWAYgkAgZP1rqOi+C/Cfwt1bRfAWoaP4I1PV0SWNWult5fNYr8rktuVsZTH8JPFc/oP7Fug6P8NbbQ/7Ruv7WSFpp7iNgIZrwqQJHXbuZVJwqk8AHuzE/PF54StLeHw/o15ph0rVla7uNUvBMzt9lhdgzbCdqsoim4xztU98V7X+y5hK9KfLyPXTe2t3snt26nzM5Y3LV7KpT5vaK0dXpeystHZ69z6o+Hvh34ifDj4J+I/tNx/bHicLNcaZbNMbkp8gCqCfvcgsFHHIGeTVH4N6x8VviB8KfGFv4pjn0bxBIksGk313a/ZJQ7REAlAowFbGHA7nrivBYfjp49m05PA+hXc3hGxt7CS5guteb/T5YUjLBI38sAAqDsAXIxgPxWV4L/aR8c+CvBd2//CQ3niDUtSST7Nb3yGcWKqQGuDI2WPRgE+6OWb0bwK1GpUlOel2z9ly3Kq2HwUKXKubTd3a+ex9I/sz+G/E/g3Tdd0L4ga7b39/dSLJBpdzqAupo4yGDsQSflfg46cHoc18tfGb43P8ABD4heIfDvwUsLLwl4fsriO313WLPTVuGa8ctlC0gYBU2uqoAvzLJjiszRNLZPHmiarZatF4o1bXLa4ltL64idFi1ko5jRlf75WZoTkjB3qcY4r0f4d/sIeOdP8Kp9s8aW8Vtrkcc+ueGruzLRyMRkxvIHbLoTxIF+VhuHQVtCNKjJ1K0t+nQ+hpwoYao6uJmvetpbT7tduhxHwT/AGe/HXxq8YfEfXbLxy/hjQr7Wy9wzWou21RTmeEshKo8TR3CnBJUhhlTxXf+K/2M/HXwLvIPGvwS8RSHV4Ix/aGiMNkN5tB3bEZmVgcn9254ySrAgCrH7PvjXVf2Vfi3d/BfxvcF/DuoTed4f1aTIjy5+UZPRXPBA+7ID1DZr7gwG5r57EYWNGWmqeqZ14/iLH0sRePK6LS93lXLJWS10u/v06Hzb+zd+2VpXxg1X/hEPEmnTeFPiFAXjl0udGCTugJfyyRlSApJRsEDOC2Ca+k6w18E6DH4sPidNJtF8QG2NmdSWJROYSwbYWHJXIBwen4mtzHQVjFNbnx2Oq4atW9phabhF9L3s+tvIdRRRVHnhXmH7T3/ACbt8Sf+xevv/RD16fXmH7T3/Ju/xJ/7F6+/9EPWdT4GdmD/AN5p/wCJfmfk3+zp+0h4m/Z01DW7vw3pVhqcmqRRRTC+jkYIELEY2MvXcc5z0r3T/h598U/+hS8Pf+A9z/8AHa3P+CUihvFnxBBAI+x2nX/fkr9H/LT+6v5V5eFp1JUk4zsfpPEGZYDD5hOnXwiqSSWvM10XkfKH7GP7WHi79orxB4ksfEmi6bpkWm20U0LWEUqFyzMCG3u3GAKxv+Cpn/JBvDp/6mWD/wBJbqvsjaF6AD6V8bf8FTP+SD+Hf+xlg/8ASW6rrqxlGhJSd3Y+Xy2tSxGdUalGn7OPMtL3L/7Evg3TPiX+xXD4Y1yH7TpWoSX1rKi4DBWmYhlJHDAnIPYgelfHPgLxJ4i/YX/acuLHVBJLp0E32TUEVcLe2LkFZlHOSBhxjupXPWvuT/gnHz+y7oo/6frz/wBHNWR/wUF/ZxHxW+Hf/CW6La+Z4o8NxNKVjUF7qz+9JH7leXUc9GAGXrnlTcqMKkPiR72HzClRzfFYHFfwqsmn5O+j/r9D2L48atZ+IP2ZviBqWn3CXdjeeFL+4gnjOVkja0kZWB9CCK+M/wDglF/yNXxC/wCvOz/9Dlqh+yT8c28Vfs7fEv4R6vcO95beHtRn0dvvM9u8EglhHqUZgwHo5A4Wr/8AwSh/5Gr4hf8AXnZ/+hy0e0VWrSkvMv6hPLctzDCz6ONvNX0Z7f8A8FMP+Tbz/wBhe1/9nrP/AOCXv/Jvuqf9h+4/9EwVof8ABTD/AJNvP/YXtf5PWf8A8Evf+TftU/7D9x/6JgrT/mL+R5a/5Jl/9fP0PsKiiivRPhQooooAKKKKACiiigAooooAKKKKACiiigAooooAKKKKACiiigAooooAKKKKACiiigAooooAKKKKACiiigAooooA+Tf+ClH/ACQ3RP8AsYYP/Sa5r81q/Sn/AIKUf8kN0T/sYYP/AEmua/Nav1Dhv/cvm/0Ph84/3n5BRRRX1Z4gUUUUAFa/hHw1d+MvE2l6HY4+16hcJboW6LuIBY+wHP4Gsivqf9k/xjodjper6p4m0fw/p1n4fRDD4ia1jiuhI4cCLIXMjFQ2NvzcY5zXyXFGb4jJMsqYzDUvaSWiS3u9Fp116Ho5fh4Yquqc5WR8w6pptzoup3mn3sTQXlpM8E0TdUdGIZT75BqtX0X+114m0xfEFtZ6FomgCw1W2XUW16ztYpZ7xmdwxEuOAGU5wcn17V86V08PZnWzjLaWNr0/Zua2v/VtehGNw8cNXlShK6QUUUV9IcIUUUUAFFFFAGh4d0O58Ua/p2j2S77u+uI7eIf7TsFBPsM/pSeINDuvDOvajo98qpeWFxJazBTkb0YqcHuMivo79knxZo1rHq114k0bQbXT/D8C3EfiKS1jjuYZGJCxlwMuzKHxj5vlI5zVf9rfxVpT32njw9oWgy6drlt9tbxFb2sUs9y29lZBJj5SuFzj5vmHI6V+XLirHPiX+xvqz9nb4r6X33/w9Nz3v7PpfUVivaa9j5qooor9RPBCiiigAooooA/Vn9g//k2Pwx/13vP/AEplr6Br5+/YP/5Nj8Mf9d7z/wBKZa+ga/FMw/3yr/if5n6Thf4EPRC0UUV551BRRRQAUUUUAFFFFABRRRQAUUUUAFFFFABRRRQAUUUUAFFFFABRRRQAUUUUAFFFFABRRRQAUUUUAc/4/wDC6eOPAfiTw5K2yPWNNudPZvQTRNGT/wCPV8rfsjX1j4i1rWLLUjFPe+LvBej6syzIGZbq3gfSdUiJIzmOW2hVuf8AloK+ya+CPG3h3Svhp4h8aw3M3jaxv/C/iJjpUvgu+tLCaTTPEVxFMEnluCFSBdQimj8wMCmAem4gA6f9la6m8O+LvhC2ouUvda+H1x4QvI3OWW/0C9ERQn1xPd85z+6r7JuJvIhZgVD4wvmNtUseACcHGTjtXwnfeILv4c2ISXwJL4G1z4X6vY+OJbaTWn1u5vdFv3uLbVbiWd8tJKFN1LJhm5SMgk9foH9sr4W33x2/Zd8b+GfD6G/1a9sku9LS3nCefPDIk8QVtwX5igAyccg0Afnr+0R+3t+1l+zn8ap7Dxhp2i6PpnntNZ6XHp6zadfWwYYMV0QJXBGMncrAnlVPy1+pXgLxtF8S/hH4c8XwW7WkHiDRLbVY7eQgtEs8CyhSe5AfH4V+F0Hx0+JPgv4gab8Jfjd4hTxJ4M07V7W117SdeaDWxYxBlE3lXALvHLHGzr+6kBUgr2Ir97INNstF8MR6fp0Edrp9paC3toIRhI4lTaiqPQKAB9KT2Lh8S9T8Fd1fsJ+wlz+yr4H/AN27/wDSuavx08zjrX7E/sHnP7Kfgb/cu/8A0smr5jK42rS9P1R+5cd1vaZZRX95f+ks80/4KGfGP4+/CPwdZ+Ifg9Y6bceFrRXbW9WhgF7fWjqzA5hZSiwqB8z4Yg5zsAy2N/wTN/bW8XftTaX4u0XxzbWkuueHhbzx6rZRCEXUMxkG14x8odWj+8uAQwGAVy3x9+2poPxj/Y0/aC8a+NfAfiLU/CPgbxRqy3do0erRNHf3E0QmuM2byMZAkrSgs0eF3KMgMoP2N/wSh1bRvHHwN17xqulaTZeMdS1mSz1260rTo7FZ2hVXizHFiPO2ct8iqMyNx3P1B+FHtv7R902peLPgz4YSQD+0PGMWo3MfX/RrC2nvGY+yzRW/PqV9a8UuFt/F37G9iTabLz4v+LCUVlBkS21bVmkcKcZBWwLDP+xnjFdF8XfiJKnxq8XeJNNsItem8H6baeBtG0i4m8qPUdb1e4gkmiVxyuyBLMsRyFaQnASvLLhbf4fw+IbS30bx14T8W+AtNhbw14RvPEdtrOg2uo6kk+m6aLWQsZg26SQKj7QiZOFGKAPp79klk1j4e+IPFqjB8WeKdW1dTjAMIuWtbYj2+zW1v/8Aqr2+uY+Gngq2+G/w78M+FLPabbRNNt9OjZRjcIo1Tcfc7c/U109ABRRRQAUUUUAFFFFABRRRQAUUUUAFFFFABRRRQAUUUUAFFFFABRRRQAUUUUAFFFFABRRRQAUUUUAFFFFABRRRQAUUmaTcMkZGaAK+oQzT2NxFbTC2uGjZY5mTeEYjhiuRnB5xkZrw/wDZ4/Zsk+FWr634o8T6lH4j8Z6pPJu1LDYSIt/Dnoz4DN6cKOBlvePajiuiFepTpypxdlLc5amHpVakas1dx2I5p1gheR2CogLFmOAABXzT+zzZj4l/Fbxr8QrqFJLXzjaWPmIDgcc+xEaoP+BmvdfiN4f1DxV4H1nR9MuYrO9vrZrdJplJVQ3DZxzypIz2zntisz4M/D0fDH4f6boknkveoGlupYR8skzHLHOATjhQSOijpXXQrQo4WpZ+/Ky+W7+/Y83FUKmIx1G6/dwvL57L7tzE+PXw10Pxd4RvtZvrXGqaLZXFxaXkfyuuI2JQ+qn0/EYNeefsO6BpzfCqXVGs4X1GW6mtWuGQF/JBVgmew3MTgdePQV7f8UVLfDXxUFBLHSrrAHX/AFLV5J+w/DJb/BYrLG0b/wBpT8OpB6JWMZP6u1fqj7CFSX1OSb6r9Tl/2tvg7pPh3wCPFvhfS4tK1DTNSivZms8xqA21GdUHyg7lhJKgH5cmvorwD4qg8ceCtE1+3XZHqFpHceXnOxmUFlPuDkfhT/HHheDxr4Q1jQbklYNRtZLYsOq7lIDD3BwR9K4b9mnwH4l+Gvwxg0DxNJbtcW9zK1ulvIXEcLEMFY4HO4ueMjBHPYRKaqUUpPVP8DOdVVcMlJ+9F/gyh+1F+z/Z/H74fy2KeXbeI7DdcaTfNxslxzGzYyEfgHHcKedorpPgRpvjPRfhVoNj4+mguPE1vAI55IZTKxUcJ5j/AMUgGAxBIJBIJzmvQaP1rN1pSpqk9jB4icqKoPZO4tLRRWJzBSUtFADQK8y/ae/5N1+JP/YvX3/oh69OrA8deEbP4geDdc8NahJNFYatZy2M727BZFSRCjFSQQGwTjIP0qJLmi0dGHmqVaFSWyaf4n5nf8E5/i74P+EviPxrceLtetdCivbW2jt3uiQJCrybgMDtkfnX3P8A8NlfBb/ooWk/99P/APE15F/w65+Ff/Qa8V/+Blv/APGKP+HXHwr7634q/wDAy3/+MV59KGIox5Ukfd5lisizPEyxNSdRN22S6Kx7h4Y/ai+FfjTXrLRNE8a6dqGq3r+Xb2sJbdI2CcDI9Afyrwr/AIKmf8kF8O/9jLB/6S3VdV8NP+CfHw8+FfjrR/Fmk6r4in1DS5vOhju7qFombaV+YLCCRgnoRXqfx8+AXh/9onwjZ+HvEl1qFpZWt8l/G+mypHIZFjkQAl0YbcSt26gfj0SjUqUpRnuzw6NfL8DmNGvhpScItN3SueXf8E4/+TXdF/6/bz/0c1fTzqHUqRkEVwXwV+Dui/AvwJbeE9BuLy5063lkmSTUJFeUs7FiCVVRjJ9K73vW1KLhBRfQ8nMcRDFYyrXp7Sk2j8ov2tvhDefss/Hiw8Z+GrXZ4b1aeS6tolGIo3IxcWjYHyoyu2B/ccgfdNd//wAEof8AkaviF/152f8A6HLX3L8Y/g74e+OXge68LeJYpWsZmSVJrdgs8EinKvGxBAbqOhyCR3ri/wBn39k7wl+zhqGs3fhq/wBXvJdUijimGpzxyABCxXbsjTHLHrmuFYVwrqpHY+wqcRUsTk08HXT9s0lfuk7q553/AMFMP+Tbz/2F7X+T1Q/4Je/8m/aof+o/cf8AomCvffjj8E9E+Pngk+F/EFzfWun/AGmO68zT5Ejk3JnAyysMcntUPwH+BOg/s9eD5/Dfh26v7uxmvHvWk1GRJJN7KikAoijGIx29a6PZy9v7TpY8X+0KP9jPAfb5+bytY9LooorrPmAooooAKKKKACiiigAooooAKKKKACiiigAooooAKKKKACiiigAooooAKKKKACiiigAooooAKKKKACiiigAooooA+Tf+ClH/ACQ3RP8AsYYP/Sa5r81q/Sn/AIKUf8kN0T/sYYP/AEmua/Nav1Dhv/cvm/0Ph84/3n5BRRRX1Z4gUUUUAFP86Qw+T5jeVu3iPd8u7GM49cAc+1MopOKluhkjXEzwRwNK7wRlmSNmJVS2NxAzwTgdPQV0fw78A6j8SNfk0rTUJmjtLi7ZsZCiONioPsz7E/4GK5gMysGU4IOQRwfrX2Z+zn8X9C8O/D3+2fGX9i6HcPd/2dZ3tvYrDc3aAIWZxGvzKrEZcDHy88ivheLs4xmQ5a6+X0PaTeiS3u+qVtT1stw1LF1+WtOy/rqfGSmlr2H9prxE8/j670az0/RtP0K38uWybR7WJFuYnRXSVpFHz5DduBg+ma8z8M+F9S8YatFpekwpc38o/dwtNHEX5HCl2GW5+6DnrXvZZmTxeXU8fiYqnzR5mm9l5vQ469FU60qVN81nbYyqK+hP+GS/FI+E/wBtOjTHxidU/wCPETR8WflkEk7sbi+D1yBXh/ibwzqPg/VpdL1WFLe/h4lhWaOUocn5WKMcMMdCQawyviHLM5nUp4KtGcoNppNX06ry8y8Rg6+FSdWLVzNhje4mSKNS8jsFVRzkk4AH1NdD8RPA958N/GOo+Hr5t9xZsoMiggOGVXDD2IYV6z+yf4ui0/xVLY6zbaG/h6zgk1Ce/wBUt4xLZ7SArRykZyZGQYJ78c13P7UXxW0nXvBujat4QTR9RttUaW1vNUayR72AoFKR5dd0ZIL9RnjivkcZxPmVDiSllMMLek1Zyvpd6q7to0k9Otz0aWBoSwUsRKfvduvn+J8mefL9nMPmv5JfeY93y7sYBx64J/Ola4leBIDK5gRmdYixKqzAAkDPUhR09BTKK/T+SN+ayueFzMKKKKskKKKKACiiigD9Wf2D/wDk2Pwx/wBd7z/0plr6Br5+/YP/AOTY/DH/AF3vP/SmWvoGvxTMP98q/wCJ/mfpOF/gQ9ELRRRXnnUFFFFABRRRQAUUUUAFFFFABRRRQAUUUUAFFFFABRRRQAUUUUAFFFFABRRRQAUUUUAFFFFABRRRQAV8z/tdeBtM+0aV4w1dG/4Re8s5vB3i51bb5Wl3jKIrzPZra6ETBsfKssrdsj6YrN8ReH9O8WaDqWiavaRahpWo20lpd2k67o5oZFKujDuCpI/GgD4rk8eXfi7xJ8OdA1fT5/Enxg8MXdz4Q8a6LDZuLbUNFuESO6vppdgjSB1W2uk3kbjlAMnj2H9m/XrjRrHWfgtr2qSyax4ZtQdD1ZJQX1XQJBts7yJ8YZolIgc/N88QYk+YK8d+I2l+KtPsdO+GWvXOu+JbbwhLJevoVvdvDL488MFQm3zlKvPeWg2iW3BAmwMg+eu3L1nw7YeF7Hwdq3hDxGlp4Ca7+2fDrx/CnnQeGbidgkmi6iPvGwncmMFiPLbbE2CiGgD6F+Ef7EvwY+C6mbQvBFhfasziWTWdcT+0L15ByXEsobYSeT5YUE84r2zUR/xL7gf9Mm/lXlPws/aEs/F2tHwb4t09vAvxMtk3XHhvUJARdLgkz2M2At3CdpO5PmXo6qavfGj4qal4H1Dwf4b0DQbfxB4m8X3s9hYwX2oGwtYhFbSTyyyzCKVgAkfCrGxYn2NIuOkkz8N7jWLe1vrWzkbE90G8sf7oyf0r9mf2C/m/ZP8AAv8AuXf/AKWT1+ZKeB7r4afCf9obw34w+Feq6x4v0+6sray8Sabp9xd2em+QfNmkF2qBY0SNkn527xKocYHH6Efsja94t+EPhn4afCjx14XsdKn1bSb3UNL1HTtWN4zskonlguIvJTyXVLlfmR5EJUjcCQK8zC4V0Z83dH2+eZ5HM8P7FfZkreas/wBT0j4o/sj/AA1+NnxI0vxn480ebxTeaXbLa2Om39yx0+AB2ct9nXCuzFhu8zcCFUYwK0fiZ4u8Nfs0/Cye50Lw/Y2k0kyWOh+HNJt47YajqMxCW9vGiAAF325OPlVWY8LW58VPjN4V+DukwXfiLUCt3dt5Wn6PZobjUNSlyAIra3X55WyR90YGcsQMmvlzVr74g/Ef4vW5aCPTvizJY50jRm/0mw+HulXG6OXUbqQHy5tRmRXWONTjjH3A7N6h8KZ0Umk/s/eMPA0/xKvZ5fDHh+z1LxNd+Jra3a5tNX8YXMkiXKM8StseGMzpDHJtJ8wAZMQre+DfhXV/iF8W7CPxLZeTqdle/wDCwvGFrLiQWup3MRh0bSt/VjaWqmRgeA6xMPv8ch4RvNE+F/jR9f8AhEdYm8KxtJ4bstNW/eRPiJ4mYBGnKyBk8qAJI016gTcyudxSLDfYHwV+Gb/C7wX9hv74ax4j1G5k1XXdWCbPt2oTEGaUL/CgwqIv8KRovagDv6KKKACiiigAooooAKKKKACiiigAooooAKKKKACiiigAooooAKKKKACiiigAooooAKKKKACiiigAooooAKKKKAGmuM1/xy9vPLa2UW10Yo00g6EHHArs+1eaX3hvVLzU7t4rRmRpnKsxCggtnPJrWmot+8ceJlNR9wy7vVLy+ZmuLmWTPYtgfl/gKqrlTkHB9R1rfTwPqzdYo0/3pB/9epl8Aak3V7dfq7f/ABNdXPFaI8z2VaWtjKs/EOo2H+pu5Mf3XO4fka6PT/iGc7b62/4HD/gT/Wqg+Ht//FPbj6Fv8Kd/wry+7XFv+bf4VD9nLc2hHEQ2Oz0/V7TVEzbTpL6rnDD6irteer4C1SGRXiuIFdeVZXYEfTit7Tf7fscJdRxX0Q43LIA/5kc/jWEorozvp1Z7TidJ1oAA6DFRxSGRASjIe6tjI/KpayOoKKKKACiiigAooooAbRTJJUiUs7BVAySxwBVDR/EGn68s7afdx3kcL+W7xHKhsA4z0PBHSsnVhGapuS5nsiuWTXMloalFFcF8afiEfhr4EutThAa/lYW1orLkeawJBPsoDN74x3rUkteOvi54X+Ha7dZ1FUuyu9LKAGSdv+Ajpn1Ygdea81b9sTwvvwNG1cp6lYgfy31ifAf4I2/iyz/4TTxiH1a4v3aW3trkllYZIMsnPzFjnCnjA754+hrfw7pdpZCzg02zhtAMCCOBVTH+6BjuaegHOfDX4raL8VLG6uNIW5ie1ZVmhuotrJuzt5BKnO09D257Vx3iT9qjwl4b1i90x7TVbqe0leCV4YYwm9WKsBucHqDzivU9F8OaX4djnj0rTrXTo5n82RLWJY1ZsAZwB6AV82fAm1huv2i/G4miSUKt8yiRQ2D9rjGRx1wT/k0gO70X9rLwTql2sFymo6UG/wCW91ArRg+h2Mx/TFew6fqFtqtjDeWc8d1azKHjmhYMrKehB71wvxm8C+H/ABF4F1661Cwthd21lNcRXvlgSxuiFgd3XGQMjODXB/se315c+DNYtpndrO3vAINxJClkBdR6DOD+JoA94u7yCxt5Li5mjt7eMbpJZWCqqjqSTwBXkPiT9qrwXod39ntTea0R1lsogIx7bnYZ+oBHvXn3xk8Sap8XvilbfD3Q7nytNgm8q4ZSSryKN0juO4jAIx0yp9q9u8E/Bvwp4FsoIrLSoLi6TrfXcayzs3ruI4+i4FMDg9M/a88JXl1FDcWGq2SSNtMzRI6rz1IV92PoDXrnijxNaeEfDt9rV6sr2lnF5riFQXIyOACRySR1NGreD9D14odS0exvWjIZGnt0ZlPqDjIrif2lLg23wY8QYOGk8iP8548/pmkBe+Gfxq0D4qXV9baTHeW1xaIsjR3qIpdSSMrtZuhxnOPvCvQa+JPhHfS/DPx94M1SWYpp2v2xjmJGAFaV48E+zojewxX23TEcd8SPidpPwt0m2v8AV47maO4m8iOKzRWkJwWJwzKMAD16kVY+HnxA074leH/7X0uK5hthK0BS6VVcMoBPCsRjkd6+f/jlcP8AEz4vDw9CJXsdA0+eefbyPMERlY/Qnyk+ua7P9j66Evw21GEnmLVJPyMUX9QaAOn+IX7QHh34a+IP7H1Sz1Oe5MKz7rSKNk2sSAMs6nPB7Vzf/DYPgz/oHa5/34h/+O1wvxstYb39pjwtbXEUdxbzS6fHJFKgZXUzkFWB4IIJ9ua+iP8AhWfg/wD6FTQ//BdD/wDE0DMn4Y/GDRviv/aX9kW19b/YPL837bGi5379u3a7f3D1x2rB8a/tJ+FvA+v3ejXdtqd1e2rBZfssKbFJAOMs69j2r0XRvDOj+HfO/snSbHS/O2+b9jtkh34zjdtAzjJ6+pr5ltbG31D9sSWC6gjuIGuJS0cyBlJFmxGQR1BAP5UgO2h/bC8IPIBJpmsxgnG7yojj3P7yvSfBvxW8LePmMei6vFc3AXc1s4aOUDv8rAEge2a2tQ8K6Nq1v5F7pFjdw/8APOa2R1/Iivnb48fBG38GWY8Z+D9+lSWUqyXFvA5Aj+YASx8/KQxGVHGD2xTA+nqK4L4K/EB/iR4BstUuAov43a2u9uADKgGW9twKtj/arvaQBRRRQAUUUUAFFFFABRRRQAUUUUAFFFFABRRRQAUUUUAFFFFABRRRQAUUUUAfJv8AwUo/5Ibon/Ywwf8ApNc1+a1fpT/wUo/5Ibon/Ywwf+k1zX5rV+ocN/7l83+h8PnH+8/IKKKK+rPECiiigAooooAKVnaRUVmYhBhQTkAZJwPQZJ6eppKKVk9xisxbAJJCjCgnpyTj8yfzp0JImjKv5R3AiTJG056/h7UyiolCMouHQd3e59ZzftcaPc6fL4NX+0odGbTf7Mj8UGRvtQm8vYLlkHzbc/Nwd/tnivk1iWYsx3MTktknPPWkor5fI+Gcu4edR4CLXtPiu73ff5+Wnkd2Kx9bGcqqvbYXcVUqGIB6jPHHTNG5thTcdhOSuTjjODj1GT+ZpKK+q5VvY4LsKKKKoQUUUUAFFFFABRRRQB+rP7B//Jsfhj/rvef+lMtfQNfP37B//Jsfhj/rvef+lMtfQNfimYf75V/xP8z9Jwv8CHohaKKK886gooooAKKKKACiiigAooooAKKKKACiiigAooooAKKKKACiiigAooooAKKKKACiiigAooooAKKKKACiiigDhfix8KdP+K2h2sEt3caNrmmTi+0bXrHAutMulBCypnhgQdrxtlXUlWBBr5E1bwk3hfxRrTz+GIbX4224fV9A8JSai0HhTxDqgO1tXsYnIRrwRElrd2Uh1J7+fX3rXMfEL4b+Gvip4cl0LxXo9vrOmO4lWOcENDIM7ZY3BDRyLk7XQhhngigD4c1v+z5Pg5qetN4oHxi07R2il8Q+A/iVC1pr+n6nI6qfsUsa+dZXEk7hUjIePc4EUir1T4oabpVl4k1K103R/F3ijSfAGu2tra3njLxVcXmi2OsywwvDFBBB5uo3kii7SMQ4KEsy5Uc16v4y/Z11/wAK+LvD/iW58P2fx003w/cw3GnSatMlp4q00ROJECXmVjv0VssIpzGchSXc814suuT6n4F8Q/DWcSeKrSbV28TahD/ZJtPF9hObwXhkvdFuPl1KAP5al7eQZjACr8gNAHmfjTxNoHhXwf8AHTS9c+MfjWLxajGaHw3qVodLHiW6v7KJTvsJYhI6C7FwjKuUFuIRuZcE+hRzSeH9X1DWLu08aaxfeEfDwWfxX4fnn8P+Ih4fAZla8sdQiSO5RRCV+0W5MrGEZVWFcN8UvE2heMNR8eeLNS+P93q/xHSLTrn4ex6LbfYodTS2hjvYxFbAOp33M81siyFnWaGT7xyg9R/4WAfDut+M/Gi6/oXiA+LLSLw5qHjrxJYrpOiXSQ708q0s4Ge41i6G6VCYiiHYqKwwaAOrbwzofh/x/wDEKPRPEel/DPQfD0Fi+tfErVtQl1fxLqVvdWyzJ9murzelvExMiZUyEtE21FJBHJf2PouuaCI/FaeM71Y7ttM8Az6bey2fi3xnorfPJYXkPDmyBOPtE7Rt5Z3N5RJMnXfD74I+JPG1j4Ek0nwdDp2peFNJg0a1+J3xG0sLqRhgZzE1po2/5XTd+7mumV1BbhtxLfUHwx+CPh74X3V/qls97rninUgBqXifXJhc6jeAEEI0mAEjXA2xRqsa44UUAcx8E/gjceHL628YeLrXTo/Fq2I03TtJ0kf8S3w5p4xizsxgZJ2qZJiAXIwNqKqj2mlooAKKKKACiiigAooooAKKKKACiiigAooooAKKKKACiiigAooooAKKKKACiiigAooooAKKKKACiiigAooooAKKKKAEzXA6n441CC8uII1gRY5GQNtOeCR6133Fc03hHSmupZrh2leR2cq0m0cnPGMGrg4r4jCtGpNJUzkm8Zaw3/L3ge0aD+lPj1zX7z/VS3Mn/XOPP8hXfWel6bbAeRbW6lejBQT+fWvOfiR8SPGnguO4ls/Bkd7YICRfRXZmAA5y0aoGXj8PeuujH20uSmlfzaR51ZPDQ9pVm7eSbNOOz8UTqCGuh/vTBf0zVqPw/wCJZsFr9oj6NcN/Svm++/al8cXmfKksLIekFtn/ANDZqxbr9oDx/e8P4hkRfSGCJP1C5/WvcjkeLlvyr+vQ+dln2Bh/M/u/zPrFPD/iJD/yFV/GVz/Spv7N8UQ8pqML+xwf5r/Wvjc/F/xqzE/8JNqHPpMR+lX7P49+PrH/AFfiKaQek0Ucn/oSk1byHE20lH+vkRHiPB3+GX9fM+uG1fxLYpmfTo7hB1aMZJ/I/wBKdb/EG2LBLq1mtn6HGGA+v/6q+atG/aq8Y2Mi/bYrHU4s/MHiMbn6FTj/AMdr0bw/+0z4T8ULHB4i06TSZmJXzGXz4h6fOBuBP+7x61wVspxVFXlC68j06GdYSs7Rq2f97/M9ssdcsdQx5F1G5/uk4b8jzV7rXAx+GdJ8SWIv/D+pQ3Nu/wB1o5BJGSOMBh0/WqUlxr3hlvnkmWMfKC3zx+w9v0rx/Zq7WzPcWIkleSuu6PQr7U7XTYxJdTrAn95zgfnXO3XxS8LWefM1m3JHURkufyXNZlr8Q7lF/wBItY5j0yjFf8atHxppV4oN3pzM3uiuPzJrz8RQxr/3eUV6pv8AJo7KOKwr/iX+Tt+jMzVPjx4YsU/0eW4v3/uwwkf+hYrlNR+Pmq6ixTQ9EI7B5Q0rf98qP6mu8j8S+HrfmHSipzn5YIxz+dEnxCReItPyAONz4/TFfOVsqzzFaSxagv7sP1bbPUp5lllDVUeZ+cv8keOXmj/EPx6N11b300WeI5sQR/8AfJ2g/ka9d+EXgy/8F6FcW+oGIzTTeaFiYttG1Rg8deDVa58fahLkQpDAO2F3H8yf6V0fgvUrjU7Gea5lMsgmxkgDAwOOlRlvClLLMR9eqVpVKm15MrE588dT+qwgox8kdJXzN+2fdTLF4TtgxFu7XUjL2LKIgD9QGb86+ma8V/aq8GzeJPh/HqNrD5tzo832hsdRCVIkI+mFY+ymvsTymeoeC7SCx8IaHb2vNvFYwpGR3URgA1tV5B+zj8S7Hxd4JsNIknVNZ0qFbd7dm+Z4lAVJF9RjAOOh69RXr9IYV8V+FpvGEHxs8Yt4Jt4bnVfPvBKk5QKIftI3H52Azu2d+9falfL3wC/5OM8c/wC5ff8ApZHQJmD8UZfi9daTu8YWtynhwMpuodLaELtB53Mm4gf73AIFe7fAjWvCmqeBbeDwnE1tb2p2XNvPjz1lPVpCPvFv7w44xxjA73UprO20+6lv3ijsUiZp2nIEYjAO7dnjGM5zXy9+yGrt428TvbBhp32UD/ZyZP3YPvtD/rT6ARfs1SG/+Onie5uOZ2trqXP+0biPJH5mvrKvkG6vJfgL+0Tc318jf2PfySSGRUODbzNuJUf7DgfXYfWvrTT9RttWsYbyzuI7q1mUPHNCwZXU9CD3oYFqvH/2qrjyfhDdpnHnXUCD/vrd/wCy17BXhH7YN15Xw406AHDTapGSP9lYpT/MrSGcH8TPBbzfs6eBtagjYz6ZEhkcHlYZucn6Ps+m417r4O+JEGqfCK28W3j+aYLBprvYACZYlIkAHYllOPqKfpPheLxJ8FtM0G4GEudDgt8n+FvJUK31DYP4V8mWfji90X4U6/4Dmjki1CXVo1EHO8Lz5qY9niQYH9809xbHqv7O+g3Gu6D478YagGe71VZ7dGbIzlS8jD2LMo9thq3+xncltD8S2/aO5hf/AL6Rh/7LXsvgTwivhH4f6ZoK/ft7Ty5DnrI2Wcj6szV4b+xfJ8vi1PQ2rfn5w/pQMwP2hpNQi+P+iPpKCTVVWzNojYw0wlOwHJxgtjr+ddf/AG5+0F/0BbP/AMl//jlYXxj/AOTovCGf+fjTf/SivqigDifhVdeMbvw/cP42torTVBcsI0i2YMW1cH5GI+9u9+K8O0n/AJPMf/rvN/6RNX1PXyxpP/J5j/8AXeb/ANInoA+p65f4oRxSfDfxUJwDF/ZdyTntiJiD+ddRXg/7TvxUstH8MXPhWymW41jUAsc6RtzbxZBO7H8TAABeuGJ9MoDO/Y1ab/hG/ESsW8gXcZUdt2z5se+NtfRNeafs++BbnwF8N7S2vYzDf3kjXtxEykGNnACqR6hVXI7HNel0wCiiikAUUUUAFFFFABRRRQAUUUUAFFFFABRRRQAUUUUAFFFFABRRRQAUUUUAfO37b3wt8T/Fv4UaXo/hTTDq2ow61FdSQiaOPEQhnUtl2A+868Zzz9a+H/8AhiP40/8AQmP/AOB9r/8AHa/Sr4yfG7wf8A/C9t4h8balJpelXF4thFNHbSzkzMjuq7Y1YjKxuckY496xPg5+1J8Mvj1qF3p/grxPHqep2kXnzWM1vLbTiPIHmBJUUsuWUErkAsM4yK97A5zXwNL2VNJq99f+HPKxOW0sTP2k2z88P+GJPjR/0Jj/APgwtf8A47R/wxJ8aP8AoTH/APBha/8Ax2v1o/CuP+KXxU8OfBnwfceKPFl6+n6LbyRxSXEdvJOQzsFUbUUtySO1eh/rNi/5Y/j/AJnL/Y1Du/w/yPzH/wCGJPjR/wBCY/8A4MLX/wCO0f8ADEnxo/6Ex/8AwYWv/wAdr9ZkcSKGXkEZFO/Cj/WbF/yx/H/MP7God3+H+R+S/wDwxJ8aP+hMf/wYWv8A8do/4Yk+NH/QmP8A+DC1/wDjtfrPuxil/Cj/AFmxf8sfx/zD+xqHd/h/kfkv/wAMSfGj/oTH/wDBha//AB2j/hiT40f9CY//AIMLX/47X60fhXn/AIl+OXhLwr8TtC+H17dXUnivWYBdW9jaWU0+yAuyCWR0UrGm9WXcx7Uf6zYv+WP4/wCYf2NQ7v8AD/I/Nf8A4Yk+NH/QmP8A+DC1/wDjtH/DEnxo/wChMf8A8GFr/wDHa/Wj8KPwo/1mxf8ALH8f8w/sah3f4f5H5L/8MSfGj/oTH/8ABha//HaP+GJPjR/0Jj/+DC1/+O1+qHi7xVp3gfwvq/iLWJjbaTpNpLfXcyozlIY0LuwVQScAHgDPFJ4R8Wab468LaR4j0WY3Okatax3tpMyNGXikUMjFWAYEgjggGj/WbF/yx/H/ADD+xqHd/h/kflh/wxJ8aP8AoTH/APBha/8Ax2j/AIYk+NH/AEJj/wDgwtf/AI7X60fhXJfDn4peHPixpOoal4ZvWv7Oxv5tMndoJIilxFgSJhwCcZHI4o/1mxf8sfx/zD+xqHd/h/kfmJ/wxJ8aP+hMf/wYWv8A8do/4Yk+NH/QmP8A+DC1/wDjtfrR+FclpXxQ8O618Qtc8EWl68niTRLaC7vrUwuqxRzDMbByu1s+gJIo/wBZsX/LH8f8w/sah3f4f5H5if8ADEnxo/6Ex/8AwYWv/wAdo/4Yk+NH/QmP/wCDC1/+O1+tH4UfhR/rNi/5Y/j/AJh/Y1Du/wAP8j8l/wDhiT40f9CY/wD4MLX/AOO0f8MSfGj/AKEx/wDwYWv/AMdr9aPwpM4o/wBZsX/LH8f8w/sah3f4f5H5Mf8ADEnxo/6Ex/8AwYWv/wAdo/4Yj+NH/QmP/wCDC1/+O1+n2mfEzw9q/wAQtZ8E2t40niTR7WG9vLUwuBHFL/q23ldpzjoCSK6r8KP9ZsX/ACx/H/MP7God3+H+R43+yV4E1z4a/AvQfD/iOxOm6vbSXLS25kSTaHndl+ZCV5VgeDXseKKK+XrVZV6kqst27nt04KnBQWyHUUUViaBRRRQAUUUUAFFFFABRRRQAUUUUAFFFFABRRRQAUUUUAFFFFABRRRQAUUUUAFFFFABRRRQAUUUUAFFFFABRRRQAV8//ALUHwb1P4i618P8AxHp3hu08YDwte3FzNokmptplxK0kWyKaC5UfLJE3zbWIBDE53KtfQFJQB+Yt54B+IGh+EP2hfE134+1Pwxb+F9WXU77wz4f1GFYAZ5DqGoQRySQCRSLe5jjjkTy1eZJDggivefgb+z34psviV8NfEmr+FNJ8Nr4O0NtJuNZtNWku11uE2yQwJb2rKBaRqUWYg4YNkfNuZz6H8WP2YV+JPx48FeMku4Lbw7ajd4p0diwGtvbESaZ5iAFXEEzO2W7YHI4Hv1AC0UUUAFFFFABRRRQAUUUUAFFFFABRRRQAUUUUAFFFFABRRRQAUUUUAFFFFABRRRQAUUUUAFFFFABRRRQAUUUUAFFFFABRRRQAxvut9K/DH4+aneXHxu+IAlu55Amv36qHkJAAuHAA9hiv3O6qfevyf/ai/Yu+J2gfEDxP4p03R28UaHqmpXOoLJpAMs0KySs4V4cb8jceVDDjkjpXmY6EpQXKfonBeJw2HxVRYiSV0rX9T5x8M/EbxX4LvBdaB4l1bR5xjL2V5JFux2O04I9jX0v8J/8AgpP8RfBksFt4shtfGmlg4Z5lFvdgYxxIg2nHX5kJPrXyTNDJbyvFLG0UinDI4IIPcEetMrxIVqlJ+6z9fxWV4HMItVqSlfr1+/c/Vrwp48+Cv7WkZ/sTUR4Y8YuNzWNyqwXDMcgZTOyfpk7GLAYyRmuN8ffBXxN8PmeW6tPtumgnbfWgLpjGcsOqfjxnvX5tQzSW80c0MjRSxsGSRGIZWByCD6g+lfWXwF/4KIeM/hsltpHjJH8a+HkwnnTv/p8KZ5IkP+t4zw/J4G4Cvsst4mr4W0KuqPw7iXwto4nmr5c9e3X/ACf4Hbj6Ucele++F734IftPW/wBp8JaxFo/iCRPMksFxb3KEdd1u3DAHqycHj5uaxPE/7LnizRmkk0trfXLYN8vkv5cu31Ktx+TGv0fCZ3g8VFe9yvz/AMz+c8x4ZzHLqjhUpt2+/wC7c8d49KOPStbWvCet+G5NmqaTe2BycG4hZQfocYP4GqNjpt5qkwhs7S4u5W4EcEbOx+gAr21UhKPMpKx8zKjUi+Vxdy54e8Uav4TvRd6RqFxYT92hbAYejL0I9iK9x8H/ALWl1bqlv4m0tbxAADdWWFf05QnBJ9iPpXl+m/BXxzqoHkeGr1c/8/AWH/0MiursP2WfGt3GGm/s+yPdJrgk/wDjikfrXi4x5bWX79xv5PU+gwKzag/9njK3mtPxPcNL+IXw28aA/Z9VtrK4wMrOxtWye2GwpP0zW9H4L03UIRJYap5sZ/jUrID+WK8Js/2RPEEh/wBK1rT4B/0yDyH9QvvWpD+yDf28geLxZHG/95LNgfz8yvmKmHwCf7vEW9Vc+upYjMZL99hbvydj2L/hXZ/6CK/9+v8A7KpY/h3F/HfM/wDuxgf1NcF4X/ZrFhtbW/FOqako/wCXa3meCMj0PzFj+BFdh4g0uX4b+GZbjwP4JTxFrEalYrVbuO3eT/fnmOfzyeBXl1VBS5aVTm+Vl97Z7OHhKa5qtHl+d3+Bsw+ANNRsu88nszgD9BmtPRY9Nt/tNtpskJMEm2eOOUO0bkA4YZODgg4PqK/Oj9oj4zftL39vdxat4f1bwN4fz8y6JbvtABP37tCTz7MoPpXs/wDwTLkkm+EfiqSZ3kmbxBIztIcsWNvBkknvnPWuqtl86WGeInUT8lr+J1050/ackI2PsWmOokUqwDKRggjNPpK8Q7j5/wDG37K1veaudW8H6qfD93v8wW53CJG9Y3U7kHtz14x0qnH8NfjlGn2ceNLTyvu+Y107HHruMW6vovcKWmB578I/AniLwTaan/wkPiJteuLyVZRuLt5RAIOHY5II28YGNteYXH7P/wAQNH8baz4g8M+ItM06XUJ5m3M8gby3k37CPKYdQvT0r6SooA+c9Q+AvxH8ZRpbeKfHkcljkFobfzJFPvs2xgn617F8Pfh3pHw10EaZpMb4Zt81xKQZJm9WOOw4AA4/OuqopAcn8RPhronxK0cWOsQMWQ7oLqIgSwt3KkjvxkHIPHoDXiVp+z38RvA8si+EfGUSWjNny5JJIQfcph1z719M0UwPnX/hT/xc8QMia147it7XcCyW00hJwQcFVRARx3Ndt8dvhVqnxU0nSrLT721tPsszSyG53ANlcDGAeRz19a9TooAo6JYnS9HsbIkMbaCOEkdDtULkflXkNz+zqlx8Z18X/bIRpf2pb5rLa3mecFzkHpjzMN+Yr22ikAV498E/gzqfwv17Xbu7vrS6tdQVRGkG7cuHYjOQB0btXsNFAHhPxd+A/iDx34+tvEej6vZ6a1vDCsTSmQSpIjFgwwD0J4+lZ3/CnPi9/wBFF/8AJqf/AOJr6HopgeafCfwT4z8J3moSeKfE39vQzRqsCebI/lsCST8w757VwfjT4BeMtQ+JuoeLvDmuafp080m+BpXkWRMxiNhxGw5G786+h6KAPnqX4S/GHVlMOo/ECCGBuG+ySyhsfhGn866X4c/s16B4JvodU1CeXX9YjO9ZrhQsSPnh1TJyw9WJ9RivU9S1ay0a3+0X95BZQb1jEtzKsa72YKq5JxkkgAdyRVyjUBaKKKQBRVLU9WstFtftOoXkFjbblj865lWNNzMFVck9SxAA7kgVcoAWiiigAooooAKKKKACiiigAooooAKKKKACiiigAooooAKKKKACiiigD40/4KkXDWvwT8DzRwvcPH43sHWGPG6Qi3uiFHuen41ha83xG1/4qeL/AI+yeA7n4cWXhX4fX9nYprbwyXV7eIssqs0aMf3a5/i67RjOcL7T+2V8CfEP7QHgLwtovhuewt7vTPE1prEzahK0aGGKOZWClUbLZkXAIHfmvTPjB4SvPHvwm8aeGtOaKPUNY0a80+3a4YrGJJYXRSxAJC5YZwD9KBnyNZ/tFfGu3+CPw01vUtX8PJ4h+J2vaboukzxacWj0qGberXEibsSyMfLbaflGSMZqr4//AGqPin8N/hP8YtO1TUdK1Pxn4A13TbGHXo9OWOK+trohlZ7fJVX2g528DcP7pJ9B8Vfsu+NLj9n74KaHpF1pEnjX4b6np2rLb3Usgsrx7bO6LzAu5QSRhtvYjjOR4f8AtSfCvxZ4K/Z1+M3jPx7NpVr4i8ceItJuF0rSpmmhtYYHVI08xlXe+0nOFx8gPfgGdd8cf2uPH2hfED4t/wBgeOPCfhaw+Hr2kdl4Z1a1jkufELOgaYBmkVxt5x5Q5+Ucferq9e+OPxj+L/xA1TQ/hdf6V4bbRPCNh4kFjeWKXUuq3V1Gsq2pkkdViTDBd45BHoflg+IX7MHxNs/il8Uda8GaP4E1mDxtNaXFprHiaMTXGiyRxhZcQyQSI4f5hx/sk+lbni74FfGLwN8UNc8W/DK88O6hd+IPC1poVxd6o32NrC7gUIt1HCsTxlAFDeXjGTjG0YILQ534tWnxY139oz9m6e417TfC2sahY6hI2mCxFzFp92lgjXylhJiZXDFE5+TBOTmvtivnL4hfCf4nXXir4F+LNOutI8W+IvBcd5DrcmpSmwW9a6to4JJoxHGVXBV2CgD+Hivo6gQV8W6fofjl/wDgpNrDx+KbFLdPCkN1JE2mgltMN6ALQHfxIH5839K+0q8YsfhFrdr+1pqvxMaWzOgXXhGPQkhWRvtH2hbrzSSu3bs2jruzntQM8K8AftVeP/EH7OXwZ8Y3l5Ztrfij4g2nh3UpFtEVHs5LiaNlVf4W2ovzdawfiF+0h8atH0D4yeONL8TaHB4e+HvjGTSItEn0YPLfwedFHsefeNgUSrgqu4ktyOKs+B/2SfjF4Z8J/Dv4eT/8InJ4S8GeObfxMusLezi7vYI53k2iHytqNtkfILcnaAQBk9h4w/ZM8Za98Gvj54Vt7vSV1Hx34tfXdLeS4cRJbmeB9sxEeVfETcKCMkc0BoYn7T3jf4k+PNV+PvhbQde0rQvBngjwisuo2Vxp32mfVftdnLIyiTcDEVRHwy55C5DZOOP0f48eL9B8J/CnwF4f8e+GfhnYWnwwsfEUmr6/BFM17Pt8tLNBK6qN23OQC3BPOMV6t8YvgL8VNS8efGCfwXH4avNC+JmgW2l3U2r3k0E2nyQQSQZVUjYOGSVu/Ujpj5ubuv2VfiH4T1HwLrWkaH4K8aXmmeAbXwfe6f4hkbyba5iYOLuEtCwcA5GCqnGR34BlHwz+1V8TPjrY/AfRvC+oaR4J1vxraapeatqcmnm+RPsUjptiiZwNshiYkFsjcAG457r/AIJx/bB8HfF39oGI6h/wmeqfaDACI/MzHv255C5zjJPFZk37OfxX8L6t8F/GGkzeFPEfi3wlZ6jZ6taSJ/ZNlN9rLENCsEO0CPeQTsUttBxljj0v9j74M+J/gf8ADXWNF8XXen32sX+vXeqtNpru0TLNs5+ZVIOVbjH40C6Hu1fAvxMuvH2j/tUftA674D8R6f4buND8I2Oq3Ml5povHuVhtzIIEDMFQMFbLkMRgYHNffVfIXxc+AvxZuvi18WPEng638Maho3jrw5F4eaHVL+a3uLf9z5RmG2JlIXc52k85HpggIb4N/a31tvFHgnUfFL2tn4Y8UfDibxHDBHCFC6na5kukV87tnkqzhSTjjmvav2X/ABR4s8cfAnwj4l8az29x4g1m0/tCQ2sIijWKVi0KhR3ERTOe5NfJ/wC1x8Brvw5+z1+z74HtdQWTxZa6tbeFEubcH96l3ayRXQTI4Q7VzuA+Xr6V976Po9n4f0mx0vT4EtLCygS2t4I+FjjRQqqPYAAfhQDL1fJv7d+neMLq7+DJ8O+I7bRrebx1ptqkU1l5xF6xkME7HcNyJtbMZGG3A5GK+sq8T/am+Gniv4j+HfBU/gyPTrnW/DHiuw8RpaapcNBFcLbiTMe9VOCS45I6A+1Aj5z8aN8SNH/aY+M+o+E/FWmaLq+jeBtO1DUdQuNKFybtoIWfy44y4WISFXyx3bQRgd60NU/a08Y+OI/hZpGn+N/DHwquNe8Hf8JNqev63bRSRPcCTyRbwrNIEAd0dsElgvI+7g+s3fwG8W6t8Rvi54nuG0uBPGXg2DRLa3S4dzDdrA6PvPlj92GfhhyQPuivL7P9knx94JHwv1iw0LwZ431Pw/4SfwxqWka/O/2bcbgyx3ELGFgSpZs7lBxkD73APQ97/ZH+MOqfHj4B+G/GWtwW1vq94biG5FmCsLPFPJFvUEnAYIDjPUnHFeyV518AfBniPwD8J9D0Xxdd6XeeIoRLJeSaLZRWloGeV3CxxxpGuFDKCdg3EE969FoEFFFFABRRRQAUUUUAFFFFABRRRQAUUUUAFFFFABRRRQAUUUUAFFZXibxHp3g/w5q2v6xcfZNJ0u0mvry42M/lQxIXkfaoLHCqTgAk44FeKeD/ANvP4D+PPElhoOjfEC3m1S+lWC2iudPu7VZJGICpvlhRMkkAAnknAoA+gKK+efEX7f3wF8J+JNT0DVfHf2XVtNupLK6t/wCx79/Lmjco67lgKnDAjIJHHpW/8af2vPhX8Ab6DT/GHiZbbVpo1mTTbSCS4uPLY8Myop2A843EZxxmgD2eivJfDP7VPwt8YfDTWfH+k+LILvwxoyb9SuEt5vOs/aSDZ5gz2+U5wcZFT6p+058MdF+FOnfEm+8WW1n4O1LIstQnhmRrkhmG2OEoJWbKN8oTOFJ6c0Aep0V4p8F/2xfhP8e9YfSPCXidZ9aVWddNvYJLaeRV5LIHUB8Dk7SSACSBXReB/wBor4d/Ejx/4i8E+HfE0N94q8Pyyw6jpjW80MkTRSmKTaZEVZArjBKFhyOcEZAPSaK8gk/az+FMej+OdVbxVjT/AARdx2PiCb+zrr/QpnmaFUx5WZMyKy5jDAYyTjmk+D/7W3wo+PXiW58P+BfFX9u6vbWjX0tv/Z13b7YVdEZ90sSKfmkQYBz83saAPYKK4b4t/GnwZ8CfDMXiDxzriaDpM1ytnHO0Es5eVlZggSJWYnCMemAFNYdz+0/8MrX4PwfFKTxOo8CTyeVHqy2Vy2X80xYMQj8wHepHKds9DmgD1WivLPGn7Tfw1+Hvgvwr4s8QeJP7P8P+KEik0i8+w3Mv2pZYxKh2JGWTKMD84HXB5rh9d/4KEfAHw3reoaRqPj77PqOn3Mlpcw/2NqDbJY2Kuu5YCDhgeQSOODQB9F0V81ftIftYeB/CPwftNR0r4nw+E9d8QabHqnh25j043k00bgPG0ls8TMsTj5SzqpHOOVIrs/hF+1F4C+K3wxvPFmn+JbG8TRNPF3ryWkc26xZYi8p8p0EpQbJNp2fNtOMmgD2KivMfBX7SXw3+Ivw71vxz4c8Txan4Y0RJpNRvEtp0e2WKPzHLQsgk4TkYXntmkX9pb4aN8I7b4nv4stbfwLdM6QarcxSw+c6SPGyJE6CRm3xuAoQk7SQCOaAPT6K8K+EP7a3wg+OHiP8A4R/wx4qV9bct5FjfW0lrJcAAkmPeoDnAJ2g7sAnFdVD+0Z8Orj4xy/CuPxGp8fRDc2km0uB/yxE3+t8vyifLIbAfPUdRigD0uivM/An7R3w5+JnxC1/wP4a8SLqXinQfO/tGwFpPF5PlSiKQh3jCOA7BfkY9cjjms6P9q74VSfF0/DEeLoR43FwbT+zWtbhV84Jv8vzjH5W7Hbfkn5fvcUAeu0VleJvEuneDfDera/rFx9j0jSrSa/vLjYz+VBEheR9qgscKpOFBJxwDXh/hr9v74AeLNXt9M0/4jWa3dw4jj+3WV3aRlicAGSaJEH4tQB9C0V4z8WP2vvhJ8DfFEfh7xt4s/sTWJLZLxbf+zru4zExZVbdFE69UbjOeOlehfD34haB8VPBum+KvC9//AGnoOoq72t35MkPmBXZGOyRVYfMrDkDpQB0lFeAeF/26Pgz4y+JUHgbR/FL3+t3Nx9ktmhsZ2t55s/cSUJtPf5j8vBw1dD8TP2svhR8G/Glp4U8Y+LotG1+6ijmjtXs7iVQkjFUZ5I42RASp+8wwOTgHNAHr1FeW/GX9pn4bfs/XGlQ+PvEn9gyaosj2Y+wXNz5ojKhz+5jfGN69cdeO9YcP7aHwYuPh3d+OofHFvL4YtLuOxuLuOyumkhmcEojwiLzV3BWwSmODQB7dRXjHwv8A2w/g78ZvEMeheEPHFpqWsSBjFZTW1xaSS4BJCCeNN5ABOFycA10Hg39ob4fePvFPi/w5ofiOO61fwlJJHrcMttPAtmY5HjfdJIiowVkflWI4znHNAHo9FfNLf8FF/gCvir+xD45Xdv8AL+3ixuDabs4x5uzGP9r7vvivQ/HH7T3wx+G/irw74d8R+LbbTdU8QxRT6YpgmkhuI5HKI/nohjVSe7MB36c0Aep0VwPir45eCPA/xC8O+B9a1v7F4p8RDOmWH2Wd/tHzEf6xUKLyD95h0rA8dftXfCn4a/Eaz8CeI/FsWneK7xoFisPslxLgzNtiDyJG0aFjj77DAIJwCDQB67RRRQAUUUUAFFFFABRRRQAUUUUAFFFFABRRRQAUUUUAFFFFABRRRQA0/pX51zft/eM/hh8WPF+ha5YWvirw9Zaze28EbEW91DGs7qirIAVKqB0ZST/er9FOOa+PfGnjz9lr4P8AivxBf3WlWHiDxbJfTSX1vFZvqEwuDITJgzHyo2Dk8Bl7jFevl3s25xnSc79F/WhzVrqzUrGn4e+LfwE/awlt7fWPCL3WssvlbdR0V5JIu5H2mFWCL15Lr+FR+Jf+CaPwh1y4aawOuaAjdIbG/DoPp5ySH9a8/wDEH/BTbR9JiFp4N+H8n2VVwj6hcpbqv/bKNW4/4GK8v8Tf8FIfiprKGPTbfQ9AXtJbWjSyj8ZWZf8Ax2uieQVsTLmjS5U+7TO7DZ7isHHlpV5fJu33bHoesf8ABJ+0lumbSviPPa2+flivNIEzj6usyA/981l/8Onb7v8AEy3/APBK3/x+vENY/bQ+M+uRNHP46vIUbtZwQW5/Bo4ww/OuKvfjh8RtSZjdePvE9xu5Ik1i4I59Bv8AfsKceD29ZNL7z148c5rFWVVv5R/yPrvQf+CU1pZX0c2o/Eq6mRGDBdP0sW8g+jtM/PTt2r66+FnwrvPhnaC1fx14n8VWqrhYvEFxDcFT6hxEJPwLEe1fjrP8RvFl0CJvFGtShvvb9QmbOOmfmptv8QPFFnJ5lv4l1iCT+9Hfyqfz3V2U+E/ZfBNfc/8AM8jG8S4zMUlipcyXkv8AI/ci4bZDIwhadlUkRrty3sMkD8zXz/4q/bG8M/DnUp7TxR4J8ZeGoUl8pby70lBbzHuUdZCG9eK/PnwX+158XfAu1bHxrqF7AGBMGrML1Tj+EGUMwH+6RX0r8P8A/gpVp2tQtpnxJ8Hxm2mASS60lRLE2SMh4JTnaBzw59hXJicixtFXhaS8jxJV1VXuPlfmrnsI/wCChXwf8nf/AGhqm7/nn/Zz7v8AD9axdW/4KTfDGxVhaab4h1Fx93y7WJFP1LSg/p3rM1L9mr4B/tOWM+q/D/WLXR9TPzu+iMFVWI482zfGweyhCeeetfL/AMWv2H/iX8MWkubXTv8AhLNIUE/bNGVpJFAPG+HG8HHPyhgPWvlK31ii+WUbHjYrE5ph1eMU490j3PxJ/wAFQU+zzR6B4DczHiKfUb8BR7tGic/TcPrXiPjX9vT4u+MIjDBq9r4cgYYZdFthGx/4G5dx/wABYV89zQS2szxTRtFKhwyOpVgfQj1+tMrglWqS3Z8vWzTG1dJza9NPyPSrX9pj4r2bBo/iD4gJH/PW/eT/ANCJrsvD37dHxl0GRN/ihNVhU/6nULKFwfYsqq3/AI9XgdFSqk11OSONxMXdVH97Ptbwb/wU38RWrFPFfhDTtUQ42y6XM9qyjvlX8wMfxWvr/wCAHxo8M/HPwre+IfDWnXGmqt19nvIbqBI5DMI0JJKEhvlZcHOcAdMYr8aq/ST/AIJk/wDJH/Ev/Yef/wBJ4K7KFacpcreh9Tk+Y4mvXVKrK6PsOuT+KnjYfDf4b+JPFBg+1HSrCW7WDOBIyqSqk9gWxz2rrKyPFfhmw8ZeGdV0HVIvP07UraS0uIwcExupVsHscHr2r0YWUlzbH3DvbQ8b8P8A7MOkeLtDs9W+JdxqHirxndRLPcXzalPCllI2G8u1SJ1WNEJO3AycZJ7V1ms/ELSvgzY6F4XmbxF4y12SBjb2lnAb7UZoUIBmlbgAAsq73K5Pqc1y2gv8ZPhlo9r4Xh8M6V4/s7NFtrDXm1n7DL5K/Khuo3jYlwuMtGTux6mptW8KfETQfGmifEC20zSPFGutof8AY2saPbXRtFH7/wA5ZLaSRTkKWZSr7cgA9eK9CV5y/eSTXTX+rfgYKyWiOltv2gvCFx4Du/Fclxe2dpZ3Y065sLmykW+ivCyqLY2+N5lJdcKAeuenNO8I/HbRPFWo32lz6XrnhvWLWybUP7N16wa2mmt1xukj5KuASAcNkE4IFecXnwJ8YeILLVvFl0dJsPHN54lsPEkGk+c0ljGtpEIoreSUJuLGPfukCn5iuBgVq3nhfxj4+8XWvjPxboVr4Rs/DWk6hDY6db6iLy4uZ7iJVkkkZFCiIKpCrnJPzHGAKPZUNbP8fw89dLhzTNHw/wDtYeEfEK6PdppfiSx0LVpY7e21++0l4tPMzsFWMy54JY7dxGzP8Vafi/8AaR8NeEde1XTW03xBrCaMFOr32j6XJc22nZUPiVx3CsGIQMQOvSvGPBvhX4i/Fn9nHwX8Prrw/pen+GNQ07T2uPE0OobmFkhikVEtym4XBVQMk7AQSDyANDxh+zvrtp408bT2HhG18X2vie8a+tb6bxJdacmnu8ao63MMbASxggsNmWI+U44I29hhozak+/Vd11+/Qnnm1oexa58fdA0nxhofhqy0/WPEWpaxYxana/2LaCeL7LJJ5Ynd9wCoCQSx4AIrD1/9q7wjoDa1cPp3iK+0LR5JILvxBYaU82nrMhIaISg8kMNu4DYCRlhVrwb8K9S8L/FbR9WEFnFoth4Kt9AH2VmCrPHPu2orsz7NuMFmJ6ZJPNefXHw6+Kfhn4S+I/hToPh7R9U0q4t7+30/xJdaj5QFtcNIxjlg2FjOPMZQwOzlSTwQcIU6En93W3qU5TNHxn+0C8nj3xR4bki8RaX4aXwYNYXWNN0797asYp5nnWU5UDy0VFJGPNVlzkV1V1+0FofgubRvDCWPirxdrTaDb6sosdPFzcz2zAp50hUqofKEt0yWAUEnFYniT4N+JdSj8XCCG3Y6l8No/DNvumAzer9qyp9F/fJ8319K6LwF8NdZ8P8AxSi168hhFing7T9E3rIGYXEUsryKB/dw680S9jb0X3sPfL2qftEeE7Lwv4Z1qyGo6+fEqltJ03SbNp7y6CjMmIuNoQfeLEBT3q/8MfjVofxW1LXtO0y01Ww1DQzAmoWurWbWssLyqzKhVjnICHPbpgkGvCfBvgrxN8F/+FUwW8Omal43s9M1ayn8M3F35JvbWS7WZntrjaUEkZ8slWPKs3TGa7L9nu913Vvjd8Z73xDY2enahIdHR7SwnNxHb4t5CIml2gPIqsu7AxluOMVdTD0ownKPTZ3/AL1tvTqEZyckn/Wh23i79oDQPCnii90KPS9e8QXmnRpLqbaDpr3cenK43L5zA8MV+bauWxzjFV1/aT8JT+BfDviWzTU9RXxG8qaTpNlZmXULwxswfZCD91dhJYkKARkjIFY83h74hfDnx94xvvC3h/TPFGl+KrmO+SW61D7I+nXAhjhbzQUbzIiI1YbPm+8Mcg1yfgn4M+PPh14N+GmrWdjpureKPC1vqNnfaJJciGO6hupvMJgm2lUdSiYBXBDMMrikqVDlTv2676P7tbIOadzvL39pnw/p+jafe3Og+KIby91GTSY9HbSXF99qWLzthizyGQghlJX5hyBki3rn7Quj6NeW9hD4f8T6zq5sob+803SdLa4n02ORSyC5AO2N8Bv3eSxxwDxnMm8PeO/HHij4feINe0XT9D/sbW7q7ksbe9+0PBavYyQpvfaA8hlc5CcBSvJINM1TQPHfw9+JnizxH4W8O2PjDTvFItZJbaXURYz2VxDCIclmRg8TKqnj5gS3ymo9nS0XW3frfa/pqO8tzX1b9ozwnY+F/Duu6emqeI4vEBlGnWejWTTXU3lBjN+7O3BjCtuBwcgjBNWPEnx70Hw3rmi6Q2ma/qN/qdkmomDTtKlmktLZ3CLLPHjeg3HaVClhg5HFeYa58DfEdh8NtP0y48MaR451G71W/wBZ1SODUH0+WyvLiQypJYz8GNEY7WzyR0HJFUPHnwZ+JOreF/CWmmx0/XPFdhpENrF44g1aWyvtMvA/7x5CBuuIdu3AxlirEj5sjRUcO2ve6vqvl/X3XE5TO7/bA1KDR/gvJf3bmO1tdZ0qeVwpbai30LMcDk4APAGa6DwZ8fdB8WeJo/D8+ma54Z1W4t3urKHxFp7Wf26FMF2hJPzFQQSpwwHJUYNJ+0L4K8Q+O/hm+l+GFtJNcj1Cxu4PtzbYcw3McpL8cgBDxjnoK5W48D+N/i5498O6n4v0Oz8H6R4civAiWmoi8nvrieBoCyMqL5cSo7Nz8xO3IqYKlKglN7X6+Stp1uEuZS08jXh/ak8IyXkUjWmuxeG5roWcXiqTTXGkPIXCDE+fuFjtEhGz/arXX48aJN8TNT8EW+ma1d6jpbxrqN9FZj7DZK8AmV5Zi2FUqcc85B4ry+6+GfxN1X4SwfBu50fR4NFjtotLl8YR32VexjKgMloV3icooGC2wNzuxXc+GfhHqEPi74xNfkW+keLBawWU8Um6Ty1sVt3YjsQ2cZ64olTw8U3fXprfqrP89PIFKbseW/Hz4/6F8QvhtbWmmaR4hTT9Q1rTRp+t3elSRWF7svYXPlyHkAqrEFgu7acZr13xh+0b4b8Ha9qelHTPEGtHR1V9WvNG0x7m300FQ485x3CkMQoYgckCvL9a8A/FzWPhXoPw2fwvokdpos+nJNrqaoCt5b2s0TKYoSm5HIjBbecfKwG7cMR+NP2e9dtfHPjO8sfCVr4xs/E10by2u5fEl1pg0+Ro0R1uIo2Aljyu4FMsRlT2I6eTDuKhJ7X6ry9OhHNU3R654g/aA0DRvEmhaHY6drXiS+1qwj1O0/sOy+0IbV3CCZm3DauWBLHjBFXvB/xo0fxx4x1Xw/pum60Rp809sdVl091sJpoX2SxpN0yrcfNgHBwTXPeD/hTqvhf4reGtW+z2cWjaV4ITw8RaO2xLhZ4mCxq7M/lhUOCzE9Mkmuc8F/DLxnY/HSPxHJoWneFdPEl4+s3WkapI1tr3mKRbv9kIxHKhwzu3JOeWzxxclFp2fTv1NOadz6HooorhNwooooAKKKKACiiigAooooAKKKKACiiigAooooAKKKKACivDv2uP2lv+GWPhtp/iz/hHP+En+16tFpf2P7d9k274ppPM3+XJnHk424/i68V5D8K/28PiJ8TvEXhe2T9nDxRYeHtcureL/hIluLma0hgkZQbjf9iCMiqd2d4BA6jrQM+z65jxp8NfCvxG/s3/AISjw/Ya+NNuPtVouoQLKsMo43AEYz9a8K/4bS/4zGb4D/8ACHdHCf8ACQf2n62Ius/Z/J/4B/rPf2qb/hsr/jM7/hQf/CIf9zB/af8A1Dvtv/Hv5P8AwD/We/tQB9LUV8M+O/8AgpLrvhv4xeK/h/4e+C+oeMr/AEG7nt2fTdVkaWWOJsNMYktHKqOp5IGeteqfso/tteHP2optX0yPSLnwt4l0qEXNxpd1MsytDu2s8cgVSQpKhtyrguvXPAFj6Sor4F8Qf8FPtU1jxL4hg+Gfwm1Pxv4e0FGmu9XE0i/uVJzMyJC/lRnaSC5zjJIGCK9r+FH7aWhfF79n3xn8SdI0aeC+8J2F1d6hoFzOA3mQ27TqqzBT8jhSA+zPB+XjBAsfR9Ffnhp//BVzXr/w9N4jT4DatJ4YtrgW11rNvq8ktrDJ8pKNILMIHAdDtLA/MvrXvPiX9tzQbX9ld/jb4c0SbXLFJ47Z9HurpbWaKVp1iZHdVkAK7gwwDkFemaAsfS1FfFPwr/b7+IXxS1zwvHa/s4+JofDmtX0FsfEUN1cT2kEMkoR7jeLIIyICzH5wPlPIr3n9qH9oKz/Zp+E934zudMGtTJcw2lrppuvs32iSRuVEmx8YRXf7p+4R70Aeu0V4N+yH+1PaftWeB9X12PQ/+EavdN1A2U2nfbftR2mNHSXf5acNuYY29UPNeIfH7/gpyvwN+MfiLwK3w3Ospo80cTaiuueQZQ8SSZEf2ZsY34xuPTNAWPuikr548aftdQeFv2lfh/8ACm18OLqtr4v02HUodeXUPLEKSNOFAh8o7+IAc7x9/pxz7/f3X2GxuLjbv8mNpNucZwM4z+FAizRXzN+yj+2Yf2nvC/jTWf8AhEP+Ea/4RsRnyf7T+1faN6SP97yU248vHQ9axP2ev28j8efh38UvFP8Awg/9h/8ACD6cNQ+yf2t9o+25huJNm/yE8v8A498Zw338445Bn03rHhLRvEGpaTqGpaXaX17pMzXFhcXESu9rIy7S8ZI+VsHGRWzXxZ+zD/wUks/2iPi1ZeBrrwOfC019bzSWt3/a/wBr8yWNPMMZTyI8ZRZDndxtxjnI6H4P/t3H4rfDX4u+Lf8AhCP7L/4QC2a4+x/2t532/Ecz7d/kL5X+pxna33vbkCx9ZUV8zfAr9tvSPit8BfF/xT1/Qj4P0jw3dS289ut79saQJFE4Kt5cfzM0oQLjrjnmvCm/4KoeJZtNuPFVr8EdSl+H8F4LR9aa+cKrEjCtIIDGHwR8u48sBnnNAWZ+h1FfPfjr9sDRtA/ZYi+N2gaNL4g0mZYDFps9yLWTc9wIHRnCyAMj7gcA5KnB71578F/+Ch1v8Xvhf8UvFh8EDSLvwPp66j/Zh1jzvtyMspwJPIXZgxYJ2t94UAfY1FeWfs0/G4/tEfB7R/Hf9jf8I/8A2hJcR/2f9q+0+X5UzxZ8zYmc7M/dGM16nQIKKKKACiiigAooooAKKKKACiiigAooooAKKKKACiiigAooooA82/aY/wCTcfir/wBinq3/AKRy1+Snwhs7/wCIlz+zt4B8YjRPCHhGS8utR0XxLDZE3l7/AKfMJLeWYyYDNNE0agAAboiQeM/tPrGk2fiDSb3TNStYr7T72F7a5tZ0DRzROpV0ZT1VlJBHoa4q8/Z/+GuoeHdG0C58C6BPoujPJJpti9hGYrNncu7RLj5CzZY46mgD8w/AvijX/Dn7RHx4GifED4f+B1m8VT+cvjiJXa6xdXWPs+Y3+7k7sY++nWvR/Beo6L4J/bQ/aJk8bT6Bpnji7t7mfwbqHjIqmnqzBzAS78BSht1yOSqOF7ivuTVP2W/hDrWqXep6h8NfDN5qF1M1xcXU+mRPJLIzFmdmK5LEnJPetj4kfA3wB8Xo7dfGXhHSvEL242wzXlupmjXk7VkGGC89AcGlYD8zfCfxI8R+JPhV+0h4eg0DwLb+FNN0SWW91zwRprwW93ftcRhFErEGRdpuMYXb8vynbjPO6zHHpHhP9kPX/HcDXnwit7eSK6hZDLClwNQlecyIAcq0YgO0g7ljcAHkV+rum/B7wPovgm58H2HhLR7PwvcpsuNJgso1t5gcZ3oBhycDJbJOOalk+FPg2bwOngyTwtpEvhONPLTRZLONrVRuLcRkYHJJyOhNFgPz4/aO8ReA/iP+158B4vghJpmoeK7bUI5dT1Hw2E+z/Z1liZA7xjaxSJbgtzwhwewHl+k/DvxrdfHj9oj4p/Dm6kHjD4eeNLm+j09QSt7aSXd79ojKggsdsY+UH5lLgc4r9Rfhr8Bfh78HWuH8GeENK8PzXGRLcWkA851JB2GQ5bbkA7c446VteGfhz4X8F6treqaDoGn6RqOtz/adTurO3WOS8l3M2+VgMs2Xc5P940WA/I7wb4qXx1+y7+1/4lWA2g1nWtI1EQFsmLztSkk2k9yN2Pwr6y/4J2+KtZ1OPTtM1Hx94C8QWUHhiE2uh+H4VXVrJVMK/wClMIlJ2ghGyx+cj619R2vwB+G1nouu6PB4F0CDStdkjl1OyjsI1hvGRy6GRQMMVbJGehqbwL8C/h58MdXm1Twl4L0Pw5qM0BtpLrTbGOCR4iysULKB8u5FOPUCiwHxD+318SLXxX+1B8M/AUuh6t4w0Hwpt1/W9F8O2n2u6ndiGWJo842hETPT5bg+1fO1n4wuIf2R/jb8KZbLU9Nbw/rdlr2m6XrMDRX0Gny3MaOJEP3dha3Y+85PIr9e9O+GvhXSPGmo+LrLw9ptr4o1GLyLvWIrZVup4xs+R5MbiP3acE/wL6VXufhJ4KvvE+p+I7nwpo9xrup2psb7UJrKN5rq3KqpikYj502og2nIwoosB+Yf7SvxN8K/Ez9mn9mDwf4Y16y1rxLbR6fa3WmWkoea1ljtYbdklQcoxkOACPmxkZFetftNeAfC8P8AwUN+CGnx+HNJjsNUgM1/arYxCK7kM1wWeVNuHYkDJYE8V9d+Dv2WPhJ8P/E3/CQeH/h9oemayr747qO1DNC2fvRBsiM+6AGuv1j4a+FfEHizS/FGp+HdOv8AxHpa7bHVLi2V7i2GScI5GV5ZunqaLAfnzYy+CfhX/wAFJvFp+LVtp2laLJpUa+FLjVIkTTbVAkKw7ARsjVY0mjB4VWVh1Oa5HT7nRvF37U37QmvfCdbdPh9F4F1VNUuLCHy7OaQ2O0+WAAuWuFLAjhgkjDINfpT8Rvg/4K+Lumx2HjPwxpviO3iJMP26AO8JPUxv95CcD7pGcU7wv8I/Bfgnwjc+F9B8LaXpXh+7jeK50+1tUWO4V1KsJBj59ykglskg0WA/HzwHoPjP4JfszD4q+G3k1Dwd4003UvC3ijTSTtgkd5oba5PPQF1w2OCCpP72tvxBbNa/sv8A7JeteI4Jrv4ZWWt6kNbhjUsvOrOzBlHUtAkwX6OO9frbpvwr8HaP4Jm8HWXhjSrXwpMskcmjR2qC1dXOXBjxtIJJJ460tn8L/B+n+Bx4Nt/DGkx+EwrIND+xxmz2s5kYeURtwXYt06knrRYD85v21PEnw++JnxM+C2m/AWfSL/4irfobW+8MrGsVtFujMCysgCgo6ltp/wBWqvu25ry/4heJvEGk/tMfFr4++Hc3C+A/GtpZSpn5JraQ3Fqw3ejC3SPjtPX6nfDj9nn4bfCO+nvvB/grSNCvpsh7u3twZtp6qJGywX/ZBx7Vaj+Bfw8i0PW9FTwXoa6Trk63Op2YsY/KvJQwcPKuPnYMM5PeiwH5d/sp61cfsw/tA6R4r8dXDmTxf4BvvE08jkFnWQzXSY9XdLQfL/efFeUS+JdT/wCFer8TpfB3iY/ED/hNV8VHxlJprnSXt9w2xGbPUXPPAxyV+n7K+J/gD8N/Gj6c+veB9B1d9OtFsLM3dhG/kW65CwpkcIAT8o45rd/4Vz4WPgn/AIQ4+HtNPhTyPs39jG2T7L5Wc7PLxtxnnp1osB5x8YfF1l8QP2N/HXibTjmw1jwJqF/D824hZLCR8EjuM4PuDX5j6p40+Ecn/BPPQfDUy6Vd/Fv7fK9otvaBr63U37M5klC/KrQ8bWbnK4HHH7A6f8PfDWk+C28IWehWNt4Xe3ktG0eOBRbGGTd5kfl4xtbc2Rjnca5nwz+zj8K/BmqRalofw58L6ZqMLB4ry30mBZomB4ZH25U/QjoKYH5i/Fh/FHg/9pL4Hi91/RPCniqy+HunRXGqeL0D2VtKLW6V1uAUb5jynKn52X61+l/wv1qy1T9nzTtQ1/xHoWqWDaVKdS13QnEGnOqh1mljYBQiDDZOBjBrU8b/AAF+HPxJ1hdW8VeCNC8Q6msKwLd6lYxzSCNSSq7mHQFjge5rpfD/AIP0Lwn4bg8PaNpFnpuhQI0UWm20KpbojEllCAYwSzEj3NAH5TfC3x5cfsv+LPhxZ/Dv4i+F/in4A8UeIFkTRZrBF1WwkkZIHkdCPMgl8piitvwcN8mDzw/xQ8VW37QXin48+OJ/BvirxRLqE0dj4Y1vQ9Naew0+G2kQlp2z8rNBHDnHIEjnvX6r+H/2XfhJ4V8SXev6R8PNAsdWuVZXuIrNfkDgqwjX7sWQSDsC5BI712Hg34d+GPh5ob6L4Z0DT9B0h5Glay0+3WGFmYAMxVRgkgDP0FKwH5ZfG74za38WNJ/ZN8YaDa2fiHxjBFdQNp92hkjudQt5bdDHIgIP7xkDbQRxIvrXAtpenal+xT8UPHMeqWh13xL4zsTqegWVsYItKaN7p0RVJ+44uGIwMALt5KtX606P+zr8MPD8+lz6b4B8P2EulXTXtg9vp8aG2nbZukjwPlY+XHyP7i+lR3X7NvwsvP7VE/w/8PSrq0wub9W0+MrdShmcPIMYZgzMQT03H1NFgPzi+NuvfDz4ieOP2ctK+DkOnXvxFs5rI6ldaDZbdjKLcr5rqu1yhSRicnYFbJFZ1vpmsaxrf7dNroMc82oteXDGO3BMjQrq8jTjAGSDEsnA7Zr9Q/BPwY8A/De4Nx4V8FaB4duihRrnTNNhgmZSckF1XcR7E9qt+G/hd4R8H69rOt6H4b0zStX1mRpdRvrS1SOa7dnLs0jAZYlmZue5osB+Y2t/ErwZoP7GPw7bwUPhZfLp9qZfE2g+K7cz6nc6krR7WihUb2LP5uWY7dhXnbmqfxR8I6x+0x8Uv2c9C8aWlv4Y1LxN4RnXydNtfs8NovmXjWhSLPChFgbZnpkcV+jDfsp/B1vFP/CRH4a+Gzq+/wAzzv7Pj2b/AO/5eNm7PO7bnPPWux1L4b+Fta8WaX4nvvD+nXfiLSozFY6pNbI1xbKc5WNyMqPmbp/eNFgPyk8J+OPGk37YPwS8H/EyJrfxP4BvTo1zfzscXNurM8UxdsbhsP3/AOJQrdSa4Hxz4p/4Xj/wu/x/L4K8VazqmsatBc6Brumaa0tlpUFq5LieYHhvs3lrwONoJ68fsR4s+CvgHx1rya14i8HaLrOsLAbVb+9so5JhEQwKbyM7cOwxn+I1peG/hz4W8H+FZPDWieH9N0nw/IJA+l2lskduwk4cFAMHcDg+tFgOS/Zj+K0fxs+A/g3xgJfOur6xRL1iu0/aoz5U/HYeYjkeoINepVz/AIL8B+Hfhzoo0fwvotloGlLI0os9PgWGIO33m2jjJwK6CmAUUUUAFFFFABRRRQAUUUUAFFFFABRRRQAUUUUAFFFFABRRRQA2vxI+OX/JavH/AP2H7/8A9KHr9tzX5JfF79mr4pa18WPGmoWHgXWrqyu9avJ4J47clZI2ndlYH0II/Ovq+H6tOlVm6kradTzsZFyirI+fqK9V/wCGV/i5/wBE91z/AMBTR/wyv8XP+ie65/4CmvufrmH/AOfi+9Hlezn/ACnlVFeq/wDDK/xc/wCie65/4Cmj/hlf4uf9E91z/wABTR9cw/8Az8X3oPZz/lPKqK9V/wCGV/i5/wBE91z/AMBTR/wyv8XP+ie65/4Cmj65h/8An4vvQezn/KeVUV6r/wAMr/Fz/onuuf8AgKaP+GV/i5/0T3XP/AU0fXMP/wA/F96D2c/5TzTS9UvdD1G31DTbyfT7+3cSQ3VrI0UsbdirA5BHsa+j/hj/AMFBPid4F+z22sz23jHTIyAyakpW52+izLzn3cPXnf8Awyv8XP8Aonuuf+Apo/4ZX+Ln/RPdc/8AAU1y13gMSrVXF/NGkPaw+FM+s4f21fgX8XI4f+Fj+BPsl/GuwTXlhHqCRqT0WUDzB6kBB+NWF+G/7Hvj6E3Wna7pujl+SP7Xms2/793DDH4LXyH/AMMrfFz/AKJ7rn/gKaT/AIZW+Ln/AET3Xf8AwFNfO1snyuo7wqpfNDlFVP4tJP5H1w37Kf7MU3zJ8SYIx6L4ms/6rT1/Zi/Zb0/BuPiFazgDJEnia25/75xXyN/wyv8AFz/onuu/+Apo/wCGV/i5/wBE913/AMBTXH/YOAv/AB1+H+Zn9XobqgvuPriWH9jX4ay7nk07W7peQFe71INj2G6OvoP9mvx98PPiB4R1O4+G2hpoWi2l+1vLFHYR2iyzeWjFwqdflZRk4PFfmF/wyt8XP+ie67/4Cmvvf/gnz8PfEnw4+FviCw8T6LeaHezay08cN5GUZozBCoYD0ypH4GscdluBwmHc6FTml6r9DtwsVGaUaaj6I+pa5/x7qF3pPgvXL2w1HT9IvLezllivtVBNrAyqSHlwR8gxknPArf8ASuC+PWlXmufBPx5p2n2st7fXWiXkMFvAhd5ZGhcKqqBkkkgCvnKaTnFPuevLYh1D41+DvA+m6XD4v8aaBY6tNZQ3En+krEswZcebEhYt5bMGxyeB14zXXTeJNOTw3Jr8d5bzaQtob5bxZQYWhCF9+/pt287umOa8V+G/ge+g+NEGp6lokyWi+AdN00XNzb/IJRLIZYckY3Abcr9K6X9nXw/qPh/9nfw3pGqWFxYahb2U0T2dzGVkT95JtUqenGPwIrqqU6cVdPXT8TOMm3Y8tk/aM8PeJvFXwV8b32uWWgaNdWOrf2jC2oBoba48m3IhkbjLqXHBUH5unNe/3XxE8H33gKXxLN4h01/CU0TK+qG6UW5UtsI35wDuyuM5zx1rwz4bfD3WLO5/Zxa/0C6iGiaHfpfma2I+xTtbwqgkyPkckMBn0NcXr3wr8WSeFNSuk0jWorTSfihqet/ZNNtY3u2smLiK4tYZkKS7WcMF2nIyV5rsnToVJRina3n5sxUpxT/roj6h+FOveC9Y8H2Vp4D1Sx1LQNLiSxhWxuvPECooCxsxJbIUD7xya8/+LXxwuPh38dvh9oRVzoN/bTjWJAhZbcTSww2kzEfdHnApuPAEhqr+zr4euP8AhNPGniZ08WSwalDaW66n4ptYLGS+aPzcstskMbqEDBfMkGWDccLkv8UfDBvit8WviPa6xptzbaLL4WstEtb+WIhJJXlmnaSJj94xN5J4PDKKwUKVOtLmd1b8/wBVc0vJwVtyz+0P8a5vhz4h8BaBpxkFzqusWkupyxqCLXTRcxRSO5zlQ8ksSDjkFxXovjb4reD/AIb/AGUeKPEmm6GbrPkLe3CxtJjqVUnJAyOegzXzR/wqvxt4y+A3xL1/xfYy3vxB1Kzj0y1tYI2eQRac4CeXxuzNPHJN8vDb0I7VsfFjw/r2l/Gw+L5j4wtNI1Pw9b2MN74U0mHUJopUeRpLeWKSGV0Db1IYKASSGPHGvsKMuWDlqr389v8AP8COeS1sfQevfEzwp4Z8M2viLVvEemWGhXQU2+oTXKCGbcNy7GzhsgEjGcgGvCrH4nHXvHHxi17wb4x0JLODR9Els9W1SczaZbkvciQvtYbSQMdcg7cg4xWJ4b8B6j8MdN+FHiW78Ha9qeh6K2qi50mVI7zUdMe7mDxXQhgUKcAMCiKTGJcAEqax/FHhnXfG2nftF6ppPgLWtHg8RaXpaabBc2DQz6jJGZlkkEWMhunykBgCpYAnFXTo0ocyvfz0t8S/TUUpSdv66HreteKPAXxf8eeKPAHjC30uWbwnFb38V1/aDQTbmjLTyIVKvCIsKGYOeHGcV0nwU174Vx2dz4e+GuraNcx27vc3Nrp94J5XYkBpnYsXkJO0GQk5+UZ6V5l8U/hb4l8ZXHx/tNL02ZZtZ0/Rl0+Rh5a3hhV2mijcjaSQNnPGXGeKrfCPw/ea/wDF7wxrTQfECdNE024jkuPE+m2mmQWnmIqC1CJbo0/I3fIxRdikE5qJU6cqTtKySWl9L2T/ABY+aSkro9nsfj98ONRstRvLXxtoc9lpxiF3dJeoYofMOIwz52/MQQOeoxTr/wCPPw80nw/puu3njLR7bSNSLiyupbpVW42MVfYM5ba3BwOO9eLaD8N9Wj/ZO+Gvh6bw7cpqMOq6TJf6c1qwlRF1BXlaRMZAC7mbI6ZNdd40W4+Hvx9XxlqHhbU/EOhX2hR6XbXujWMl7Ppk6TSSOphjBYJMHX5wDygBwOaydGjdpN7vqtbf5lc0t2ekf8Li8DN4fk10eLtFOiR3C2j6iL6PyFmKhhGX3bdxDA4z0NS+Gfit4P8AGWh32saJ4l0vUdKsATd3kNyhjtwF3EyEn5BgZyccV8w6L8P9b1jwjcg+BtR0S1vvixZ6uNHntAGjsC8BeVlXKhMBi2DgfMO1dJ8WvhX4p8YS/tBWOjadcxya3ZaGbCQKI0vWhDNNHG7fKSVXYcnHzDPWj6vR5uXmt93dL9fwD2krXse8eC/i14M+I093B4Y8TaZrs9qMzRWNysjIM43YB+7nv0rNh+P3w3uNYn0qPxxoL6jDIInt/t8e7eXCBRzydzBcDJya8E8JeB9W8e+Mre6s38fx3Vn4fv7FNU8U6fa6XBYyTxeWkAWO3SSba2G+QlE2KQSTVPUvtmp/BfwZ8P7f4Ua9b+ItBvtLF07aWVtbJobmHzrqKcfLL5mH/wBWScO7NgBqv6rS5rKV9u2gvaStsfRviT45/D7wjrLaTrfjPRdM1NJBE9pc3qJJGxVWG9Sfl4ZTzjgiu5VgwDA5B5BFfOes/Di8utM/aSuP7Bnlv9eRobEm3Ja8RNLiWMR8ZbEpcDH8Wa9y8FW89r4P0KG5R47iOwgSVJAQysI1BBz3BrjrU6cUuR/1ZM1jJt6m7RRRXMaBRRRQAUUUUAFFFFABRRRQAUUUUAFFFFABRRRQAUUUUAFFFFABRRRQAUUUUAfEX/BXL/k23w7/ANjXa/8ApJeVg/sk/tVfEOPwn8LvAy/ArxA/h3yLLTP+EsDz/ZvIO1DdY+zbdm35vv49+9dZ/wAFWPD+q+Jf2d9AtdI0y81W5XxRbyNDZQPM4UWt2CxVQSACQM+4rj/2X/2y9a0Dw98M/hhd/B3xTEYUsdDl1mVJEhTLLEZmUxcKM7j83TvQPocT/wA5jpP+u6/+mMVb/wCczn+f+hdpn7SvhnxX+zx+3hYfHIeFdS8WeELwJMzaVEzGFhZfZJInbBCuNvmDOAwYDOQcS/sz6H4s/aH/AG9NS+O0nhDVPC3hK2jd431KMoJG+wiyjjUkDexXMjbMhcYJ5XIM8kh+NzfAD/goF8UvFi+HL3xSY73U7f7BYvtf55Ad5O04UbeTjjNel/8ABNXT7bx58WvjB8T31KztL69t7pB4fjkLTxLdXHntI2QPkUxqgYZyWOcYGdr9nnwlrth/wUz+I2rXOi6jb6VNJqvl30trIsD7pE27XI2nIHrVb9ivwPrWj/t0fGeW70TUNM0q6h1mK3uJrN4oHDajEVCMV2kbeRg9BxQBgf8ABKMf8UX8fT/1D9P/APRd/WF+wb/yaX+1P/2L03/pBeVg/Avxl4z/AGG7/wCLXhDxH8N9c1O/8QW0dnZXFtA/kNJCLhY3V9uJIn8/OVOflx649e/ZB+B3i/wD+xX8eL7XdDv9MvvE+h3y6fptxAy3MkcdjOqv5ZG4b2kIUEZO0HGCCQO589fAX9pVvBf7Knj/AOEen+C9W8Sa34qu7vyLu0TfDCs9rBCRtALM6iNmAA5ytesah8Jdf+Ef/BLPxPa+JbG40vU9Y8QQasdPvI2jmt0ae2iVXUjKkiDdg/3xmvf/APglN4d1Xw3+zz4httX0y80q5fxTcSLDe27wuVNpaAMFYAkZBGcdj6V2n/BRzRdQ179k/wATWWmWNzqV491Ylbe0haWRgLmMkhVBOABQF9Tw79jP9qL4gaT4C+GPgW3+B+v3/h0yQ6efF0bzfZRDJcENcYFuV2oGJPz/AMJ5FW/+CpWrf8JZr3wd+F9vJuuNa1j7TNGp5XcyW8Jx7mWb/vk1nfsr/tja78PfAvw/+GV38HPFUsls8WmSasUeOIeZMQZCph4Vd+evY1g/tI/C3V/2pf8AgoNp/hXUbDW9J8JaXYpp412ytmCgR28l0XWRlKAmWTy8/wCyO9AdTq/2Hb7/AIVd+2Z8evhgbNLK0vLmXU7KOMBUjjiuCY0VR0DRXakY6BBXzv8AtUeDZfGf7U/7R6W1v9outN0KPVIxjJVYW05pXH0i8z9fWvSvDXwE1b9kn9vzwDBoK+IPEnhrUYY459VuoDL8tyJbdllkRQoCOqvzjAC54ru/Dfwz1TxT/wAFDfjja3el3tvomueF7rTV1GW2cW7+bb2kZAfG0nluh/hNAeZ5J8PfHcfxF/an/ZK1dAVePwdZ6fMG6+ZbTajbu3/AmiLf8Cr9Vtc/5Aeof9e8n/oJr8aP2QPBfjmy/ak+FUet+GNZsbPQ7mSzE09hKscSE3MpDORgfPK/fuK/Z68txeWc1uxKrMjRkjqMjH9aBM/Nn/glH/yS340/7tv/AOiLiuI/4J5/8m7ftS/9i6v/AKR39VPgX488ZfsK/wDC0fA3ib4a67rF/rQWLT7uyhb7PJIiTIrhtpDxuJFO5TkYIIz09Z/Yz+APir4a/sg/G3VfEGj3um6p4q0a6Sz0q4hZbkxRWc4RjHjcC7zOApGflBxyKBnyj+zrcN8MfGnwI+IrAJZ3Hia60e4l/uRhoFkJPr5d6x5/unHSvZf2P/8Ak2r9rn/sGSf+k95XMp8HPFmo/wDBPSyurbw/qUWu6B47kvjatZyC5+zyQRxF0TbuP7wxdB/CfSu2/Y78J+Jbf9mP9qFNS8P6lY3+paQTBbTWUsbTO1td5WNWXLcsOBnqO9Azmfg3/wAoufjT/wBjFB/6Hp9eleAo1k/4JDeJAyhhm4bkdxqKkH8x+lQfss/BDxP48/4J/fF3wX/Zd3pmu6hq0lxZWt9A0DTvFFaSog3gcO0WzceMn2ryPS/jN4w8Pfsh6v8As9yfDDxMvia6vWRbn7HKNsLXKTsDFs3b9ylMAYwwPsQD0df+UPp/7CP/ALlq8m8PfZfhT4g8YaOqNZ2fjL4N29xbR5IWSd9KtrmR/qXguefUnFfS3j/4MeJvh7/wS1h8HXmk3c3ibzILu4023jM00bS6iJtm1ATlUZcgZwQ1eMftkfC3xPD8Pf2dfEGjeH9Tu7+T4f2+i3y2tlJI8Oy1jBSQBcqSLmQfMB0PoaBH2f8A8E0v+TPfB3/Xxf8A/pZNX1HXzN/wTp0fUNB/ZL8I2Wp2Nzp15HPfF7e7haKRc3cpGVYZGQQa+maBPcKKKKBBRRRQAUUUUAFFFFABRRRQAUUUUAFFFFABRRRQAlfF1r/wVP8Ahx5xm1Hwh4007RFvjpz62bCKW0ScclWZZeoX5tqgtjnaa+0q/CHRV1yP4dlfEWp38XwSv/HklvrlvpMcX2iG6SKNll3MhbmJmwudv7lsjOKAP0y+I3/BQrwn4B+KWq+BbPwb4s8YanYQW90Z/DltFdRSwzQRTpImJN23bOg3EYya3vi/+3F4O+EFj4SgutF17WPFviewg1Cy8K6dahr6NJQCqyqT8rZ3LtG45VsCvgL40eKPDHgz9t7xpd2HxD1z4e+Gf7D0uDTta8Iq1zLLD/Z1gYogRIpMbIobduOdi9c16nqmvWn7P/7YWh/F3xhcahqPgLxp4RtYtK8Yz2ck0llK1jbxedIoBIlPlElVydtwTzzSuB9XfBX9trwj8ZbXxZbpomu+G/EnhizlvtS0HVrXy5ljjB3bWzjIOBtfacnpjmqvhb9vX4b658B9Q+K+orqXh/QLXUm0lLS9jja7urlURwkSI5DEh/7wxtYnAGa+Tvgb42+I/wAQ/it41XSPijrnxJ+GGk+HtQn1XXbzRhptveztZSRxRbTliysyMu5gcRNxgDPi3hPwBr3iD9ifwz4s0rR5PEWleE/H13eatpcSljJbtb2nzsuOUBQqSBwJc/dBILgfengH/gpF4G8UeLtI0PxJ4Y8S/D+PXNjaRqfiC1WK1u0c4Ry4b5QxIwwynPLCu0g/bb8Bj9pC8+DN/Df6Tr8MwtYdQvBEtncTsiukStv3BmDbVyoywx1IB+Qv2tv2ivDH7b3hv4f/AA6+E+ianrPiu41KK+dpbIw/2YvlujRs/YZdWZlOwCMcmszxB+zzF+0R+2t8fvDK3h07X7DSotQ0bUVZlEF7ELMISRztYMynHTdnqBRqB9ra/wDtj+F/DvxG+Jng2fRtYkv/AAFoUmv388axeVPCkcUhSIl8lyJlHzADIPPSsf4CftyaJ+0F4t0zRtG8A+MtNs9QSZ4tb1CxQWH7tWLAyq7DJKFRjvxXwT8LPE/ivxd47/aXvvHNq1p4vh+GeoWOpxyLtczW8dtAzsM/ebywxxxljjivRv8Agmd460r/AISjwf4b/wCFn+K5tU+zah/xQz27f2PDzNJuWTzMZK/vPufeYj3ouB+hXxx+MejfAT4Y6x431+K4uNO03yw1vabDNKzyLGqoGYDOWB5PQE1538P/ANs7wh8RPgd4y+Jljper2tl4UadNR0i6SNb5WijVyAu/b8wbjLDlWHavn/8A4KXeIdX8eePvhV8G/Deiv4k1O7uj4gudJjnWE3SRiREjDsQqgot1knpgda8WsdV8baB8WPj74E13wPN4O1T4p+F73VrHw0LlL2RrxI5ZVEUkYwwfF3hQM52rzjlgfder/tleFtH/AGZtO+Nsui6w/h2+dUSwRIvtYJnaEEjfs+8hP3umK808bf8ABTvwR4E1ezsb7wP4xkN5a211bTRW0HlziaCOZQhMo3FRMqnHfPWvjjxB+0d4W8RfsB+GfgrYQ6lcfEOHUltpdMWzY7Qt1JMHDYw27cqBR827PGME+u/tw6FeeF7f9jjRtRi8nUNOVbS4iJBKSRjS0dfwINK4H0j4s/4KDeA/B/gHwlrl3oviCTX/ABQrvp3hGK2Q6nhZnhDSJvwgZ0O3kluwODjb+A/7bXg34365qnhptM1jwh4102GSe48Pa7B5U7InLeWe5AIJVtrck4wCa+ev2jNRl/Zw/b88OfGXxhpl/qHw+1DThYx6law+cNPl8hoWXGeCCd5HdZHKhiCKx9K8TQftbft5aP8AET4d6Vdx+DPCOjSQaj4imtmgS7fyrgDGQDubz1QK3zbUYkADFGoH1H+zj+2x4E/aXh1+PQINQ0vVNGi+0T6XqixrNJBj/Wx7HZWUN8p5yCRn7wzn+C/29fhv4q+Bes/Fa+XUfDnh/TNUbSPs+oLGbq6uBFFIEhRHbeWWUYGf4GJwoJr8/P2fPg94jsv2dE+O3w7Mv/CZ+D9fvYdSsY2ONR0vyIGkjIzj5FeTIAyVdv4kSsDwT8OfEXjD9g9dc0TTZ9cs/DXxFuL/AFPTYF3Frc6faKZCvUhSApwDgSE9ASDUD728Ef8ABSzwH4g8UaRpfiPwx4m8BWGuEHSda161WOzukYgK5cN8qkkDeNyDPLAV6X44/a88G+Af2hvDXwh1G3vm1zXI4Wjvo1j+ywvMzrHE5Lbt7FF6Kf8AWL74+MP2tv2l/Cn7aXw/8E/Df4VeHNT13xhfajDd/Z5LHyjpaqjo0Zf7vO8ZZT5YVSSwrzz40eB9S8X/AB2+O3iuxu59Q1j4ZWGkXNrcxklfPtDaQysRjoFiuHI45Umi4H6H+F/2wvBni/8AaP1n4NafbX767pay+ZqBEf2SSSJVaSJSH3blLMp+XrG34818SP2/Ph/8M/jlF8MdQ0/WLnUhd2djc6pbRxGztZbgKVDszhsKrhmwp6N1Ir4P+GN3N8EfjB8Dfjj4wuWsn8cz6zq2ryOCAsbvIm/b/dKTLIAB3FYEfhr4lfGT4N/Ffx0vwsn1218V6sfEJ8Yf2jFF/Zy2bys6wwH5nUK88fynpwMlaLgftLc3AtreWZgWWNS5A9hn+lfFui/8FXPhlfwxXl/4T8a6Vo8k/wBmGrSafDJbLJgEqzLN1AIO1Qxwele4/s0/FhPjZ+zR4X8VmWSW9n0s2980uNxuoQYpmPszozD1DDgZr8wfgn+0d4Z8L/sZ+OfhC3h3UPFPjPxPqNwbGxt7XzYYxJFAiTlgdxdGjLKqqTuVM8HIYH6H/Gf9u3wX8H9U8IWcOi654yHirT11PS5vDsUcwmiY4XCs6sWOM4Apv/Dc/h23s/hzLqXgzxXo0/jjWJNGsrTUbWKGa3kSSGPfKrScITOpBXJwp9q/PX4zeDdV+Bbfs26R4v1vUvB+o6dok11d6hpSmS80wS308wCDcMyIsgUgHGQR2rtfjb8UNEt/CH7M/jAeMvEPxA0jR/FOoXVzrWtwFL+VYbizkdAjOfuqNoy3YdKVwP0H+PH7UHh79n/xV4A0LWtL1PULnxleSWVnJYLGUhdXgQmTc4OM3C/dB+61dR8b/jJofwD+GereNvES3Eum6eIwYLRQ00zu6oiICQCSzDqeACe1fm/+2f8AtU+DPjZqvwG8feHodUj0PQfEWoR3a3tukcxMLaXM+xQ5B+Rx1IycjitX9rH9qXTv2zovhz8PvhfpOqa+LzWJbzUdCuAlpdXPkRhkQSbmVEZGuDuJ48sHHAyXA+6f2bP2mPDv7TnhXVdb0Cw1HSRpl+2n3Nlqqos6OEVw2EZvlO4gZPVWHasr9oz9rDQ/2e9S8P6G2g6v4v8AFuvlv7P0LRIg80iqQCx9ATwMAk4PHBNfLH7K/i7xN8Lf25fFWgeM/Bknw7X4mWR1O00JLuO6ijuIy7iTzEOMNsu+wILKMYwa6v8A4KBzfCK++J3gyz8ceJPFHw88U2mmz3WmeMNGtJJbeH5/kicIu923BiPKIK5+YjcKYH0PB+1Fodv+z3qfxb1vQNd8M6Vp6yibS9WtlivTLHL5Plqm48tL8g3FeeuBWZ8Cf2yPCPx/8B+MfE+iabqunp4WDPfWGoJGs5QRNIrKFcj5tjqMkcoa/OXxN8bPif8AGb9m7wH8LtVudU8V+I/E3iaSSyW4Aiur/TYEiWANIw+ZGnaY+a5PNu244Wu/8O+LPE3wf/aY8Z23izwC3wu0v4j+Erq0g0KK+jurdZoLRlilDpwSzROuDyDOc8HJVwPo3wn/AMFRvhrr97o41Lwx4u8N6Vq119ktdb1Gyh+w+YCA4aRZTwu5d20HGecVP4p/4KbeAvCHjjxX4cu/BvjK7HhnUbjTtRv9Ps4JoY2ileIuSZhhGZDgtj6dq/PD4V29xPoPwksPihqF2PgVf+IbhlFksKrb3isqSiVyu7YQ0ZbJ+4z7PmU17V8KP2lvCH7O/wC05+0te+J7K91ldb1rULaysdPgWb7Uwv7glGJIUKQw5PbPB6UXA+2fHX7d3w58H/A3RfitYrqPiTw3qmqLpCxadGi3EFwYpZGWVJGXaQIjkZ/iUjIOaseC/wBtbwt4g+H/AIu8Z+IvDfibwDofhsQGaTxJYeS9yZSwRYFVm3ncoGOxdfw/Nrxh8L/Evw6/4J3aZdeI7W60z+3fiHDf2VhdIUZYf7NuUEpU8guVPBHIRT3r0Dxro95+0J+yn4wTwR8R/GHxYufC2s6fq99aeIbSRJoYPIuYituu99+N5cjjiMnkgUrgfUfhv/gpx4J1TXtHi1bwT4y8N+Htbn8jS/EF9YBre5O4LkBGJIBIz5e8gnGK9E8Vftu+A/BH7RMHwh1yDUNP1SZoI11iVYhYh5olkjVm37xuLKuduMkZ45r4r+N/7VFx8RbHwVN8EfiHrmmeIHtbPTrf4X6X4dZvsVwisruty3y5UMIwI1bgDoCcM8XfAGb43ftr618PfF+pyS+IW8DWQk1jgsNSisLX9+cDkGRW3YHKs2MHmnqB9/Q/tK6BN+0jN8GBpmpf8JBFp/8AaRv9sf2Xy9gfGd+7dhh/Dj3rhof2+Ph/L+0Q3wjay1WDU11RtG/tiRIhYm7CnEW7zN2TIPLHy8sce9fCPwb+K3i/4U/tT+KPEHxPieTxT4K8IXtlceeSrXjW8Spb5Yj5vMBiAk/i3Buc5riW8K/FDTv2Z7Txmfh3cpbQeJV8Zx+PzfxNL8+2IKYP9ZsMgV9xPXJ6c0XA/byiuR+E3xAs/ip8M/DHi+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HdKh1R9TTTLNNRfhrxYEEx4xy+M9B61pUUUAQXVpDfW8lvcQx3EEi7XjlUMrA9QQeCKjsNNtdJtY7WytobO2T7sMEaoi5OeFHHWrdFACUtFFAFCx0TT9MuLiaysLa0muW3zyQQqjSnJOWIHJyT19TV6looAKKKKACkxS0UAJS0UUAFJilooAKo6no9jrVt9n1Cyt7+3zu8q5iWRMjocMDzyavUUARxxrFGqIoVFGFUDgDsBT6WigAooooAKKKKAKFroenWN9cXlvp9rBeT/AOtuIoVWST/eYDJ/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tOrX8NlGenmN8zewA5J+grxzxL+1JbQyNFoWlPcjkfaLxti5zxhBkkfUj6Vy1cTSo/HI4MRj8Phf4s7P8T3yjI9a+RNQ/aF8a3sjNFqEFkp6Jb2yED/vvcaxJPi54ymfcfEN5uzn5SFGcegHSvOlmtFbJniS4iwqdlFv7j7WHrS18a2fxy8b2KhV1x5VHOJoY3/Urn9a67Q/2otas2VNV0211CPgF4CYX9yeoJ/AVpDM6Et7o0p8QYSbtK6+X+R9OUlcF4P+NXhfxk0cEF4bK9Y7VtbwCNmPYKc4Y+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K3x/g8OyTaV4eMd7qK/LLdH5ooD6D+836A+pyKzPjx8YnsGl8NaHOVuCNt5dRkgx5/5ZqfX1PYcdc4+d6+fx2PcH7Klv3Pi82zl026GGevV/5FvVdYvtdvpLzUbqS9un6yTNk/Qeg9hxVSiivm3Jyd27s+ElJyblJ3YUVow+H7240G51iKPfZW8yQysOqswOCeOnGOvcVd8M+ELrxLpevXsBwulWouWGM7vm+7nP90Of+A1ShKTSS3NI0ZzailvqYNFafhnw3f8AizVY9P09A07KzlmyFRQMktweP8RWWDU2dr2I5ZKPM1oLXqPw3+PGreD5IrPU2fVNHGF2ucywr/sHuB/dPpwRXl1Fa0q06MuaDN8PiquFmp0nZn3l4f8AEFh4n0yDUNNuUurWYZV0P6EdiPQ1p18V/DP4lX3w51pZ4i0+nTMBdWueHXpkejCvsTR9YtNf0231CxnW4tLhN8ci9CD7dj7H0r6/CYuOJj5n6blmZQx9PtJbo0aKKK9A9oKKKKACiiigBOtH1oJqlqWsWOkw+be3kFpH/fnlVB+ZNJtLclyUVdsuf56UtcuPiZ4TJx/wkmldf+fyP/4qtzT9XsdUi8yzu4LqP+9DIHH6GpjOMtEyI1qcnaMky7RSUtWahRRRQAUUUUAFFFFABRRRQAUUUUAFFFFABRRRQAUUUUAFFFFABRRRQAUUUUAJRuoqOS4ihx5kiJnpuYDNAm0tyWikBz05paBhRRRQAUUUUAFFFFABRRRQAUUUUAFFFFACd6SlNYXjLxPF4N8N3usTQvcRWoUtHHjccsF/rUykoq76ETmqcXOWyNyivJvB/wC0Fp3jDxJZaPBpd1BLdMyiSRlKjClucH2r1ms6VaFZc0HdGOHxNLFR56MrodRRRWx0hRRRQA2lqvfXAsrSa4K7liRnIHU4BNeMRftS6TNJHGNFvQWYL99O5+tc9SvTpWU3a5x18XQwzSqytc9wopFO5QaWug7AooooAKKKKACiiigAooooAKKKKAEahaia7hUkNKikdQWANOjnjlzsdXx12nNK6J5le1ySiiimUFFFNd1jUszBR6k0ALRUP2yD/ntH/wB9ipqBJp7C0UUx5FjXLsFHqxxQMfRVf7Zb/wDPaP8A77FH2y3/AOe0f/fYqeZE80e5Yoqv9st/+e0f/fYoF1CzACWMk9AGFHMg5o9yxRRRVFCc0VHJcRxrl5FQf7RAqlN4h0y3OJNQtUPX5plH9alyS3ZDnFbs0PxpfrWZB4l0q5x5Wp2kmemydT/WtCOZJFyjqw9Qc0Jp7MFOMtmSUUlLVFhRRRQAUUUUAFFFFABRRUckyQqWd1RRySxAFAD+DRwK526+IfhmykMc/iDTYpB1VruMH8s0WvxC8MXsgjg8QabLIeirdxlvyzWftIXtcw9vSvbmV/U6Oio45o5lDRurqeQykEVJWhvuIaBSMwUZJAHfNNinjmXdHIsi+qkGgV1exJRRRQMKKKKACiiigBDQKZJKkK7ndUX1Y4FKkiyKGVgwPQg5oFdXsPooooGFFFFABRRRQAUUUUAFFFFABRRRQAUUUUAFFFFABRRRQAUUUUAFFFFABRRRQAUUUUAFFFFABRRRQAUUUUAFFFFACGuD+MHj4eAfCU1xC6/2jcnybRTg/Mer49FHP1wO9d2eOtfIvx+8WHxL4+nto5fMs9MH2ZAOm/8A5aH65+U/7lefja/sKTa3Z4ubYx4PDOUfieiPN5JnnkeWR2kkdizOxJJJPJPuTTaKt6TpV1rmpQWFlGJbuZsRxs6puOCcZYgdu5r4tJyfds/KdZOy1bGQ6fd3FlPeRW0klrAQJZkUlYyem444z7961rPUtE/4Qu9srqykbW/tQltbqMAYQgBlc9wMcDHU/WpbbVPEXw4vNU05fM0y5uofIuI3AJ2nkEds4zg84BPeucFaX5Nlr1Om6paLfVO6NG18RalZ6RcaXb3kkNhcPvmgTADnGOTjJGB61QjlkiV1SRlDcMFYgH602is3Ju2pg5Sdrs0ND8Qal4bumudMvJLSZk2M0ePmX0IIOQfpV7wTqGh6VrQuddspNQto0ZooVxsMmPl3j+Jfb9D0rBoqozlFp72KhVlBp72+4s6fpt5rFxJHZ2st1IqmRlhTO1R1JxwBz3qtWtpPizVND0nVNMtLjy7PUkCTx4ByM9QexIyvpg/Qh2oeEdX0nRbTVb2zNvY3RAgkkdA0nGchc7sY74p8qavHfqU4KUbwTb6+Rj17P+zn8Qm0bWT4cvZv9Cvm3WxcgCOb0/4EPfqBx81eMVJb3EtncRTwSNFPEwdJFOCrAggg+oIFXh6zoVFOJtg8TLCVo1Y9Nz9AKKwPAniRfF3hLTNWXhriEFwOzjhx+DA/lXQe9fdxkpJSR+wwmqkVOOzFoooqywopCagvrgWtnPMekaM5/AZpbaibsrnjHxq+N8vhi4bQtBZf7TA/0i6IDCDI+6o7tyDzwPcnjwrSvDvib4k6pLNawXer3JOJLiVyQOOhdjgcds/Sse4muNc1aSaeTzbq8mLPI/d2PX9a+4vCvhuz8K6HaaZYRCOCCMLkDlm7sfUk818zTjPMasnOVoo+BoQqZ5iJyqStCPQ+XW/Z38bJDuFjbsf7guUz+vFczceEPFfg7V7bzLG+0u8aVYYZ48qC7cALIpxk56A+tfcFMaNJBhlVhnPIHY12yyuno4SaPVlw/QVnSm00VdHtZbHSrSCedrqaOFEed/vSMAAWPuetXqKK9lKysfUxXKrC0Um4etAIPSmMWiiigAopu4etLQAtFFFABRTfMUdSBSeYvqPzoFdD6KSigZT1LU7fR7Ge9vJlgtYFLySN0VR3rz60+P3hrVPEFjpOmi6vprqZYlmEWyNcnqd2D+lb/wAWGB+HHiH/AK85P5V8o/C3/ko3h7/r8T+deTisVOjVhTjsz5vMcwrYXE0qNO1pf5n25S01WGByKXcK9Y+jFoopKBi0UzzF/vAfjS71PQg0Cuh1FFFAxrV8VfFvVtQ1b4g61/aEkjtb3DwQxtkBIwcKFHuMHjrnNfaprl/EHw38NeKr1bvVdKhurpRt83JViB0B2kZ/GvPxmHliIKMXY8XNMFUx1JQpys0zlf2c9W1HVvh+P7QeSRbe4eG2kkzlogq457gEsPwx2r1Kqun6fbaXZxW1nDHbW0a7UiiUKqj0AFWq6qMHTpqDd7Ho4ak6NGNOTu0h1FIWAo3A962OkWikLAdTim+YvqPzoFcfRSZz0paBhRRRQAUU0uo6nFJ5q/3h+dArofRSBg3SloGFcF8dP+SV67/uR/8Aoxa72uC+On/JK9d/3I//AEYtc9f+DL0Zx4z/AHap6P8AI+b/AII/8lU0D/rpJ/6Kevs2vjL4I/8AJVNA/wCukn/op6+zNwFeblX8J+p4HDn+6y/xfohaKb5if3h+dLuB6HNe0fVXQtFJS0DM/Xv+QLf/APXvJ/6Ca+D7P/j8g/66L/MV94a9/wAgW/8A+veT/wBBNfB9n/x+Qf8AXRf5ivnc1+KHzPh+Iv4lH5/off0f+rX6U6mx/wCrX6U6voVsfbrYKKKTcPWmMWimeYn94fnTgwboc0CuLRRRQMKKKKACkboaWmv91vpQB8RfFK4+0/ETxE+f+X2RfyOP6V1v7OPij+xPHn2CSQrb6nH5W3PHmLllJ/DcP+BVxOsSDU/iDfOBvFxqkhx67pTU3ia1uPAvxAvkgU281hfGW3Hou4PGfpgr+dfFRnKFZ11tc/J6dadLEvFJ6KX5/wDAPuDrRWd4f1iHX9GstRtiTBdQrMmeuCAefetKvs000mj9WjJSSktmJ714Z+1F4q+yaNp+gwyESXj+fOq/881+6D9Wwf8AgFe5twpr4x+K3iKTxx8Rr54GaaMSiztV6jap28exYsR/vV5mYVfZ0eVbs8DO8Q6OG5I7y0/zOHzmvvHwpdfbfDOkz5z5lrE/5oDXxz8TtDTwz42vNKjO5bSG2i3YxuIt48n8/wCdfWfwvmE3w98OsP8AnwhX8kA/pXDll4VJwlueRkClSr1aUt1+jOqrzX9of/klep/9dIP/AEatelV5r+0N/wAks1P/AK6Qf+jVr2sT/Bn6M+px/wDulX/C/wAj5L07TbvV7yO0sbeS7upM7IYV3M2Bk8fQVuf8K18WH/mXdS/8Bm/wrc+Av/JWNC+s/wD6Ikr7ExXz2DwUcTTc5Se58RleVQx9F1Zzad7fkfD/APwrXxZ/0Lupf+Azf4Vt+Cfh94ns/GWhXE+g6hDDFfQSPI9uwVVDgkk46ADOa+xdo9KOPSvQjllOMlJSZ7kOH6UJKSqPQVfuimy/6t/pT6ZN/q3+lez0PqXsfAepXU13eyy3E0k8hZsvIxY9fWuzsPgX421CFJU0Ro42GQZZ40P5Fsj8q4m4/wCPiX/eb+Zr76sv+POD/cX+VfJYLDRxUpc7eh+bZVgIZhOo60np2PkKf4A+OIVLDR1lGMkR3MWf1auems/FXw/m8xo9T0JnO3zF3xByO24cNX3JioLyzgvoXguYI54ZBhkkUMrD0INenLLILWnJpnvT4fppXo1Gn/XofMfgn9pDWtHljh15Bq9lwDKFCToPX0bj1AOe9fR/h/xJp/irS4dQ0y5S5tZRwynkHuCOxHoa+f8A41fA+HQbWXX/AA/Ey2Sc3VkvzCIf30/2e5Hb6dOO+DfxGm8BeJolmkJ0i8YR3MZ6JngSD0K9/bPXisKWIq4Wr7HEarucmHx2Jy/ELDYx3T2f6+h9j0U1WDKCOlOr6I+3CiiigBvtQTjnNFeOftCfEyTwvpceh6bMY9SvkLSyL1ih6ZHuxBHHTB6HFYVqsaMHOXQ5MViYYWlKtPZEHxS/aEt/DlxNpfh9Y73UEO2W6c5ihbuBj7x6+w9+leC6lrvib4h6gIri4vtauWJdbeMFwvqVjUYHHoKvfDP4c3fxG177LGzQWUID3V1jOxSeFH+0ecZ9D9K+uvCvg3SfBunJZaXaJbxgfM+MvIf7zN3NeDCnXzBuc5WifHUqOLzp+1qT5af9f1c+V9P+Avja+jWT+yfs6MMjz541P5ZJFF/8BPG1nGZP7JE6qMnyZ42P5ZBNfYtFdn9l0bbs9P8A1dwtrc0r+v8AwD5c+AOh6/p3xGFrcC+0y3t4WuLm1mDxrLkbFyvfls5P90819RU3auc4GfWn+9d+HoLDw5E7ns4HBrBUvZKV9ep4b+1Hqt/Z6HpFpbySR2V1LJ9p2EgMVClFb25Y4/2R6V55+ztq2pWnxEtrK1eRrK6jk+1RDJQKqEqx9DuCjP8AtEd6+o9b0HT/ABFYSWOpWkV5av1jlXIz2I9D7iqHhnwLoPg/zf7H02GyeX77rlmI9MnJx7Vx1MJOeJVZS0PMr5bVq4+OKU7RVtPTp8zoqSlpCw9a9Y+jOA8XfGzwv4Ovrixurqae/h4ktraIsy5GQMnC/rXS+EPE0Xi/w7Z6vBC8EN0pZY5MbgAxHOPpXyR8ZP8Akp3iD/ruv/oC19LfBI/8Wu0Hp/qm/wDQ2rycPip1q86ctl/mfNYHMauKxlSjPRRv+djvKKQMPWlr1j6U+Wf2mNX1KbxlDp00kiabDbpLBFn5HJ3Aufft7Y966H9ljVr+Ztb095Hk06FY5EVjkRuS2QP97Gf+A+9ezeJvBuieMIYotY0+G+WI5RnyGXPUBgQf1qx4f8NaX4XsRZ6VZx2VtndsjHU+pPUn3PoK8mOEmsT7Zy0PnIZbVjj3inPTt19DXooor1j6MKKSm+Yo6kD8aAH0U3zFPQ5p1ABRRRQAUUlJ5i92A/GgB1FNEinoc06gAooooAKKKKACiiigAooooAKKKKACiiigAooooAKKKKACiiigAooooAKKKKAKOtagmk6Te3snKW8LykeyqT/Svg27upb67nup23zzO0kjerMSSfxJNfZ/xevGsvhr4hkUcm0eP/vr5f618VV8zm0vehE+C4kqN1KdPyv/AF9wVs2nhLW7nSW1m2sZzp8ILm7XAVdp5Oc9iO3esatG1uNY0/R7owG7h0u6xFMyqwhkPUAnGM8H8M9q8ONru6Pkaajf3k/kVb6+uNTvJbq7me4uZDueWQlmY/5FQGitvwToI8UeLtL0tjiO4nVZMddg5bHvgGiKc5JdyYRlVmordmxongG3Xw//AG94k1FtH02VSLSJE33F02Oqrx8vI57+wwad8ONPtr+x8XNcW8c5h0WeWIyIGKOMYZcjgj1qn8SvETeJPFt6yFVsbRja2cMYwiQoSF2j0OM/j6ACqPhvxTJ4at9YjjgWYajZSWRLMRsDEfNwOcAHiunmpwqWS0X4no89ClXUUtFfXv8A10LXgnwna+MJrmxOrR6fqhCiyhnT93cMeq7/AOE9MetYepabdaPqFxY30LW91A5SSJxyp/qO4x1ByKrKxXBU4I5BHBr0Hx9cJ4s8F+HfFDHdqQZ9Nv5Mf6x0GY2+pXqfw4xURjGdN2Wq/EwjCFajKytKOvqv80efVt6bpXiDxoqwWUNxqa2EQRY1O7yYySQBk+uf5elYlaOi3GrRy3FvpDXRluYjHJHaBizx9SPl5xx+WexrGna9n1OalbmtK9n2KU9vLa3EsEyGOWJijo3VSDgg+4IqOnNG0TlHUo6nBVgQR7EetNqCHufTH7LOsNdeF9U055C5s7kSIp/gR14A/wCBK35mvbcV8z/sr3bR+Jtatx9yW1Vz9VfA/wDQq+mN1faYCXNh43P1TJqjqYGF+mgtFFFeie2N21FeQLdWs0Tcq6Mh+hGKmoNLyE1dWPgfWtJuvD2sXen3SmO5tZTG2PUHqPrx+Yr60+FPxW0/x5pMMMkyQazEmJ7VmwWI43r6g9eOmcVR+LvwYtviAn2+xdLLW412iRs7J1HRX/owGf0x8ya54Z1vwXqQi1G0uNOuEb5JeQCRyCjg4P4Hj618xarl1VtK8Wfn/Licjryko3pv+vkz7s3elHavknwj+0J4m8ONHDeyLrVmCMrcnEoUdhIO/uwNfQHgH4r6F8QIttlMbe+UZeyn4kHuOzD3HtnFexQxtKu7Rep9Rg82w2MajF2l2Z3FFFFegeyfOP7RvinWNE8YWEOnapeWMLWSu0dvOyKW3uM4BHNdZ+zbrmo694c1STUr64v5Eu9qvcSs5UbF4GTXn/7UX/I76f8A9eI/9GPXZfsr/wDIr6v/ANfg/wDQFr5+nOX1+Ub6HxdCpN5zKDlprp8j3Cmv91vpTqbJ/q2+lfQH2b2PibV/iB4mj1a9RfEGpqqzuFX7W+AAxwBz6V9heEbiW68K6RNK7SyyWkTO7HJYlASSfWvh7Wv+Q1qH/Xd//QjX294J/wCRP0T/AK8of/QBXz+WzlKc03c+MyGpOdaqpyvY268r+M3xhHgG3TT9OVZtauF3jeMrAn95vU56D2Off1Ovi74yXk958TdfafIdZxGoIIwqqAuPqMfnXbj60qNK8N2ernOMqYTD3p7t2IluvGnxMuZhHLqestnMiRs3lITnjH3Vzg9u1Om8KeOvBMb3As9W0yKNdzzWzMFUdSSUOMfWvpf4I29jF8NdGNiI8PHumK4yZSfn3e+ePwruyu7qK46eX+0gpym7s8yhkvt6Ua0qr5mr3PN/gLrmu+I/Bf27W7k3W6Zkt5HQBmjUAZJHX5tw/DvXol3u+yzbc79hxjrnFLDbR20YjijWKPJIVBgcnJ4HuTUuK9mnBwgoN3PqaNJ0qMacpXaW58V6pfePJLC4XUJPEBsip877SJvL2992eMeua5jTWu01C3awMwvt48k227zN3+zjnNfZvxYUD4b+Ijj/AJc5P5V8pfC0Z+I3h7/r8T+dfL4rDunWhByvc/PMwwLw+Jp03Ub5uvbU0P7Q+I//AD08Tf8AkxX0x8IZNRl+Hektq5uW1E+b5hvN3m/618bt3PTHXtiuxCj0H5UoXn2r3sPhXQlzObZ9lgculhJubqOV11AnCk96+VvHfxY8ca54mvdDtTLYNDcNCtnpqsZWKk/xD5jx6Y47V9Vfzqla6NY2V5c3UFpDFc3LBppVQBpCBgEnvwBWmIozrJKMrG+OwtTFRUIVOVdbHyFN8M/iBryme40vUrs9d11L83/j7ZzWaureL/h5fRxNc6lo86/OsMrMEYA9dp+Vhn2r7bx2HFcZ8WvCtn4r8EanDPEDPBE89vIANySKCRgkdDjB9ia82pl3JFzpzdzwa+R+yg6lGo+ZHP8AwX+MH/CfwyafqSrDrVum87BhJ0zjcPQgkZHuCPQeqfSvh34c623h/wAdaJfK20JdIr4/uMdjfoxr7hXoDXVl+IlWpPn3R6GS42eLoNVPiiL2r5T+NXjLXtL+Jus2tnrN/aW0ZhCQw3Doi5hQnAB9T+tfVtfHPx6/5K1r31h/9ER1GZylGimnbUx4gnKnhYuDs+b9GfRnwV1C51T4Z6Nc3lxLdXMgl3yzOXZsSuBkn2wPwruvWvPvgL/ySnQ/pN/6OevQeld9B3pRb7I9vBtyw1Nv+VfkeM/tKa5qWhaLo82m6hc2DtcMjm2lZCw255wemRXJfCf4uTeH/CviPUdev7rUpIZIUtoZ5i7O7ByFBOcfd5PtXS/tUf8AIp6T/wBfv/tN68K+H3g6Xxz4qstJQskUh3zyL/BGOp+vbnuRXhYmrVp4z92z4/H4ivRzO1J6vZeqsb2sfEbxv8StQkjtJL4xgEiy0pXCop/vbeT9SfpiuYu7bX/CN2stxHqOj3UmSskgeF2x6HjOPrX2xoPh3TvDOmxWGmWsdpaxjhIx1Pck9z7ml13QbDxHpc+n6hbJc20w2sjj8iPQ571vLLpzjzSm+Y7KmR1aseedZuf4Hzz8J/j9fWN/b6V4kuDdWMrCNL2QjfCTwN7fxLnueR1Jr6XX5lyORXwn4w8OP4T8UalpEhZvssxRXYDLKeVJx3IINfXXwf1qbxB8OdEvLh983kmFm7koxTJ9ztp5fiJylKjUeqKyTGVZSnha+rj/AMMztOlcD8ZvGmq+BvCX9o6TbxzSmZYnklBIhUg/Njvzgde4613oqnqml2mtWbWl7bR3ds5UtDMoZWIIIyD15Ar2KkZTg1F2Z9PXhOpTlCm7N9T5DXUviJ8Q2knhl1jUIZG2n7Pujgz6DbhRj/8AXVS6+GXjfQ83r6PfwlRuMsDb2HfPyEnpX2hHCkKhUQIqjACgACnYHevKeWqWs5u5848hjNXqVZOXc+QvA/x08ReE72Nbu6l1nTi37yC6cs4HqjnkEe+R/Ovq7Q9atPEWk2upWUnm2txGJI29j2Pv7V8zftJeFrbQvFtrqFpGsKalGzyIgAHmKRubHqdw+pye9d5+y3rzXnhnVNKdmLWVwJEyeAkgPA/FWP41lg6tSlXeGqO5zZXiK2HxcsDWlzLp+f5Ht9cF8dP+SV67/uR/+jFrva4L46f8kr13/cj/APRi169f+DL0Z9PjP92qej/I+aPg9eQ6f8SNHuriRYbeAyySSMcBVELkk+2Aa6vxz8dvEHjLU207w559lZM2yJbVSbmf3yOR9Bz9a8ntbWW+uoLaBDJPM6xRqOpZiAAPqSK+y/hp8NdO+H+ixRRRJNqMiA3V2RlnbHIGeijsP65r5rAxq1oulB2XU+DymnicVTdClLlindv9D5Y1Pwb4ym3Xt/pWsTMvzmaaOR2HfOf89Kl8LfFjxP4SuEe11Oa4gXg2t0xkiIB6AHp+GK+1Ag7gflXiH7QfwttbzR5/EumwLDfW/wA92sYwJo+7Yx94dc+mfauqtgZ0I+0pTeh6GKyirhIOvhqjuj0L4b/Eax+Imim7tv3FzFhbi1ZgWiY/zB5wcc4PcEDr6+NPgz4sk8J+PdOcM32W8cWk6AgAhyAp59GKn1xmvsteRXp4HEPEU7y3R7uU4546heXxLRlHXv8AkC3/AP17yf8AoJr4Ps/+PyD/AK6L/MV94a9/yBb/AP695P8A0E18H2f/AB+Qf9dF/mK83Nfih8zwuIv4lH5/off0f+rX6U6mx/cX6UpOAa+hWx9utjm/HXjbTvAOhyalqDnbnZFCn35XIyFH5H8jXzH4g+LvjL4haqtrp8t1apIx8mx0vcGIwerL8zHHJ6DjoKh+OHjKXxZ46vIlZvsWns1rBGTxkHDt+LD8QFr6B+DPw5tvA/hm3llhH9sXiCS5kYZK55EY9AP55NeDKdTG1nTg7RR8dUrV82xUsPRly047+Z89SfB/x+sf9oPo92zD5vME6NL+W/dnk+9S+Gfi94t8B6mYLi5uLuKNts1hqJZiMcYBb5kI/L2NfYftXjH7SXgi11HwufEMMQS/sWVZHVeZImbbg/QsD7c0q2Blh4OpRm7oWKymeCpvEYWo7x1PSvBfjCx8caDBqmnybopPleNvvROOqsOx/wAa3q+W/wBmfxU+meL5tFkkIttRjJRMf8tUG4H2+UPn6CvqTivUwlf6xSU+p7+W4z67h1Ue+z9R1FFFdh6glMlYLG59jT/SqGtXY0/Sby5PSGF5D+Ck/wBKmWiZEnaLZ8Q+H1F14y0wHnzL+IH8ZB/jXpX7TXh3+z/FlhqqLhNQt9rHn/WR4Gf++Sv5GvOfA67/ABt4fU87tRtx6/8ALRa+mv2gvDZ174c3M0YzNp7rdqAM5UAh/wDx1ifwr5TD0va4arY/OcHh/rGBr2Wqd/uMr9mfxR/avg+40iVyZ9Nlwqkf8snyw57/ADBx+VexivkD4CeKP+Ec+IVpHLJsttQBtH9NxIKfjuwP+BV9f9a9vL6vtKCXVaH1eS4n6xhIp7x0/wAjkPit4q/4RDwLql+jlLny/KgK9fMf5VI+mc/hXzX8B/DR8R/EaxeRA1vY5u5N3qv3Px3FT+Fdr+1H4p8/UdM0CJjsgU3U69ixyqfiAG/76FdL+zL4XOm+FbrWZowJtQl2xtnP7pMgfT5t/wBcCuKr/tOMjBbRPKr/AO35rGkvhh/X/APJvj9Hs+K2sH+8IT/5CQf0r6L+Cs3nfDHQWznEJX8mYf0r5+/aJj8v4oXjY+/BE3T/AGcf0r3X4AzCb4U6NzypmU/hM/8A9apwemMq/P8AMWWe7mlePr+aPRa81/aH/wCSW6n/ANdIf/Rq16VXmv7Q/wDyS3U/+ukP/o1a9jFfwJ+jPpMw/wB0q/4WeB/AX/krGg/Wf/0RJX2JXwToutXvh3VINR06c2t7Dny5QoO3IKngg9ieorrP+F4eOP8AoPy/9+Yv/iK+ewWNp4em4STep8VlObUsDQdOcW3e+nyPsomkNfG//C8PHH/Qfk/78xf/ABNdt8Gfih4o8T+P7HT9T1aS6s5I5C0TRxgEhCRyF9h3r1KeZU6k1BRep9DRz2hXqRpqL10PpWmTf6t/pThTZv8AVv8ASvVex9G9j4BuP+PiX/fb+dffNl/x6wf7i/yr4FuP+PiX/eb+Zr76sv8Aj1g/3F/lXzuVb1Pl+p8Rw58db5fqWKKKK+jPuCvdW8V5bywSxrLHIpRkcZDAjBBHpXw14z0BvC3irVNKIwttOyJnqUPKE++0j86+66+PPj0oX4ra3jv5J/8AIKV4eaxXs4y8z5HiOmnQhU6p2+//AIY+jvg1rreIPhvoty5JlSLyHyckmMlMn67c/jXaivKf2a2P/CuQCchbuUD9DXq9enh5OVGLfY+gwM3UwtOUt7IWiiiuk7hrfKufSvh74keJG8WeNtX1LzDJC8zJCe3lKdq4HuBn8TX2vqtwbfTbqVeSkTMB9Aa+BD8wzXz+bTdoQ6M+L4kqPlp0ls9T7C+BnhRPDHw/sGKBbq+H2uZu53YKj8F2jH1r0P69aq6ZbrZ6fbQIMJHGqqPYACrde1SiqcFFdD6vD01Roxpx2SFooorY6QooooA8i/aQ1vUNC8J6dNpt7cWMr3yo0lvIUYr5bnBI7cD8hXEfs7+KtZ1vxxcwahqt7fQixdxHcTs6ht6AEAnrgn8zXVftTf8AImaX/wBhBf8A0XJXAfsx/wDJQLn/AK8JP/RkdfP1ZyWPjFPTQ+KxNSazeEFLTQ+p/avnr473ni+HxtGuhvrK2X2SPIsPN8vfufP3eM4xn2xX0NzSEe1evXo+2hyc1j6fGYZ4ql7NScfNHwPq0l9JqVw2pm4N/n96brPmZwPvZ56Y69q6DR73xxHpsC6XJry2AX919k87y8Z5244xn0qx8ZP+SneIP+u4/wDQFr6X+CIB+F2g8Z/dN/6G1fM4bDOpXnTUrWPgMBgXiMXUoqo1a+vzPM/gPeeL5vGsy66+sNZfY3I/tDzfL37kxjdxnGffrX0LQFHpzS819NQo+xhyN3P0DB4Z4Wl7NycvNnz5+0l4m1fQ9e0iPTtTvLCOS3ZmW3mZAxDdcAjmtz9mvXtS17SdZfUtQub9o50VGuZWcqNvQZPSuQ/ao/5GTRf+vZ//AEOug/ZV/wCQLr3/AF8R/wDoNeRCcv7Qcb6f8A+Yp1J/2zKDlp2+R7saTcAuaK8v/aA8aSeFPBLW1rIY77Um+zoy9VTHzsPw49twr2qtRUoOcuh9ZiK0cPSlVnsjjvip+0RNZX02leF3jzEdsuosoYbu4QHjj+8cj2715pZ+FfH/AMRIRcrBqWqQOMrJdT7Y2HqpdgPyrV+Avw9g8a+JZLq/i83TNPCySRsMrJISdqn1HBJ+g9a+tEjWJVVVCqOgAxivEo0amOXtasrR6I+Sw2FrZuniMRNqL2SPi+80/wAb/DF43mGpaKu4ANHKfJZhyASp2k8dD1wa9q+Dfx0bxVdJouu+XHqjD9xcoAqz4/hI7Njnjg89Oh9c1bSrTWtPuLK9gS5tpkKPHIMhga+JvFWjXPgHxte2UUkkU+n3G63mz8wXIaNs+uCp+tRVjUy6UZwleDMsRTrZJOFSnNypvdM+5qX3rF8Ha8nibwxpmqqNv2q3WQr6MRyPwOR+FaV4zR2czIMsqMQB3OOlfQqSceZH20ailDnj2ueC/GP48Xum6pc6F4dkWF7cmO5vsbmD90QdBj+9656YzXlNp4b8a+P4lu0ttT1eI5xPO7Mh55AZjjr6HtXNWbQ3GrQNfO3kPMpuH5LbSw3H64zX3jpsdtDp9ulmI1tVjURCLG3bjjGO2K+coxlmE5OpKyXQ+Ew1OpnVWcq1RpLoj42ZvHPw88uWRtX0iNXG0sXEJb0PVT9D1r638Fz6lc+FdLm1d1bUpIFecqgX5iM4x6jOK17i1hu4XhniSaJxho5FBUj0IPWpduOBXr4fC/V2/euj6bA5e8DJtTck+jH0UUV3nshRRRQAUUUUAFFFFABRRRQAUUUUAFFFFABRRRQAUUUUAFFFFABRRRQBxXxjt2uvhl4gRB8wti5+ikMf0Br4ur7z8R6f/bGgajYHpc28kPP+0pH9a+DpI2hkeN1KOp2lSMEEHGD7ivmM2j78Jdz4HiSDVWnPy/r8xtbN14w1zVPD8ei3N7LdabC6ypFIA5jwNow2MgYOMZxWNXR6b48vNJ8LXmhQWOni3vFKTztCfPcE5BLBh93tx2rxYO11ex8pRla6craff5HOV1Hwv1SLRPiDod5OQsK3GxmP8IcFM/hu/SuZZTGxVlKsOCpBB/Km0oScJKXYilN0qimls7mt4t0F/DPifU9LdWH2adkTcMEp1Q/ipBrJr0mPVNI+KOm2tprV9HpHie1jEMGpT/6m7QDhZW7N/tH175xVGT4HeMt6mDTI72Fz8k1vdRMjDsRlgcH6V0Soyk+akrpndVws6kufDrmi+2tvJnCN0rvfEFudD+EPh+ymP+k6lfSaksf8SxhBGpI9GGD+NWrP4d6d4LkF942voE8o7l0W0lElxO2CQG2nCrx17+ork/GXiy68Za5LqFyqxJgRwW6fchiH3UH9enJPA6U+V0YS5t30D2f1SnL2nxS0t282YlaXh7xBqPhnUhqOlymC7iVgJdgfaD8pOCCO/cd6za6Dwl4yvvBb3b21paXIvofJkW9hLq0eTkAZHBPHPBxXNDSV27HHRaU027W6mRqGqXesXkt5fXEl3cyHLSytuY+30qtUlzN9puZZvKjg8x2fy4hhFySdqjPQZ9e1R1Ld22Zybbbbuz2r9liBm8VavMB8qWgUn6uP/iTX03XhP7Kul+Vout6iQR59wkAJ9EXd/OSvdhX2WXxccPG5+o5LBwwML9b/AJi0UUV6R7oUUUUAIaqahplrqlu8F5bQ3ULfejmQOp/AirfSila+jE0pKzPFfHX7N2k6tHLc+H2/sq95YQEkwOfTHJT8OB6V86zQ6n4R14o3nadqljLjg4ZGHcHuCOmOue9feVfLf7TlnBb+OrSaJFWWezVpdoGWIdgCffAx+Ar5/MMLCnH21PRo+KzrL6VGn9ZorlaZ7r8K/Gv/AAnng201JwFu1zDcqvQSL1I9jwfxrsa8L/ZVkkPh/W0JPkrdKVHbcUwfxwBXudethajqUYzl1PpcvrSxGFhUnu0fL/7UX/I76f8A9eK/+jHrsv2V/wDkV9X/AOvz/wBkWuQ/akjK+MdMkP3Wsto/CRj/AFFdR+ypdxvoeuWwP72O4SRh/ssuB/6Ca8enpmMv66Hy9F2zqS9fyPd6bJ/q2+lOpsh/dt9K+jPuHsfA+tf8hrUP+u7/APoRr7e8E/8AIn6J/wBeUP8A6AK+H9UkWbVb2RDuR5nZW9QWJB/KvuDwT/yJ+if9eUP/AKAK+dyv+JM+H4e/jVjbrwP4/fCG91i+PiTRYGupygW7tYxl2wMB1Hc4wCPYYr3vrijA/CvZr0I14OEj6zF4WnjKTpVNj4f8HfEDXvAN050u6aJGbMtrMN0bHjqvrx1GDXungr9pfTNUkjtdetjpUxwBcxtvhJx37rz9R7133i74W+G/Gm99Q06MXbDH2qH93KPQ7h1x6HIr5p+LHwjufhvcxTxTm90q4crFMww0bckI3qcDr3weleJKnisAuaMuaKPkJ0cwyePPTlzU1/Xy+R9fW9xHdQpLE6yROAyuhyGB7ipq+ff2YvGd1cSX3hy6laWKGP7Ta7iTsG7Drn0yykD3NfQYr28PWWIpqa6n12CxUcZQjWj1OT+LP/JN/EP/AF5yf+gmvk/4Wf8AJRvD3/X4n86+r/iz/wAk38Q/9ecn8q+UPhb/AMlG8O/9fifzrx8f/vNP+up8tnX+/UPl+Z9uL90UtIv3RS19CfbjScfSvK/iN8fNJ8F3Mun2Uf8Aa+pxnDxo4WOI+jNg8j0A+uK2fjR4um8HeA726tGMd5OVtoZB/AzdW+oAYj3Ar5f+G/g1vH/jC00x5XjhbdLcSrywjH3vxJIGT03CvHxmKnTmqNJe8z5nNMwq0akcLhl78jpdQ/aA8ca1cFLK4jtN5wsNnbBz9PmDGqF3N8T9UjZph4leNgQwCTIpHfgDGPwr6t8O+FNI8K2K2ulWMNnEAM+WvLY7k9Sfc1fvykVjcO2FAjYk+nBqfqNWSvUqsy/smvOPNXru58GaV/yErT/rsn/oQr77X/Vr9K+BNK/5CVp/12T/ANCFffa/6tfpXPlG0/kcvDeiq+q/Ud/FXxz8ev8AkrWvfWH/ANER19jfxV8c/Hr/AJK1r31h/wDREddGa/wV6nXxH/ukf8X6M+hfgL/ySnQ/+23/AKOevQq89+An/JKdD/7bf+jnr0KvSw/8GHovyPdwX+60v8K/I8R/ao/5FPSv+v3/ANpvXDfswjPj68OOfsD4/wC/kddz+1R/yKelf9fv/tN64f8AZg/5H69/68H/APRkdeJU/wCRhH5HyWI/5HUPl+R9S0tFFfRn3R8gftCIq/FTUyBy0cJP/fsD+Qr2v9m92b4aQAnIW4mC+w3Z/nmvFv2hv+Spaj/1zh/9AFe0fs2/8k1i/wCvqX+Yr5zC/wC/VPn+Z8Nl/wDyN6vz/M9TFZniDxBYeF9Ll1DU7lLW0iGWdv0AHc+wrT5r5P8A2iPF9xrnjeXSt5FjpeEWMHhpCoLMR68gd+nvXrYrELDU3Ox9JmWNWBoe0trsjoPFn7UF7NNJD4e09LeDOBc3gLO3HUICAOfc/SuR/wCFjfEvxYCbS61O5QHH/EvtcAfUov8AM16F8AvhLpl3oMPiTVrZbye4Zvs0EygpGqsV3FT1JIyDzxiveo41RQoUAdsCvPp0MRiIqpVqWT6I8Shg8bjoKtXrOKfRHw14sj8UKbX/AIST+1Mnd5H9pmQ+m7bvP0zj2r2L9k//AFvib/dtv5y0ftYY8zwv64uf/aVH7J/+t8Tf7tt/OWuOjT9lj1C9/wDhjzMPR+r5wqXNe3f/AAn0PXBfHT/kleu/7kf/AKMWu9rgvjp/ySvXf9yP/wBGLX0Nf+DL0Z9vjP8Adqno/wAj5p+DdrHefE7w/HKu5fPLge6ozKfwIFfaS+lfFfwfvo9P+Jnh+aVtqG48vnjllZF/VhX2ovrXl5V/CfqfPcOW+rz9f0E/pVPVrGHUtMu7SdQ8M8TRup7qRgj8qu1leKNYi8P+HtR1Gb/V2sDykdM4UnH1NezKyi2z6mo0oNy2sfCIZraUMjbXjbKsPUHg/mK+/LKQXFpDKON6BvzFfBem2Mmr6naWcf8ArbqZIgf9pmAH6mvveFQkSqOAABXg5Tf3+2h8bw2n+9fTT9Spr3/IFv8A/r3k/wDQTXwfZ/8AH5B/10X+Yr7w17/kC3//AF7yf+gmvg+z/wCPyD/rov8AMUs1+KHzJ4i/iUfn+h9+p9xfpVXVro2Ol3c45MUTuPwBNWkPyL9Kq6ta/btMu7cHBlidM/UEV77vyn2kr8jtvY+Co7hkukuHVZ3D+YyyZIfnJDfX616yv7T3ivA/0PSR/wBsZP8A45XlllMum6tbyXMCyi3nVpbeVQQwVslGBHfBHSvtK3+HnhG4gikTw7pLI6ghhZRcgj/dr5XA06tRy9nOx+dZTh8TW9p7Cryu6ueA/wDDUHiv/n00n/vzL/8AHKzvEH7QXiPxJot5pd3aaYLe6iaJ2jikDAEdQTIcEdq+k/8AhW3hT/oW9J/8AYv/AIml/wCFa+FM/wDIt6T/AOAUX/xNeo8LipJp1dH5Hvyy7MJxcZYjR+R8ofB2RoviZ4fKcnz9v4bWB/SvtJentWDY+BfDml3cdzaaFp1rcxnKTQ2qKy8Y4IHFbwrqweHeGg4t3PRyvASy+k6cpXu7jqKKK7z2RvpXNfEuUwfD/wARuDtI0+fB9/LbFdK1cZ8ZLj7P8M/EDetsU/76IX+tY1XanJ+RzYl8tCb8mfLPwps/t3xG8OxYzi7WTp/dy2fw219o31nFfWM9rMgkhmjaN0bkMpGCDXyJ8A4/M+K2iHH3fOb/AMguP619idq8nK4/uZX6s+c4einhpt9X+iPg/WtMufCHii7sxIVutPuSqSqMHKtlWHp0B/Gvtfw3r0XiDw1YasjKI7m3WY8/d4yR+ByPwr52/aa8MnTPF1pq8aqItSh2vjr5keASf+AlcfQ1b8F/EE6b8AtdtTKsd1aO1pb84JWY5BHuMyH/AIDXNhp/VK9Sm9v8v+Aefgan9m4uvQntZv7tV+B5r4p1K4+IXj67uLbdNJqF35Vsr8HaSFjB9ONufxr7O8OaLD4d0Kx0y3GIbWFYhxjOB1PuetfMX7OPhb+3PHX9oSx77bTIvN+bBHmtkIMfTcc9tor6v7Yrqy2DalWlvI9HIqLcJ4qe8mfKf7TEPl/EaNv+eljG3/j7j+lepfsz3X2j4ePH/wA8byVPzCt/7NXnn7Ulrs8YaXcY/wBZZbM/7sjHH/j1dt+y3Ju8F6kv93UG/wDRcdYUfdx80cmF9zOai73/AMz2mvNf2h/+SW6n/wBdIf8A0atelV5r+0P/AMkt1P8A66Q/+jVr2cT/AAZ+jPpsw/3Sr/hf5Hz58ErKDUPiholvcwx3EDmbdFMgZW/cydjX1j/whegf9ATT/wDwFT/CvlX4C/8AJWNB+s3/AKIkr7FrzMrinRba6/5HhcPQjLCyclf3v0Rif8IVoH/QF08f9uqf4VPZ+GdI06cT2mmWdtMOBJDAqsPxArUoxXs8sVrY+pVOC1UUFNm/1b/Sn0yb/Vv9Kp7FvY+ALj/j4l/3j/M199WX/HrB/uL/ACr4GuP+PiX/AH2/nX3zZf8AHrB/uL/Kvncq3qfL9T4jhv463y/UsUUUV9GfcDSa+LfjFqkesfErX7iI5jWfyQfdFVD+GVNfUnxM8dW/gLwvdXzupvHUx2sJ6vIRxxnoOp9hXx5ouk3nizxBbWEOZb2+m27jzyTlmPsBk/ga+fzSpzctGO7PiuIKyqezwsNW3f8ARH1T+z/pr6d8L9MMilHuGkmwfQudp/FQD+NekVR0XS4dD0mz0+3BEFrEkKA8naowP5Vf717dGPs6cYdj6zDUvY0YU+yQtFFFanSVdQtxc2NxEekkbJx7ivgRlKZU9QcV+gbDdkV8XfGLwy/hX4hapb7QsFw5uoMcAo5z07YO4fhXgZtBuMZrofG8SUpOnTrLZO33/wDDH2B4c1BNV0HTrxDlbi3jlB+qg/1rRFeNfs3+OotX8N/2BO+L7TsmNSeXhJ4I+hO32+X1r2WvWw9RVqcZo+lwdeOIoQqR6odRSUtdJ2hRRRQB4t+1N/yJul/9hBf/AEXJXAfsx/8AJQLn/rwk/wDRkdd/+1N/yJul/wDYQX/0XJXAfsxf8lAuf+vCT/0ZHXzlb/kYR+R8Liv+RzD5H1RSUtJX0Z90fF3xm/5Kfr//AF2H/oC19MfBH/klug/9cm/9Davmj4zf8lO8Qf8AXdf/AEBa+l/gh/yS3Qf+uTf+htXzuB/3up8/zPh8o/5GNf5/md1RRRX0R9wfNH7VH/Ix6L/17P8A+h10H7Kf/IH13/r4T/0Guf8A2qP+Rj0X/r2f/wBDroP2U/8AkD67/wBfCf8AoNfO0/8AkYv+uh8PS/5Hkv66Hu1fMn7UupyT+KtJ08/6q3tDMP8AedyD+kY/OvpyvmT9qTS3g8U6TqJ/1VxaGEf7yOSf/Rg/Ku7Mb/V2exnvN9SlbyOJ8BfFzWfh3p9xZ6Zb2Msc8vmu9zG7NnAGAQ44wPfqa6n/AIaf8V/8+ekf9+Zf/jlb/wCzdoegeItB1aDUdKsb+8t7kOGurdJGCMoAALDplWr2T/hWvhP/AKFvSf8AwCi/+Jrhw1DESoxlCpZHkYDCY2phoTo17R7WPnz/AIae8V5P+iaT/wB+Zf8A45Xnfi7xZd+NNem1a+jgiuZgqstuCq/KMZAJPPSvsf8A4Vt4U/6FrSf/AACi/wDiaT/hWvhP/oW9J/8AAKL/AOJrWpgcRVjyzqXXob1soxuIjyVa916GD8A3Z/hTohbkjzgPoJpAK9CZQykHoaq6fptrpNnHa2VtFaWsfCQwoERcnJwBx3q1XsU4ezgoPofUYem6NKNN62SR8mfGP4PXvg/VLjVNOga40OZi+Y1ybYk/dYf3cng/ge2cnwL8aPEXgaOO1hmW+05Txa3XzBRxwjdV+nIHpzX2OyhsgjIPrXnfi/4D+F/FKySR2n9lXrZIuLLCDJ7lPunnrxn3rx6uAnCbq4aVmfMYjJqtOq6+Bnyvt/X5EHgH48aF40misrgHSdTkwFgnYFJCT0R+56cHB54zXpvWvhzx34Jvfh/4hl0u9dZGCiWKdOBIhJAbHY5B49j25r6a+AvjK48Y+CFN67S3tjKbaSVjkyAAFW+uGA56kE1pg8XOpN0aq95HRleZVa1R4XEq00el0UUV7J9OFFFFABRRRQAUUUUAFFFFABRRRQAUUUUAFFFFABRRRQAUUUUAFFFFADTzxXxv8bvCp8K/ELUAisLa9Y3cLHHO8ncOPRt3H0+tfZFeYfHj4ft4z8Jm5tIvM1PTt0sIUEtIhHzoB3JwCOOqgd683H0HWo6bo8LOMI8VhnyrWOp8lVc0fUho+qW161pDe+S28QXIJjY84yARnBwcVTor41Nxd10PyyMnGXMt0bWrXuqeOdY1HVTaCSfZ9ouBaREKiDA3YGenHJzWLWxoni7VfDdhe2mmXTWQvCvnSwjbIQucKG6gc54596ms/C0U3g+712bUorVobkW0NrIpLTttBbGOmAw6jHuK0t7TVPXqdLj7b3o6y1bMHFTQ3U9upSKeWNOu1XIH5Zpv2eY25uBDIYA2wy7Tt3YzjOOuKi3Vnqjn96PdC985yepzRUltbzXkwht4ZJ5W+7HGpZj9ABWz4K8LxeMNa/s99Rh06R42MXnDPmuBwg7ZPv8ArVRjKbsioU51JKMepl2+l3d9a3V1BbSzW9qoeeVFO2ME4GT9f6nsca2r+Mptc0HTdMubCyB09RHBdwxlZdg/hbnBHfp1+pqHQfFmq+Gobu1tZyLS6Rori0lXdFICMHcp6HHcc1jVXMoq0eu5rzqEOWD1e4UvJYBRljwBSV6l8APAL+KvFUeq3MR/szTHEm4ggSTdUUH2OGP4DoadKk601CI8LQliq0aUep9EfDHwyfCPgfStMkGJ44t83/XRjuYfgSR9BXVikHt0pT6193CKhFRXQ/YqVNUoKEdkLRRRWhqNqpqmow6Tp9ze3DBILeJpZGPZVGSat8Vl+JNBh8T6De6XcSyxQ3cZid4ThgD6ZH9KmV7PlInzcr5dzzrwj+0Z4c16NU1Mtot3jkTZaInPZx/UCvRLDxVpGqRiS01OzuYz/FDOrD9DXzp4g/Zh1+wkLaVe22pxf3ZMwyfTHI/HI+lcrP8AA/xxbuFbQZGycApNEw+vDcCvDWKxdPSpTufIrMcyw/u1qPN6f8C6PprxR8V/DHhW3ke61WCaZRkWtu4klY9htB4+pwK+TPHXjG78feKLjVJkKNKRHBbqS3loPuqPfJJ+pPSuo039nvxrfsBLYQ2Cn+K4uEIH/fG417J8N/gDpfg25j1DUJRq2pxkNGzJtihPXIXJyR6k+mAKyqRxWOajKPLE560cfm8ownDkh/X3mz8FfBs3gvwNbW10nl31yxup1/us2AF+oUKD7g13/Wk6Yor36cFTgoLZH2VGlGhTjThsjwv9qTw3LeaLpesxAlLORoZlAzhXxhifZlx/wMV5d8F/iHF8PfFBluy39mXiCG4KjJTB+V8e3PTsT1xivrjVdLtta0+4sr2JZ7W4QxyRt0IIxXzV4y/Zr1vTb2WTQCmqWLElI3cJMg9DkhW475/CvExmHqxrLEUVc+TzPBYililjcMrs+irHxdo2pWYu7XVLSe3xnzEmUgfX0ryb4xfHTTrbSLjR/D10t9fXCmOS6hbMcKEYbaw6sR6dM59j5La/BPxtdzeUuhSxnu0kkaAe+S3P4V6z8M/2dY9FuoNT8Ryx3d1EQ8VlFkxowPBZv4j04xjjvVe2xWIXJGHLfqafXMwx0fYwpcl92z5wuLaWzneGeNopUOGRhgg+hHrX3P4JH/FH6J/15Q/+gCvCPiF8BfEviDxpq2o6etobO5l8yPzJ9rdBnjHrmvefCOn3Gk+F9Isrwg3VtaRQylTkblQA4P1FGX0J0ak1JaBkuDq4WtVjUi7dH3Nj61yUPxU8MyeIbzRX1SG3v7aQRMsx2KzYBwrHgkEkY65B46V1hHBHTNfMvjb9nTxNJq13f2F3b6x9olaZtx8mQsxJPB+XqfUfSvQxNSrTSdKNz2sfXxNCMZYeHN3PpdbiORQ4kVl9QRivA/2lvG2l3ml2mgWk6XN6twJ5vLIYRAKRhvc7unoD04z5m3wQ8cxyiP8AsGYsehE0RH578Cuj8N/s0+JdSuEOrSQaPb9WO4Sy/gF4/X868uriMRiIezjStc8DE43G42m6EMO1fq/+GRe/Zd0ee48Uanqm3Fvb2vkFscF3YHAPsEP5ivpv9KxPCXhHTvBeixaZpsPlwJ8zM2C8jd2Y9yf8AOBitvvXq4Wj9XpKD3PocuwrweHjSe/U574g2L6h4H1+2iQySyWUyqoGSW2HAHvmvi7wvrX/AAj/AIk0vUypZbS5SVlXqVDDI/EZr7yZflINfOHxG/Zz1H+1Z7/wyI7m1ncyGxZxG8RPUKT8pGemcY4HNcGYUKk3GrTV2jxs7wdaq4V6Cu4nuul+L9G1jTUvbTU7Wa2cZ8wSgY9jnoR6HmtO1uob2BJ7eZJ4HGVkjYMrD1BHWvjuH4HeOLiTYNBkXnBZ5o1HT/e5/DNfUvw30W98O+B9J03UFVLu3i2SKjbgOTjn6YrqwuIq1m1OFjvy/G4jFS5a1Llst9Tjf2ktLm1D4dtNCpdbS6jnkx2XDLn/AMeFeG/Bjxda+DfHlpd3z+VZTxtbTSkcIGwQT7ZC/hmvsHULGDU7Oe0uolmtpkMckbDIZSMEEV81eNP2a9Z0++kl8OldSsWOVhkcJLH/ALOSQrAeufw7njxtGqqsa9JXsebm2ErrEQxlBXt09D6XgvILqBJoZo5YnG5XRwVIPcHvXkfxu+L2n6Lot5omm3Ed1qt0hhk8ptwt0IwSxB4bGcD8fr4xa/Bfx1cSNbpos8aMfnEkyKnXqctzXqvw2/ZzXSLuLUvEksV1PGd0dlFkxqw5BZuNx9sY471X1jE4hckIct+rLeMx2Ni6NOjyX3b/AOGR88aaduo2np5yn/x4V99x/dX6V8uax+zz4rm1++urVLPyXunlh3T4O0sSueOuMV9RR58tc8HA4pZbRnR51NbhkOGrYb2sasbXt+o6vjr49f8AJWte+sP/AKIjr7Fr55+KXwR8S+LvHmqatYLamzuDHs8yba3yxKpyMHuprfMac6tJKCvqdOe0KuIw0Y0o3d/0Z6N8Bf8AklOh/Sb/ANHPXoA9+tcl8LfDd54R8C6ZpV+Ixd2/mbxG25eZGYc/QiutruoJxpRT3sj2MJFww9OMtGkvyPE/2qP+RT0n/r9/9pvXD/sv/wDI+3v/AF4P/wCjI69Z+OXgPVPH2g2FnpQhaWG581vOfaNu1h6epFc18E/hJr/gPxTdX+qLbiCS0aEeTLuO4up9B2BryKlGbx0altD5qvhq0s2jWUXy6a/I9yooor3j7A+Qv2hf+Spaj/1zh/8AQBXtH7Nv/JNYv+vqX+Yrkvi18F/EfjLxxd6ppy2ptJEjVfNm2tkKB0we9ej/AAd8I6h4J8GppupCMXImkkPlNuGCeOcV4WHo1I4yc2tNT4/A4atTzOrVlFqLvr8zue1fGfxs02bTfibrYmRlE0izxsR95WUcj1wcj8DX2ZXn3xY+E9n8R7FHVxaatbriC6C5BHXY47j+R59QezHYd4ilaO6PUzfBzxmH5ae61MX9nvxtYat4NtdGa5RNTsAyNCxAZo9xKsvqMED6j3Felavr1hoNjJd6heQ2lunLSSuFH0Hv7V8l6p8CfGumyFBpJu0BwJbaVWVvfkg4+orQ0T9n3xlr1xG1/CumQt96a6lDtt9lUk59jiuGjisRCCpeybaPIw2YY6lTjQ+rttaX1/yMv4wfEJfiF4m8+2DLptopht9wwWyfmcj3xx7AcCvQ/wBk5v8ASPEw/wBm2/nLWt4r+AIg8BW2j+HljmvxdpcXN1cttMuEYZzg4A3cD3PqTV74F/DPXfh7qGqvqqW4huo4wphk3HcpPHQf3qzpYevHFqpUX9WMMPg8XTzKNasr33fTVM9j6iuC+On/ACS3Xf8Acj/9GpXeVx/xY8N3vi/wHqWk6cIzeXBi2+a21flkVjzj0Br3KycqUkuzPr8XFyw9SMVdtP8AI+M7OC6dpLi1Vy9ovns6dYwGUBvwZl6etfU/wv8AjlpPirTre01W6i0/WUUI6zsEScjjch6c9dvUZ/Gue+D3wX1jwl4ivLnXIbSSyuLGS2MaPv3bmQ4Ix0wDWH46/ZovobyS58MSpcWrEkWVw+14/ZXPDDr1wfc14GHpYnCxVSCvfdHxeCw2Oy+mq9KN77xPoW81qxsbdri5vLeCBRkySSqqj8Sa+c/jp8ZrbxNanQNClMthuBuboAgS4wQi+2ec98Dt14k/BTxstx5J0CbfnHEke3892K7Xwd+zNqt9cxzeIp49PtV5NvAwklf2z91fqM1pVr4rFL2cIctzoxGMzDHx9hTouN93/wAEo/s6+A5de8TDW7mH/iW6ccozDIkmxwB/ug7vrtr6o+lUNF0Wz8O6bb6fp8C21pAu1Ik6DuT7nqcnrmr49a9bC4dYemodT6TL8GsDQVJb9Shr3/IFv/8Ar3k/9BNfCFn/AMfkH/XRf5ivvPVbd7rTbqGPG+SJkXPTJBFfLtv+zj4wjuInKWOFcE/v/Q/7tedmVGpVlBwV7Hh55hq1edJ0ot2/4B9Wx/cX6Up5pF4UD2p1e6fXLY+RPjz4Bm8J+MJ7+KNjpupu08cnULITl0J9c5I9jx0rtPgv8c7LT9Lt9A8Qy/Z1twEtr5sldnZH9Mdj0x6Y59x8ReG9P8VaVNp2p2y3VrKOUbsexB6gj1FfPfiz9mLVLO4kl8P3kd/bk5EF0dkqj03dG+pxXgVcPWw1V1sOrp9D43EYLFYDEvFYJXT3R9GWWsWWpW6z2t5BcwsMrJFIGU/Qg1DqXiTStGhMt9qNrZxj+KeZUH6mvkab4IeOIZAh0GUkngrNGw/MPx+NXdP/AGffG15IBJpsVmp/iuLlMfU7SxrT67iHoqTubrNsZLRYZ3+f+R9SeG/Fuk+L7ea50i8W9ghlMLyKrAbgAcDI5GGHIrarzr4N/DS9+G+l3sF5fx3b3TrJ5cKELGwBB+YnnPHYdK9F/GvVoynKCdRWZ9Hhp1alKMq0bS7DqKKK2OkbmvOf2grj7P8ACrVx0MjQoP8Av6mf0Br0auD+M3hHU/G3g86ZpXlGdp0dvOfau0ZPXHriufEJypSUd7HFjYylhqkYK7aZ4F+zvAZvidYsP+WUMrn8U2/+zV9c9s14X8Fvg/r3gfxdLqOqpbCD7K8SmKXcd5ZD0wOwavdPxrjy+nKlRtNWdzzMkoVMPheWorO55t8fvDH/AAkfw9vJI03XOnsLtO3C53/+Olj+Ar5IF1NHaSWyyHyJXWR07FlDBT+Tt+dffV5axX1vNbzIJIpVMbow4ZSMEH8DXzK37MPiH+1MC7sP7P8AO4fzH8zy93XGzG7b2z171x5hhZ1JqdNHmZ3l9WtWhVoRvfRnp/7PPhUeH/AMN3IgW61NvtLHHOzpGM+m0Z/4Ea9SPeq9naRafaQW1vGsUEKCOONRgKoGAAPQVPXtUqfsoRguh9VhqKw9GNJdEfOv7VkYF94ckA5aOdc+uCnH6/rWp+yrc79H163/AOec8cn/AH0pH/stbnx3+GusfEH+xTpKwk2nneZ50m372zGOD/dNN+A/w11v4eza0dVWBUvBD5fkybuV35zx/tCvJVKosdz20/4B80sPWjnDrcr5O/yPXK82/aG/5JZqX/XSH/0atek1xnxa8L33jLwPe6VpwjN1K8bL5jbV4dWPOPQGvUrxcqUorsfQ42LnhqkYq7aZ8xfBzV7PQfiRo99f3CWtpEZd80hwq5hcDJ+pFfUH/C3vBuP+Rhs/+/lfP3/DNvjH+5Zf+BH/ANjR/wAM3eMf7ll/4Ef/AGNeBhp4rDQ5I07nxeBqZhgKTpwo3V77M+gv+FveDv8AoYbP/v5SH4v+Dv8AoYbL/v5Xz9/wzb4x/uWX/gR/9jSf8M2+Mv7ll/4Ef/Y11fWsZ/z6/M9JZjmf/Pj8GfV8Mq3EaSIwZGAYMO4PQ06T/Vv9Kr6ZC1rp1tC+N8cSo31AANWX+aNgPSvbWq1PrVdx1Pz+uT/pEn+838zX3Jpfi7RLizh8rV7GX5B9y5Q9vY18z3n7PHjRJpGSzt5wWJBS4XuffFVD8AfHPP8AxJ1P/b1F/wDFV8thnXwrl+7bufnmAljculNqg3zeTPqS+8ceHtNXN1ren24H9+5QfzNcB4u/aO8N6JCyaWX1q8xwIgUiB93I6f7oNeP2/wCz142mYb9OhgHcyXKf0JrqtD/ZZ1G4ZG1fV4LZd3MVohkJHf5mxg/ga7niMZV0hTsetLHZpXXLSo8vr/wbHlvizxdrXxF11Lm8Z7m4c7Le1hUlUBPCoo7n8zx7V9CfA74Qv4Nt21jVo1/tmddscXX7Oh7f7x7n8PXPXeC/hT4d8CgPp1nvvMYN5cfPKfXBxx9BiuwX9a1wuCdOftazvI6MBlMqVX6xipc0x9FFFewfThRRRQA2vO/jJ8NR8QtBDWwVdXs8vbM3AcfxIT74H4j616JRis6lONWLhLZmFejDEU3SqLRnwfZ3mqeDdeE8TS6dqllJggjDIw4KkdwRnr2PpX0P4H/aS0fVoY4NfQ6VegYaZFLQP05B5K9+Dxx1rtvHnwp0L4gRbr6DyL1RhLy3wsg9icYYexHrXh2u/sy+I9PcnTLq11WLtuJhk/I5H/j1fPqhisFK9HWJ8WsLmGVTf1b34P8Arb/I+irDxtoGpx77XWbG4XGcx3CH+tM1Dx14e0pd13rVhbj/AG7hAT9BnmvlGb4I+N4G2toErHOMpLGw5+jVZtfgH44uiM6OsCn+Ka5iH8mJrf67iHp7LX5nZ/a2OassO7/P/I+kvDfxS8PeLfEEmk6TdteTxQmZpAhVMAgEAnqeR0GK7CvDfhP8CNW8G+JLTW9R1KBHhDqbW3UuHDKRyxxjkg4wele5dK9LDzqzheqrM97A1MRVpc2Jjyy/Q8X/AGpv+RL0v/sIL/6Lkrgf2Yv+SgXX/XhJ/wCjI69f+OHgbVPH3h2ystKERmhuxM3nPsG3Y49P9oVynwV+Eev+BfFdxqGprbi3e1aEeTLuO4uh6YHGFNeZVo1HjYzS0PBxGFrSzWFaMXy6anulIelLSV7x9efHPx2099P+KGsbgdk/lzIT3BRR/MNXsn7Pvj7S7rwXZ6NLdx22o2RdDFM4BkUsWDKO4wcH0x7jOt8YPhDH8RraG6tJUtNYt1KxyOPllTrsYjkAHoe2TxzXgd38DPG9rP5f9iNMM4V4Zo2U+/3sgfUV81KFbCYh1YRumfBzpYvLcdOvShzRlf8AHU+vbXUrS+mkit7qGeSLG9Y5AxXPTIHTOD+Rq16kV4n+z/8ADvxF4J1HU59Ys1s4LqJFVfNV23Ak/wAJPGCe9e2V7tGpKpBSkrH2GErVMRSVSpHlb6HzV+1R/wAjJov/AF7P/wCh10H7Kn/IG13/AK+I/wD0Gr/xy+FuueP9Y0250pbdo4IWR/Ok2nJbI7Vq/Av4fat8P9O1OHVRCJLiVXTyZN/AXHpxXlQo1FjnO2n/AAD5ynhqyzd1nF8vf5HqPevOfjl4Ek8beD3+yR+ZqVixnt17vx8yfiOnuBXo+aQj2r2KlNVYOEtmfUV6McRTlSnsz4k+Hfjq7+HXiSPUIUMsTDyrm3OB5iZzjPYjg19Y+E/iV4e8Y2ySafqUJlIy1tKwSVPUFTz17jI9DXIfEr4A6b4yuZdR02VdJ1SRi0uE3RTH1K54JOPmHvkGvGNQ/Z98bWMhWPTY71Af9Zb3CY+vzFT+leDTWKwLcVHmifHUVj8obpxhzw8v60Prl7yBFy08aj3cVgSfEjw1HrFvpY1i2lv7hxHHDC3mHcexK5A/Gvlu2+Bvji6xjQpFU95J4lxz7tn9K7bwP+zr4ks9asdSvb210s2syTqq5mcsrAgEDAwceprqjjMRUaSpW/r5HfTzPG1pKMMO0vP+kfStRzSrDG0jkKqjcxPYU9RjFZHirRZPEXh3UdNiufsj3cDQ+cF3bNwwTjI9fWvXldLRan00m1FuK1Mnwp8UPDnjKJPsGpRCdhk2s7BJV9flPX6jIrqJrmGGMyPKkaKMlmYACvlDWv2cfF2nTOLOK31WHPyvDKqEjtkPjH5n61kR/BDxxNJ5Y0GUHOCWmjAHvkt/KvG+uYiOkqWp8t/amOp+7Uw7b8r/AOTNP9oDxlYeLvGEI0yaO5tbODyftEfKu5Yk4PcdMH616v8Asy6PPp/ge5u5k2pe3TSRZ7oAFz+Yb8q5DwT+zJezXUdx4luI4LZTk2ds2539mfov4Z/CvomxsYNOtIbW2iWG3hQRxxoMBVAwAB9BSwmHqSrPEVlZhluDxE8VLG4hWb2RZooor3D6wKKKKACiiigAooooAKKKKACiiigAooooAKKKKACiiigAooooAKKKKACmsMjGOKdRQB8w/Hr4Rvod5N4j0iInTp23XUKD/UOerD/ZY9fQn8vF6+/57eO4heKVFkidSrKwyGB6gg186fFX9nya0km1XwtEZrdsvLpw+/H3zH6j/Z6+meAPmsdgHd1KS+R8Jm+Ty5nXw633X+R4XS7jtAzx6due/wCg/KlkjeGR45FZJFO1lYEEEHBBHqDTa+fPi9Ub9h4xvNN8I6loFuPLhv5kkmlDc7VGNgGO/HfoKk8K+JrfQdK8QW09lFdS31r5Vu8kSuYpM43An7vysx47gVzlFaKpJNPsbRr1ItO97Ky/r5nQeB/GV14H1r7dboJ0eJ4ZoGbaJEI9cHBzg5x29659cqQRwQcg96KKXNJpRvsZupJxUG9EHv3oorsPh/8AC3WviFdL9ki+z6erYlvpl+RRnkL/AHjjsPbJGaIU5VGoxVyqNGpiJclON2ZngvwZqPjvXYtN06MknmWZgdkKZ5Zv8819meD/AAnZeC9BttKsE2wwjl2+9I3dmPqf88VW8D+BdM8A6Oljp0WC3Msz8vK3qT/ToK6Svr8Fg1ho80tZM/TMryuOBhzS1m/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NvhL4d8dBpL208i9IwLy2wko+pxhvT5ga8T8Tfsy69ppd9IuoNWizxG58qXBPv8v6j6dq+ofxpOlcNbB0a+slqeTisrwuL1nGz7o+HdV+HPijRZTHdaDfKR1eOEyJ/30oK/rWPJpV9E217K4RvRomB/lX30VpNg9B+VebLKYfZnY8KXDdO/u1GvkfCFt4V1u94t9G1Cc+kds7fyWuy0P4A+MdaePzbBNMgYZ828kAx7bRlvzAr692rnoB+FOq4ZVTTvKVzWlw5Qi71Jt/geN+Df2a9E0V0uNZmbWrlR/qmGyAHOc7erY9zg+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
          <p:cNvSpPr/>
          <p:nvPr/>
        </p:nvSpPr>
        <p:spPr>
          <a:xfrm>
            <a:off x="123825" y="-136525"/>
            <a:ext cx="304800" cy="30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44" name="Google Shape;44;p78"/>
          <p:cNvPicPr preferRelativeResize="0"/>
          <p:nvPr/>
        </p:nvPicPr>
        <p:blipFill rotWithShape="1">
          <a:blip r:embed="rId2">
            <a:alphaModFix/>
          </a:blip>
          <a:srcRect/>
          <a:stretch/>
        </p:blipFill>
        <p:spPr>
          <a:xfrm>
            <a:off x="1733435" y="518552"/>
            <a:ext cx="4833620" cy="1772066"/>
          </a:xfrm>
          <a:prstGeom prst="rect">
            <a:avLst/>
          </a:prstGeom>
          <a:noFill/>
          <a:ln>
            <a:noFill/>
          </a:ln>
        </p:spPr>
      </p:pic>
      <p:pic>
        <p:nvPicPr>
          <p:cNvPr id="45" name="Google Shape;45;p78"/>
          <p:cNvPicPr preferRelativeResize="0"/>
          <p:nvPr/>
        </p:nvPicPr>
        <p:blipFill rotWithShape="1">
          <a:blip r:embed="rId3">
            <a:alphaModFix/>
          </a:blip>
          <a:srcRect l="33333" t="18181" r="31362" b="15286"/>
          <a:stretch/>
        </p:blipFill>
        <p:spPr>
          <a:xfrm rot="2002525">
            <a:off x="4970140" y="2488839"/>
            <a:ext cx="3379798" cy="3582878"/>
          </a:xfrm>
          <a:prstGeom prst="rect">
            <a:avLst/>
          </a:prstGeom>
          <a:noFill/>
          <a:ln>
            <a:noFill/>
          </a:ln>
        </p:spPr>
      </p:pic>
      <p:pic>
        <p:nvPicPr>
          <p:cNvPr id="46" name="Google Shape;46;p78"/>
          <p:cNvPicPr preferRelativeResize="0"/>
          <p:nvPr/>
        </p:nvPicPr>
        <p:blipFill rotWithShape="1">
          <a:blip r:embed="rId4">
            <a:alphaModFix/>
          </a:blip>
          <a:srcRect/>
          <a:stretch/>
        </p:blipFill>
        <p:spPr>
          <a:xfrm>
            <a:off x="8091386" y="2355610"/>
            <a:ext cx="771322" cy="284171"/>
          </a:xfrm>
          <a:prstGeom prst="rect">
            <a:avLst/>
          </a:prstGeom>
          <a:noFill/>
          <a:ln>
            <a:noFill/>
          </a:ln>
        </p:spPr>
      </p:pic>
      <p:pic>
        <p:nvPicPr>
          <p:cNvPr id="47" name="Google Shape;47;p78"/>
          <p:cNvPicPr preferRelativeResize="0"/>
          <p:nvPr/>
        </p:nvPicPr>
        <p:blipFill rotWithShape="1">
          <a:blip r:embed="rId5">
            <a:alphaModFix/>
          </a:blip>
          <a:srcRect/>
          <a:stretch/>
        </p:blipFill>
        <p:spPr>
          <a:xfrm>
            <a:off x="8504111" y="2923410"/>
            <a:ext cx="358597" cy="412725"/>
          </a:xfrm>
          <a:prstGeom prst="rect">
            <a:avLst/>
          </a:prstGeom>
          <a:noFill/>
          <a:ln>
            <a:noFill/>
          </a:ln>
        </p:spPr>
      </p:pic>
      <p:pic>
        <p:nvPicPr>
          <p:cNvPr id="48" name="Google Shape;48;p78"/>
          <p:cNvPicPr preferRelativeResize="0"/>
          <p:nvPr/>
        </p:nvPicPr>
        <p:blipFill rotWithShape="1">
          <a:blip r:embed="rId6">
            <a:alphaModFix/>
          </a:blip>
          <a:srcRect/>
          <a:stretch/>
        </p:blipFill>
        <p:spPr>
          <a:xfrm>
            <a:off x="8477047" y="3672185"/>
            <a:ext cx="385661" cy="392427"/>
          </a:xfrm>
          <a:prstGeom prst="rect">
            <a:avLst/>
          </a:prstGeom>
          <a:noFill/>
          <a:ln>
            <a:noFill/>
          </a:ln>
        </p:spPr>
      </p:pic>
      <p:pic>
        <p:nvPicPr>
          <p:cNvPr id="49" name="Google Shape;49;p78"/>
          <p:cNvPicPr preferRelativeResize="0"/>
          <p:nvPr/>
        </p:nvPicPr>
        <p:blipFill rotWithShape="1">
          <a:blip r:embed="rId7">
            <a:alphaModFix/>
          </a:blip>
          <a:srcRect/>
          <a:stretch/>
        </p:blipFill>
        <p:spPr>
          <a:xfrm>
            <a:off x="8429684" y="4392385"/>
            <a:ext cx="433023" cy="419491"/>
          </a:xfrm>
          <a:prstGeom prst="rect">
            <a:avLst/>
          </a:prstGeom>
          <a:noFill/>
          <a:ln>
            <a:noFill/>
          </a:ln>
        </p:spPr>
      </p:pic>
      <p:pic>
        <p:nvPicPr>
          <p:cNvPr id="50" name="Google Shape;50;p78"/>
          <p:cNvPicPr preferRelativeResize="0"/>
          <p:nvPr/>
        </p:nvPicPr>
        <p:blipFill rotWithShape="1">
          <a:blip r:embed="rId8">
            <a:alphaModFix/>
          </a:blip>
          <a:srcRect/>
          <a:stretch/>
        </p:blipFill>
        <p:spPr>
          <a:xfrm>
            <a:off x="8395855" y="5150686"/>
            <a:ext cx="466853" cy="365363"/>
          </a:xfrm>
          <a:prstGeom prst="rect">
            <a:avLst/>
          </a:prstGeom>
          <a:noFill/>
          <a:ln>
            <a:noFill/>
          </a:ln>
        </p:spPr>
      </p:pic>
      <p:pic>
        <p:nvPicPr>
          <p:cNvPr id="51" name="Google Shape;51;p78"/>
          <p:cNvPicPr preferRelativeResize="0"/>
          <p:nvPr/>
        </p:nvPicPr>
        <p:blipFill rotWithShape="1">
          <a:blip r:embed="rId9">
            <a:alphaModFix/>
          </a:blip>
          <a:srcRect/>
          <a:stretch/>
        </p:blipFill>
        <p:spPr>
          <a:xfrm>
            <a:off x="7888406" y="1835435"/>
            <a:ext cx="974302" cy="250341"/>
          </a:xfrm>
          <a:prstGeom prst="rect">
            <a:avLst/>
          </a:prstGeom>
          <a:noFill/>
          <a:ln>
            <a:noFill/>
          </a:ln>
        </p:spPr>
      </p:pic>
      <p:sp>
        <p:nvSpPr>
          <p:cNvPr id="52" name="Google Shape;52;p78"/>
          <p:cNvSpPr/>
          <p:nvPr/>
        </p:nvSpPr>
        <p:spPr>
          <a:xfrm>
            <a:off x="0" y="6576291"/>
            <a:ext cx="9144000" cy="281709"/>
          </a:xfrm>
          <a:prstGeom prst="rect">
            <a:avLst/>
          </a:prstGeom>
          <a:solidFill>
            <a:srgbClr val="76923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100"/>
              <a:buFont typeface="Arial Narrow"/>
              <a:buNone/>
            </a:pPr>
            <a:r>
              <a:rPr lang="en-US" sz="1100" b="0" i="0" u="none" strike="noStrike" cap="none">
                <a:solidFill>
                  <a:schemeClr val="lt1"/>
                </a:solidFill>
                <a:latin typeface="Arial Narrow"/>
                <a:ea typeface="Arial Narrow"/>
                <a:cs typeface="Arial Narrow"/>
                <a:sym typeface="Arial Narrow"/>
              </a:rPr>
              <a:t>SUSTAINABLE MED CITIES TRAINING SYSTEM</a:t>
            </a:r>
            <a:endParaRPr sz="1100" b="0" i="0" u="none" strike="noStrike" cap="none">
              <a:solidFill>
                <a:schemeClr val="lt1"/>
              </a:solidFill>
              <a:latin typeface="Arial Narrow"/>
              <a:ea typeface="Arial Narrow"/>
              <a:cs typeface="Arial Narrow"/>
              <a:sym typeface="Arial Narrow"/>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image" Target="../media/image10.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74"/>
          <p:cNvSpPr/>
          <p:nvPr/>
        </p:nvSpPr>
        <p:spPr>
          <a:xfrm>
            <a:off x="2169332" y="6087068"/>
            <a:ext cx="651746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0" i="0" u="none" strike="noStrike" cap="none">
                <a:solidFill>
                  <a:schemeClr val="dk1"/>
                </a:solidFill>
                <a:latin typeface="Calibri"/>
                <a:ea typeface="Calibri"/>
                <a:cs typeface="Calibri"/>
                <a:sym typeface="Calibri"/>
              </a:rPr>
              <a:t>MODULE DE FORMATION 4</a:t>
            </a:r>
            <a:br>
              <a:rPr lang="en-US" sz="900" b="0" i="0" u="none" strike="noStrike" cap="none">
                <a:solidFill>
                  <a:schemeClr val="dk1"/>
                </a:solidFill>
                <a:latin typeface="Calibri"/>
                <a:ea typeface="Calibri"/>
                <a:cs typeface="Calibri"/>
                <a:sym typeface="Calibri"/>
              </a:rPr>
            </a:br>
            <a:r>
              <a:rPr lang="en-US" sz="900" b="0" i="0" u="none" strike="noStrike" cap="none">
                <a:solidFill>
                  <a:schemeClr val="dk1"/>
                </a:solidFill>
                <a:latin typeface="Calibri"/>
                <a:ea typeface="Calibri"/>
                <a:cs typeface="Calibri"/>
                <a:sym typeface="Calibri"/>
              </a:rPr>
              <a:t>LES CRITÈRES D'ÉVALUATION DE SBTOOL - ÉCHELLE DU BÂTIMENT</a:t>
            </a:r>
            <a:endParaRPr sz="1351">
              <a:solidFill>
                <a:schemeClr val="dk1"/>
              </a:solidFill>
              <a:latin typeface="Calibri"/>
              <a:ea typeface="Calibri"/>
              <a:cs typeface="Calibri"/>
              <a:sym typeface="Calibri"/>
            </a:endParaRPr>
          </a:p>
        </p:txBody>
      </p:sp>
      <p:pic>
        <p:nvPicPr>
          <p:cNvPr id="11" name="Google Shape;11;p74"/>
          <p:cNvPicPr preferRelativeResize="0"/>
          <p:nvPr/>
        </p:nvPicPr>
        <p:blipFill rotWithShape="1">
          <a:blip r:embed="rId6">
            <a:alphaModFix/>
          </a:blip>
          <a:srcRect/>
          <a:stretch/>
        </p:blipFill>
        <p:spPr>
          <a:xfrm>
            <a:off x="379901" y="5967066"/>
            <a:ext cx="1789431" cy="701675"/>
          </a:xfrm>
          <a:prstGeom prst="rect">
            <a:avLst/>
          </a:prstGeom>
          <a:noFill/>
          <a:ln>
            <a:noFill/>
          </a:ln>
        </p:spPr>
      </p:pic>
      <p:sp>
        <p:nvSpPr>
          <p:cNvPr id="12" name="Google Shape;12;p74"/>
          <p:cNvSpPr/>
          <p:nvPr/>
        </p:nvSpPr>
        <p:spPr>
          <a:xfrm>
            <a:off x="0" y="6587888"/>
            <a:ext cx="9144000" cy="281708"/>
          </a:xfrm>
          <a:prstGeom prst="rect">
            <a:avLst/>
          </a:prstGeom>
          <a:solidFill>
            <a:srgbClr val="76923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826"/>
              <a:buFont typeface="Arial Narrow"/>
              <a:buNone/>
            </a:pPr>
            <a:r>
              <a:rPr lang="en-US" sz="826" b="0" i="0" u="none" strike="noStrike" cap="none">
                <a:solidFill>
                  <a:schemeClr val="lt1"/>
                </a:solidFill>
                <a:latin typeface="Arial Narrow"/>
                <a:ea typeface="Arial Narrow"/>
                <a:cs typeface="Arial Narrow"/>
                <a:sym typeface="Arial Narrow"/>
              </a:rPr>
              <a:t>SYSTÈME DE FORMATION POUR DES VILLES MÉDICALES DURABLES</a:t>
            </a:r>
            <a:endParaRPr sz="826" b="0" i="0" u="none" strike="noStrike" cap="none">
              <a:solidFill>
                <a:schemeClr val="lt1"/>
              </a:solidFill>
              <a:latin typeface="Arial Narrow"/>
              <a:ea typeface="Arial Narrow"/>
              <a:cs typeface="Arial Narrow"/>
              <a:sym typeface="Arial Narrow"/>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4"/>
        <p:cNvGrpSpPr/>
        <p:nvPr/>
      </p:nvGrpSpPr>
      <p:grpSpPr>
        <a:xfrm>
          <a:off x="0" y="0"/>
          <a:ext cx="0" cy="0"/>
          <a:chOff x="0" y="0"/>
          <a:chExt cx="0" cy="0"/>
        </a:xfrm>
      </p:grpSpPr>
      <p:sp>
        <p:nvSpPr>
          <p:cNvPr id="35" name="Google Shape;35;p76"/>
          <p:cNvSpPr txBox="1">
            <a:spLocks noGrp="1"/>
          </p:cNvSpPr>
          <p:nvPr>
            <p:ph type="title"/>
          </p:nvPr>
        </p:nvSpPr>
        <p:spPr>
          <a:xfrm>
            <a:off x="0" y="0"/>
            <a:ext cx="9143999" cy="718178"/>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cxnSp>
        <p:nvCxnSpPr>
          <p:cNvPr id="36" name="Google Shape;36;p76"/>
          <p:cNvCxnSpPr/>
          <p:nvPr/>
        </p:nvCxnSpPr>
        <p:spPr>
          <a:xfrm>
            <a:off x="0" y="718181"/>
            <a:ext cx="9144000" cy="0"/>
          </a:xfrm>
          <a:prstGeom prst="straightConnector1">
            <a:avLst/>
          </a:prstGeom>
          <a:noFill/>
          <a:ln w="38100" cap="flat" cmpd="sng">
            <a:solidFill>
              <a:srgbClr val="76923C"/>
            </a:solidFill>
            <a:prstDash val="solid"/>
            <a:round/>
            <a:headEnd type="none" w="sm" len="sm"/>
            <a:tailEnd type="none" w="sm" len="sm"/>
          </a:ln>
        </p:spPr>
      </p:cxnSp>
      <p:sp>
        <p:nvSpPr>
          <p:cNvPr id="37" name="Google Shape;37;p76"/>
          <p:cNvSpPr/>
          <p:nvPr/>
        </p:nvSpPr>
        <p:spPr>
          <a:xfrm>
            <a:off x="2169331" y="6087067"/>
            <a:ext cx="6517467"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MODULE DE FORMATION 2</a:t>
            </a:r>
            <a:br>
              <a:rPr lang="en-US" sz="1200">
                <a:solidFill>
                  <a:schemeClr val="dk1"/>
                </a:solidFill>
                <a:latin typeface="Calibri"/>
                <a:ea typeface="Calibri"/>
                <a:cs typeface="Calibri"/>
                <a:sym typeface="Calibri"/>
              </a:rPr>
            </a:br>
            <a:r>
              <a:rPr lang="en-US" sz="1200">
                <a:solidFill>
                  <a:schemeClr val="dk1"/>
                </a:solidFill>
                <a:latin typeface="Calibri"/>
                <a:ea typeface="Calibri"/>
                <a:cs typeface="Calibri"/>
                <a:sym typeface="Calibri"/>
              </a:rPr>
              <a:t>LE PROCESSUS DÉCISIONNEL</a:t>
            </a:r>
            <a:endParaRPr sz="1800">
              <a:solidFill>
                <a:schemeClr val="dk1"/>
              </a:solidFill>
              <a:latin typeface="Calibri"/>
              <a:ea typeface="Calibri"/>
              <a:cs typeface="Calibri"/>
              <a:sym typeface="Calibri"/>
            </a:endParaRPr>
          </a:p>
        </p:txBody>
      </p:sp>
      <p:pic>
        <p:nvPicPr>
          <p:cNvPr id="38" name="Google Shape;38;p76"/>
          <p:cNvPicPr preferRelativeResize="0"/>
          <p:nvPr/>
        </p:nvPicPr>
        <p:blipFill rotWithShape="1">
          <a:blip r:embed="rId4">
            <a:alphaModFix/>
          </a:blip>
          <a:srcRect/>
          <a:stretch/>
        </p:blipFill>
        <p:spPr>
          <a:xfrm>
            <a:off x="379901" y="5967063"/>
            <a:ext cx="1789430" cy="701675"/>
          </a:xfrm>
          <a:prstGeom prst="rect">
            <a:avLst/>
          </a:prstGeom>
          <a:noFill/>
          <a:ln>
            <a:noFill/>
          </a:ln>
        </p:spPr>
      </p:pic>
      <p:sp>
        <p:nvSpPr>
          <p:cNvPr id="39" name="Google Shape;39;p76"/>
          <p:cNvSpPr/>
          <p:nvPr/>
        </p:nvSpPr>
        <p:spPr>
          <a:xfrm>
            <a:off x="0" y="6587887"/>
            <a:ext cx="9144000" cy="281709"/>
          </a:xfrm>
          <a:prstGeom prst="rect">
            <a:avLst/>
          </a:prstGeom>
          <a:solidFill>
            <a:srgbClr val="76923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100"/>
              <a:buFont typeface="Arial Narrow"/>
              <a:buNone/>
            </a:pPr>
            <a:r>
              <a:rPr lang="en-US" sz="1100" b="0" i="0" u="none" strike="noStrike" cap="none">
                <a:solidFill>
                  <a:schemeClr val="lt1"/>
                </a:solidFill>
                <a:latin typeface="Arial Narrow"/>
                <a:ea typeface="Arial Narrow"/>
                <a:cs typeface="Arial Narrow"/>
                <a:sym typeface="Arial Narrow"/>
              </a:rPr>
              <a:t>SYSTÈME DE FORMATION POUR DES VILLES MÉDICALES DURABLES</a:t>
            </a:r>
            <a:endParaRPr sz="1100" b="0" i="0" u="none" strike="noStrike" cap="none">
              <a:solidFill>
                <a:schemeClr val="lt1"/>
              </a:solidFill>
              <a:latin typeface="Arial Narrow"/>
              <a:ea typeface="Arial Narrow"/>
              <a:cs typeface="Arial Narrow"/>
              <a:sym typeface="Arial Narrow"/>
            </a:endParaRPr>
          </a:p>
        </p:txBody>
      </p:sp>
    </p:spTree>
  </p:cSld>
  <p:clrMap bg1="lt1" tx1="dk1" bg2="dk2" tx2="lt2" accent1="accent1" accent2="accent2" accent3="accent3" accent4="accent4" accent5="accent5" accent6="accent6" hlink="hlink" folHlink="folHlink"/>
  <p:sldLayoutIdLst>
    <p:sldLayoutId id="2147483654" r:id="rId1"/>
    <p:sldLayoutId id="2147483655"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image" Target="../media/image34.png"/><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image" Target="../media/image36.png"/><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37.jp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image" Target="../media/image43.png"/><Relationship Id="rId4" Type="http://schemas.openxmlformats.org/officeDocument/2006/relationships/image" Target="../media/image42.png"/></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5.xml"/><Relationship Id="rId5" Type="http://schemas.openxmlformats.org/officeDocument/2006/relationships/image" Target="../media/image45.png"/><Relationship Id="rId4" Type="http://schemas.openxmlformats.org/officeDocument/2006/relationships/image" Target="../media/image44.png"/></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8.xml"/><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9.xml"/><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21.png"/></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0.xml"/><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5.xml"/><Relationship Id="rId4" Type="http://schemas.openxmlformats.org/officeDocument/2006/relationships/image" Target="../media/image47.png"/></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3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4.xml"/><Relationship Id="rId1" Type="http://schemas.openxmlformats.org/officeDocument/2006/relationships/slideLayout" Target="../slideLayouts/slideLayout5.xml"/><Relationship Id="rId5" Type="http://schemas.openxmlformats.org/officeDocument/2006/relationships/image" Target="../media/image51.png"/><Relationship Id="rId4" Type="http://schemas.openxmlformats.org/officeDocument/2006/relationships/image" Target="../media/image15.png"/></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5.xml"/><Relationship Id="rId1" Type="http://schemas.openxmlformats.org/officeDocument/2006/relationships/slideLayout" Target="../slideLayouts/slideLayout5.xml"/><Relationship Id="rId4" Type="http://schemas.openxmlformats.org/officeDocument/2006/relationships/image" Target="../media/image52.png"/></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6.xml"/><Relationship Id="rId1" Type="http://schemas.openxmlformats.org/officeDocument/2006/relationships/slideLayout" Target="../slideLayouts/slideLayout5.xml"/><Relationship Id="rId4" Type="http://schemas.openxmlformats.org/officeDocument/2006/relationships/image" Target="../media/image53.png"/></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7.xml"/><Relationship Id="rId1" Type="http://schemas.openxmlformats.org/officeDocument/2006/relationships/slideLayout" Target="../slideLayouts/slideLayout5.xml"/><Relationship Id="rId4" Type="http://schemas.openxmlformats.org/officeDocument/2006/relationships/image" Target="../media/image54.png"/></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8.xml"/><Relationship Id="rId1" Type="http://schemas.openxmlformats.org/officeDocument/2006/relationships/slideLayout" Target="../slideLayouts/slideLayout5.xml"/><Relationship Id="rId5" Type="http://schemas.openxmlformats.org/officeDocument/2006/relationships/image" Target="../media/image55.png"/><Relationship Id="rId4" Type="http://schemas.openxmlformats.org/officeDocument/2006/relationships/image" Target="../media/image54.png"/></Relationships>
</file>

<file path=ppt/slides/_rels/slide3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9.xml"/><Relationship Id="rId1" Type="http://schemas.openxmlformats.org/officeDocument/2006/relationships/slideLayout" Target="../slideLayouts/slideLayout5.xml"/><Relationship Id="rId5" Type="http://schemas.openxmlformats.org/officeDocument/2006/relationships/image" Target="../media/image56.png"/><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4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0.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4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1.xml"/><Relationship Id="rId1" Type="http://schemas.openxmlformats.org/officeDocument/2006/relationships/slideLayout" Target="../slideLayouts/slideLayout5.xml"/><Relationship Id="rId5" Type="http://schemas.openxmlformats.org/officeDocument/2006/relationships/image" Target="../media/image59.png"/><Relationship Id="rId4" Type="http://schemas.openxmlformats.org/officeDocument/2006/relationships/image" Target="../media/image16.png"/></Relationships>
</file>

<file path=ppt/slides/_rels/slide4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2.xml"/><Relationship Id="rId1" Type="http://schemas.openxmlformats.org/officeDocument/2006/relationships/slideLayout" Target="../slideLayouts/slideLayout5.xml"/><Relationship Id="rId4" Type="http://schemas.openxmlformats.org/officeDocument/2006/relationships/image" Target="../media/image60.png"/></Relationships>
</file>

<file path=ppt/slides/_rels/slide4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3.xml"/><Relationship Id="rId1" Type="http://schemas.openxmlformats.org/officeDocument/2006/relationships/slideLayout" Target="../slideLayouts/slideLayout5.xml"/><Relationship Id="rId4" Type="http://schemas.openxmlformats.org/officeDocument/2006/relationships/image" Target="../media/image61.png"/></Relationships>
</file>

<file path=ppt/slides/_rels/slide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4.xml"/><Relationship Id="rId1" Type="http://schemas.openxmlformats.org/officeDocument/2006/relationships/slideLayout" Target="../slideLayouts/slideLayout5.xml"/><Relationship Id="rId4" Type="http://schemas.openxmlformats.org/officeDocument/2006/relationships/image" Target="../media/image62.png"/></Relationships>
</file>

<file path=ppt/slides/_rels/slide4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5.xml"/><Relationship Id="rId1" Type="http://schemas.openxmlformats.org/officeDocument/2006/relationships/slideLayout" Target="../slideLayouts/slideLayout5.xml"/><Relationship Id="rId4" Type="http://schemas.openxmlformats.org/officeDocument/2006/relationships/image" Target="../media/image62.png"/></Relationships>
</file>

<file path=ppt/slides/_rels/slide4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6.xml"/><Relationship Id="rId1" Type="http://schemas.openxmlformats.org/officeDocument/2006/relationships/slideLayout" Target="../slideLayouts/slideLayout5.xml"/><Relationship Id="rId5" Type="http://schemas.openxmlformats.org/officeDocument/2006/relationships/image" Target="../media/image63.png"/><Relationship Id="rId4" Type="http://schemas.openxmlformats.org/officeDocument/2006/relationships/image" Target="../media/image62.png"/></Relationships>
</file>

<file path=ppt/slides/_rels/slide4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7.xml"/><Relationship Id="rId1" Type="http://schemas.openxmlformats.org/officeDocument/2006/relationships/slideLayout" Target="../slideLayouts/slideLayout5.xml"/><Relationship Id="rId4" Type="http://schemas.openxmlformats.org/officeDocument/2006/relationships/image" Target="../media/image62.png"/></Relationships>
</file>

<file path=ppt/slides/_rels/slide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8.xml"/><Relationship Id="rId1" Type="http://schemas.openxmlformats.org/officeDocument/2006/relationships/slideLayout" Target="../slideLayouts/slideLayout5.xml"/><Relationship Id="rId4" Type="http://schemas.openxmlformats.org/officeDocument/2006/relationships/image" Target="../media/image62.png"/></Relationships>
</file>

<file path=ppt/slides/_rels/slide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9.xml"/><Relationship Id="rId1" Type="http://schemas.openxmlformats.org/officeDocument/2006/relationships/slideLayout" Target="../slideLayouts/slideLayout5.xml"/><Relationship Id="rId4" Type="http://schemas.openxmlformats.org/officeDocument/2006/relationships/image" Target="../media/image62.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25.png"/><Relationship Id="rId4" Type="http://schemas.openxmlformats.org/officeDocument/2006/relationships/image" Target="../media/image24.png"/></Relationships>
</file>

<file path=ppt/slides/_rels/slide5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0.xml"/><Relationship Id="rId1" Type="http://schemas.openxmlformats.org/officeDocument/2006/relationships/slideLayout" Target="../slideLayouts/slideLayout5.xml"/><Relationship Id="rId4" Type="http://schemas.openxmlformats.org/officeDocument/2006/relationships/image" Target="../media/image62.png"/></Relationships>
</file>

<file path=ppt/slides/_rels/slide5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1.xml"/><Relationship Id="rId1" Type="http://schemas.openxmlformats.org/officeDocument/2006/relationships/slideLayout" Target="../slideLayouts/slideLayout5.xml"/><Relationship Id="rId4" Type="http://schemas.openxmlformats.org/officeDocument/2006/relationships/image" Target="../media/image62.png"/></Relationships>
</file>

<file path=ppt/slides/_rels/slide5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2.xml"/><Relationship Id="rId1" Type="http://schemas.openxmlformats.org/officeDocument/2006/relationships/slideLayout" Target="../slideLayouts/slideLayout5.xml"/><Relationship Id="rId4" Type="http://schemas.openxmlformats.org/officeDocument/2006/relationships/image" Target="../media/image62.png"/></Relationships>
</file>

<file path=ppt/slides/_rels/slide5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3.xml"/><Relationship Id="rId1" Type="http://schemas.openxmlformats.org/officeDocument/2006/relationships/slideLayout" Target="../slideLayouts/slideLayout5.xml"/><Relationship Id="rId4" Type="http://schemas.openxmlformats.org/officeDocument/2006/relationships/image" Target="../media/image62.png"/></Relationships>
</file>

<file path=ppt/slides/_rels/slide5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4.xml"/><Relationship Id="rId1" Type="http://schemas.openxmlformats.org/officeDocument/2006/relationships/slideLayout" Target="../slideLayouts/slideLayout5.xml"/><Relationship Id="rId5" Type="http://schemas.openxmlformats.org/officeDocument/2006/relationships/image" Target="../media/image64.png"/><Relationship Id="rId4" Type="http://schemas.openxmlformats.org/officeDocument/2006/relationships/image" Target="../media/image62.png"/></Relationships>
</file>

<file path=ppt/slides/_rels/slide5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5.xml"/><Relationship Id="rId1" Type="http://schemas.openxmlformats.org/officeDocument/2006/relationships/slideLayout" Target="../slideLayouts/slideLayout5.xml"/><Relationship Id="rId4" Type="http://schemas.openxmlformats.org/officeDocument/2006/relationships/image" Target="../media/image62.png"/></Relationships>
</file>

<file path=ppt/slides/_rels/slide5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6.xml"/><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5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7.xml"/><Relationship Id="rId1" Type="http://schemas.openxmlformats.org/officeDocument/2006/relationships/slideLayout" Target="../slideLayouts/slideLayout5.xml"/><Relationship Id="rId5" Type="http://schemas.openxmlformats.org/officeDocument/2006/relationships/image" Target="../media/image67.png"/><Relationship Id="rId4" Type="http://schemas.openxmlformats.org/officeDocument/2006/relationships/image" Target="../media/image66.png"/></Relationships>
</file>

<file path=ppt/slides/_rels/slide5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8.xml"/><Relationship Id="rId1" Type="http://schemas.openxmlformats.org/officeDocument/2006/relationships/slideLayout" Target="../slideLayouts/slideLayout5.xml"/><Relationship Id="rId4" Type="http://schemas.openxmlformats.org/officeDocument/2006/relationships/image" Target="../media/image68.png"/></Relationships>
</file>

<file path=ppt/slides/_rels/slide5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9.xml"/><Relationship Id="rId1" Type="http://schemas.openxmlformats.org/officeDocument/2006/relationships/slideLayout" Target="../slideLayouts/slideLayout5.xml"/><Relationship Id="rId4" Type="http://schemas.openxmlformats.org/officeDocument/2006/relationships/image" Target="../media/image69.png"/></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25.png"/><Relationship Id="rId4" Type="http://schemas.openxmlformats.org/officeDocument/2006/relationships/image" Target="../media/image13.png"/></Relationships>
</file>

<file path=ppt/slides/_rels/slide6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0.xml"/><Relationship Id="rId1" Type="http://schemas.openxmlformats.org/officeDocument/2006/relationships/slideLayout" Target="../slideLayouts/slideLayout5.xml"/><Relationship Id="rId4" Type="http://schemas.openxmlformats.org/officeDocument/2006/relationships/image" Target="../media/image70.png"/></Relationships>
</file>

<file path=ppt/slides/_rels/slide6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1.xml"/><Relationship Id="rId1" Type="http://schemas.openxmlformats.org/officeDocument/2006/relationships/slideLayout" Target="../slideLayouts/slideLayout5.xml"/><Relationship Id="rId4" Type="http://schemas.openxmlformats.org/officeDocument/2006/relationships/image" Target="../media/image70.png"/></Relationships>
</file>

<file path=ppt/slides/_rels/slide6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2.xml"/><Relationship Id="rId1" Type="http://schemas.openxmlformats.org/officeDocument/2006/relationships/slideLayout" Target="../slideLayouts/slideLayout5.xml"/><Relationship Id="rId5" Type="http://schemas.openxmlformats.org/officeDocument/2006/relationships/image" Target="../media/image71.png"/><Relationship Id="rId4" Type="http://schemas.openxmlformats.org/officeDocument/2006/relationships/image" Target="../media/image70.png"/></Relationships>
</file>

<file path=ppt/slides/_rels/slide6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3.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6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4.xml"/><Relationship Id="rId1" Type="http://schemas.openxmlformats.org/officeDocument/2006/relationships/slideLayout" Target="../slideLayouts/slideLayout5.xml"/><Relationship Id="rId5" Type="http://schemas.openxmlformats.org/officeDocument/2006/relationships/image" Target="../media/image73.png"/><Relationship Id="rId4" Type="http://schemas.openxmlformats.org/officeDocument/2006/relationships/image" Target="../media/image18.png"/></Relationships>
</file>

<file path=ppt/slides/_rels/slide6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5.xml"/><Relationship Id="rId1" Type="http://schemas.openxmlformats.org/officeDocument/2006/relationships/slideLayout" Target="../slideLayouts/slideLayout5.xml"/><Relationship Id="rId5" Type="http://schemas.openxmlformats.org/officeDocument/2006/relationships/image" Target="../media/image74.png"/><Relationship Id="rId4" Type="http://schemas.openxmlformats.org/officeDocument/2006/relationships/image" Target="../media/image18.png"/></Relationships>
</file>

<file path=ppt/slides/_rels/slide6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6.xml"/><Relationship Id="rId1" Type="http://schemas.openxmlformats.org/officeDocument/2006/relationships/slideLayout" Target="../slideLayouts/slideLayout5.xml"/><Relationship Id="rId5" Type="http://schemas.openxmlformats.org/officeDocument/2006/relationships/image" Target="../media/image75.png"/><Relationship Id="rId4" Type="http://schemas.openxmlformats.org/officeDocument/2006/relationships/image" Target="../media/image18.png"/></Relationships>
</file>

<file path=ppt/slides/_rels/slide6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7.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6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68.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6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9.xml"/><Relationship Id="rId1" Type="http://schemas.openxmlformats.org/officeDocument/2006/relationships/slideLayout" Target="../slideLayouts/slideLayout5.xml"/><Relationship Id="rId5" Type="http://schemas.openxmlformats.org/officeDocument/2006/relationships/image" Target="../media/image78.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27.png"/></Relationships>
</file>

<file path=ppt/slides/_rels/slide7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0.xml"/><Relationship Id="rId1" Type="http://schemas.openxmlformats.org/officeDocument/2006/relationships/slideLayout" Target="../slideLayouts/slideLayout5.xml"/><Relationship Id="rId4" Type="http://schemas.openxmlformats.org/officeDocument/2006/relationships/image" Target="../media/image79.png"/></Relationships>
</file>

<file path=ppt/slides/_rels/slide7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1.xml"/><Relationship Id="rId1" Type="http://schemas.openxmlformats.org/officeDocument/2006/relationships/slideLayout" Target="../slideLayouts/slideLayout5.xml"/><Relationship Id="rId4" Type="http://schemas.openxmlformats.org/officeDocument/2006/relationships/image" Target="../media/image80.png"/></Relationships>
</file>

<file path=ppt/slides/_rels/slide7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72.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7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3.xml"/><Relationship Id="rId1" Type="http://schemas.openxmlformats.org/officeDocument/2006/relationships/slideLayout" Target="../slideLayouts/slideLayout5.xml"/><Relationship Id="rId5" Type="http://schemas.openxmlformats.org/officeDocument/2006/relationships/image" Target="../media/image82.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29.pn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p1"/>
          <p:cNvSpPr txBox="1"/>
          <p:nvPr/>
        </p:nvSpPr>
        <p:spPr>
          <a:xfrm>
            <a:off x="360513" y="2400817"/>
            <a:ext cx="5751038" cy="216873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70C0"/>
              </a:buClr>
              <a:buSzPts val="4349"/>
              <a:buFont typeface="Arial"/>
              <a:buNone/>
            </a:pPr>
            <a:r>
              <a:rPr lang="en-US" sz="4300" dirty="0">
                <a:solidFill>
                  <a:srgbClr val="0070C0"/>
                </a:solidFill>
                <a:latin typeface="Calibri"/>
                <a:ea typeface="Calibri"/>
                <a:cs typeface="Calibri"/>
                <a:sym typeface="Calibri"/>
              </a:rPr>
              <a:t>Module de Formation 2</a:t>
            </a:r>
            <a:endParaRPr sz="4300" dirty="0"/>
          </a:p>
          <a:p>
            <a:pPr marL="0" marR="0" lvl="0" indent="0" algn="l" rtl="0">
              <a:spcBef>
                <a:spcPts val="870"/>
              </a:spcBef>
              <a:spcAft>
                <a:spcPts val="0"/>
              </a:spcAft>
              <a:buClr>
                <a:schemeClr val="dk1"/>
              </a:buClr>
              <a:buSzPts val="4349"/>
              <a:buFont typeface="Arial"/>
              <a:buNone/>
            </a:pPr>
            <a:r>
              <a:rPr lang="en-US" sz="4300" dirty="0">
                <a:solidFill>
                  <a:schemeClr val="dk1"/>
                </a:solidFill>
                <a:latin typeface="Calibri"/>
                <a:ea typeface="Calibri"/>
                <a:cs typeface="Calibri"/>
                <a:sym typeface="Calibri"/>
              </a:rPr>
              <a:t>Processus de Prise de </a:t>
            </a:r>
            <a:r>
              <a:rPr lang="fr-FR" sz="4300" dirty="0">
                <a:solidFill>
                  <a:schemeClr val="dk1"/>
                </a:solidFill>
                <a:latin typeface="Calibri"/>
                <a:ea typeface="Calibri"/>
                <a:cs typeface="Calibri"/>
                <a:sym typeface="Calibri"/>
              </a:rPr>
              <a:t>décision</a:t>
            </a:r>
            <a:endParaRPr lang="fr-FR" sz="4300" dirty="0">
              <a:solidFill>
                <a:schemeClr val="dk1"/>
              </a:solidFill>
              <a:latin typeface="Calibri"/>
              <a:ea typeface="Calibri"/>
              <a:cs typeface="Calibri"/>
            </a:endParaRPr>
          </a:p>
        </p:txBody>
      </p:sp>
      <p:sp>
        <p:nvSpPr>
          <p:cNvPr id="59" name="Google Shape;59;p1"/>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10"/>
          <p:cNvSpPr/>
          <p:nvPr/>
        </p:nvSpPr>
        <p:spPr>
          <a:xfrm>
            <a:off x="940601" y="1269194"/>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206" name="Google Shape;206;p10"/>
          <p:cNvSpPr/>
          <p:nvPr/>
        </p:nvSpPr>
        <p:spPr>
          <a:xfrm>
            <a:off x="934643" y="1257674"/>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207" name="Google Shape;207;p10"/>
          <p:cNvSpPr txBox="1"/>
          <p:nvPr/>
        </p:nvSpPr>
        <p:spPr>
          <a:xfrm>
            <a:off x="287946" y="236843"/>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préparation</a:t>
            </a:r>
            <a:endParaRPr/>
          </a:p>
        </p:txBody>
      </p:sp>
      <p:sp>
        <p:nvSpPr>
          <p:cNvPr id="208" name="Google Shape;208;p10"/>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10</a:t>
            </a:fld>
            <a:endParaRPr sz="816">
              <a:solidFill>
                <a:schemeClr val="lt1"/>
              </a:solidFill>
              <a:latin typeface="Arial"/>
              <a:ea typeface="Arial"/>
              <a:cs typeface="Arial"/>
              <a:sym typeface="Arial"/>
            </a:endParaRPr>
          </a:p>
        </p:txBody>
      </p:sp>
      <p:sp>
        <p:nvSpPr>
          <p:cNvPr id="209" name="Google Shape;209;p10"/>
          <p:cNvSpPr txBox="1"/>
          <p:nvPr/>
        </p:nvSpPr>
        <p:spPr>
          <a:xfrm>
            <a:off x="934643" y="2141749"/>
            <a:ext cx="3862627" cy="235391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La phase de préparation est </a:t>
            </a:r>
            <a:r>
              <a:rPr lang="en-US" sz="1633" b="1">
                <a:solidFill>
                  <a:srgbClr val="938953"/>
                </a:solidFill>
                <a:latin typeface="Calibri"/>
                <a:ea typeface="Calibri"/>
                <a:cs typeface="Calibri"/>
                <a:sym typeface="Calibri"/>
              </a:rPr>
              <a:t>le début du développement des concepts urbains et de rénovation des bâtiments</a:t>
            </a:r>
            <a:r>
              <a:rPr lang="en-US" sz="1633">
                <a:solidFill>
                  <a:srgbClr val="938953"/>
                </a:solidFill>
                <a:latin typeface="Calibri"/>
                <a:ea typeface="Calibri"/>
                <a:cs typeface="Calibri"/>
                <a:sym typeface="Calibri"/>
              </a:rPr>
              <a:t>.</a:t>
            </a:r>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La phase de préparation </a:t>
            </a:r>
            <a:r>
              <a:rPr lang="en-US" sz="1633" b="1">
                <a:solidFill>
                  <a:srgbClr val="938953"/>
                </a:solidFill>
                <a:latin typeface="Calibri"/>
                <a:ea typeface="Calibri"/>
                <a:cs typeface="Calibri"/>
                <a:sym typeface="Calibri"/>
              </a:rPr>
              <a:t>fournira les informations nécessaires pour créer une base de travail suffisante pour les phases suivantes</a:t>
            </a:r>
            <a:r>
              <a:rPr lang="en-US" sz="1633">
                <a:solidFill>
                  <a:srgbClr val="938953"/>
                </a:solidFill>
                <a:latin typeface="Calibri"/>
                <a:ea typeface="Calibri"/>
                <a:cs typeface="Calibri"/>
                <a:sym typeface="Calibri"/>
              </a:rPr>
              <a:t>.</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p:txBody>
      </p:sp>
      <p:pic>
        <p:nvPicPr>
          <p:cNvPr id="210" name="Google Shape;210;p10"/>
          <p:cNvPicPr preferRelativeResize="0"/>
          <p:nvPr/>
        </p:nvPicPr>
        <p:blipFill rotWithShape="1">
          <a:blip r:embed="rId3">
            <a:alphaModFix/>
          </a:blip>
          <a:srcRect/>
          <a:stretch/>
        </p:blipFill>
        <p:spPr>
          <a:xfrm>
            <a:off x="456481" y="1397968"/>
            <a:ext cx="3862627" cy="475622"/>
          </a:xfrm>
          <a:prstGeom prst="rect">
            <a:avLst/>
          </a:prstGeom>
          <a:noFill/>
          <a:ln>
            <a:noFill/>
          </a:ln>
        </p:spPr>
      </p:pic>
      <p:pic>
        <p:nvPicPr>
          <p:cNvPr id="211" name="Google Shape;211;p10"/>
          <p:cNvPicPr preferRelativeResize="0"/>
          <p:nvPr/>
        </p:nvPicPr>
        <p:blipFill rotWithShape="1">
          <a:blip r:embed="rId4">
            <a:alphaModFix/>
          </a:blip>
          <a:srcRect/>
          <a:stretch/>
        </p:blipFill>
        <p:spPr>
          <a:xfrm>
            <a:off x="5055107" y="2120577"/>
            <a:ext cx="3793371" cy="2890810"/>
          </a:xfrm>
          <a:prstGeom prst="rect">
            <a:avLst/>
          </a:prstGeom>
          <a:noFill/>
          <a:ln>
            <a:noFill/>
          </a:ln>
        </p:spPr>
      </p:pic>
      <p:sp>
        <p:nvSpPr>
          <p:cNvPr id="212" name="Google Shape;212;p10"/>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213" name="Google Shape;213;p10"/>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11"/>
          <p:cNvSpPr/>
          <p:nvPr/>
        </p:nvSpPr>
        <p:spPr>
          <a:xfrm>
            <a:off x="1102058" y="14029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220" name="Google Shape;220;p11"/>
          <p:cNvSpPr/>
          <p:nvPr/>
        </p:nvSpPr>
        <p:spPr>
          <a:xfrm>
            <a:off x="1096100" y="139139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221" name="Google Shape;221;p11"/>
          <p:cNvSpPr txBox="1"/>
          <p:nvPr/>
        </p:nvSpPr>
        <p:spPr>
          <a:xfrm>
            <a:off x="199441" y="177769"/>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préparation</a:t>
            </a:r>
            <a:endParaRPr/>
          </a:p>
        </p:txBody>
      </p:sp>
      <p:sp>
        <p:nvSpPr>
          <p:cNvPr id="222" name="Google Shape;222;p11"/>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11</a:t>
            </a:fld>
            <a:endParaRPr sz="816">
              <a:solidFill>
                <a:schemeClr val="lt1"/>
              </a:solidFill>
              <a:latin typeface="Arial"/>
              <a:ea typeface="Arial"/>
              <a:cs typeface="Arial"/>
              <a:sym typeface="Arial"/>
            </a:endParaRPr>
          </a:p>
        </p:txBody>
      </p:sp>
      <p:sp>
        <p:nvSpPr>
          <p:cNvPr id="223" name="Google Shape;223;p11"/>
          <p:cNvSpPr txBox="1"/>
          <p:nvPr/>
        </p:nvSpPr>
        <p:spPr>
          <a:xfrm>
            <a:off x="984737" y="2463771"/>
            <a:ext cx="7223501" cy="298203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La première étape de la phase de préparation consiste en la </a:t>
            </a:r>
            <a:r>
              <a:rPr lang="en-US" sz="1633" b="1">
                <a:solidFill>
                  <a:srgbClr val="938953"/>
                </a:solidFill>
                <a:latin typeface="Calibri"/>
                <a:ea typeface="Calibri"/>
                <a:cs typeface="Calibri"/>
                <a:sym typeface="Calibri"/>
              </a:rPr>
              <a:t>contextualisation des cadres génériques SBTool et SNTool (version transnationale) aux conditions et priorités locales.</a:t>
            </a:r>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Le processus de contextualisation consiste en (cf. D3.1.1):</a:t>
            </a:r>
            <a:endParaRPr/>
          </a:p>
          <a:p>
            <a:pPr marL="0" marR="0" lvl="0" indent="0" algn="just" rtl="0">
              <a:spcBef>
                <a:spcPts val="0"/>
              </a:spcBef>
              <a:spcAft>
                <a:spcPts val="0"/>
              </a:spcAft>
              <a:buNone/>
            </a:pPr>
            <a:endParaRPr sz="816">
              <a:solidFill>
                <a:srgbClr val="938953"/>
              </a:solidFill>
              <a:latin typeface="Calibri"/>
              <a:ea typeface="Calibri"/>
              <a:cs typeface="Calibri"/>
              <a:sym typeface="Calibri"/>
            </a:endParaRPr>
          </a:p>
          <a:p>
            <a:pPr marL="259204" marR="0" lvl="0" indent="-259204" algn="just" rtl="0">
              <a:spcBef>
                <a:spcPts val="0"/>
              </a:spcBef>
              <a:spcAft>
                <a:spcPts val="0"/>
              </a:spcAft>
              <a:buClr>
                <a:srgbClr val="938953"/>
              </a:buClr>
              <a:buSzPts val="1633"/>
              <a:buFont typeface="Calibri"/>
              <a:buChar char="-"/>
            </a:pPr>
            <a:r>
              <a:rPr lang="en-US" sz="1633">
                <a:solidFill>
                  <a:srgbClr val="938953"/>
                </a:solidFill>
                <a:latin typeface="Calibri"/>
                <a:ea typeface="Calibri"/>
                <a:cs typeface="Calibri"/>
                <a:sym typeface="Calibri"/>
              </a:rPr>
              <a:t>la sélection des </a:t>
            </a:r>
            <a:r>
              <a:rPr lang="en-US" sz="1633" b="1">
                <a:solidFill>
                  <a:srgbClr val="938953"/>
                </a:solidFill>
                <a:latin typeface="Calibri"/>
                <a:ea typeface="Calibri"/>
                <a:cs typeface="Calibri"/>
                <a:sym typeface="Calibri"/>
              </a:rPr>
              <a:t>critères </a:t>
            </a:r>
            <a:r>
              <a:rPr lang="en-US" sz="1633">
                <a:solidFill>
                  <a:srgbClr val="938953"/>
                </a:solidFill>
                <a:latin typeface="Calibri"/>
                <a:ea typeface="Calibri"/>
                <a:cs typeface="Calibri"/>
                <a:sym typeface="Calibri"/>
              </a:rPr>
              <a:t>d’évaluations</a:t>
            </a:r>
            <a:endParaRPr sz="1633">
              <a:solidFill>
                <a:srgbClr val="938953"/>
              </a:solidFill>
              <a:latin typeface="Calibri"/>
              <a:ea typeface="Calibri"/>
              <a:cs typeface="Calibri"/>
              <a:sym typeface="Calibri"/>
            </a:endParaRPr>
          </a:p>
          <a:p>
            <a:pPr marL="259204" marR="0" lvl="0" indent="-155508" algn="just" rtl="0">
              <a:spcBef>
                <a:spcPts val="0"/>
              </a:spcBef>
              <a:spcAft>
                <a:spcPts val="0"/>
              </a:spcAft>
              <a:buClr>
                <a:schemeClr val="dk1"/>
              </a:buClr>
              <a:buSzPts val="1633"/>
              <a:buFont typeface="Calibri"/>
              <a:buNone/>
            </a:pPr>
            <a:endParaRPr sz="1633">
              <a:solidFill>
                <a:srgbClr val="938953"/>
              </a:solidFill>
              <a:latin typeface="Calibri"/>
              <a:ea typeface="Calibri"/>
              <a:cs typeface="Calibri"/>
              <a:sym typeface="Calibri"/>
            </a:endParaRPr>
          </a:p>
          <a:p>
            <a:pPr marL="259204" marR="0" lvl="0" indent="-259204" algn="just" rtl="0">
              <a:spcBef>
                <a:spcPts val="0"/>
              </a:spcBef>
              <a:spcAft>
                <a:spcPts val="0"/>
              </a:spcAft>
              <a:buClr>
                <a:srgbClr val="938953"/>
              </a:buClr>
              <a:buSzPts val="1633"/>
              <a:buFont typeface="Calibri"/>
              <a:buChar char="-"/>
            </a:pPr>
            <a:r>
              <a:rPr lang="en-US" sz="1633">
                <a:solidFill>
                  <a:srgbClr val="938953"/>
                </a:solidFill>
                <a:latin typeface="Calibri"/>
                <a:ea typeface="Calibri"/>
                <a:cs typeface="Calibri"/>
                <a:sym typeface="Calibri"/>
              </a:rPr>
              <a:t>la définition des </a:t>
            </a:r>
            <a:r>
              <a:rPr lang="en-US" sz="1633" b="1">
                <a:solidFill>
                  <a:srgbClr val="938953"/>
                </a:solidFill>
                <a:latin typeface="Calibri"/>
                <a:ea typeface="Calibri"/>
                <a:cs typeface="Calibri"/>
                <a:sym typeface="Calibri"/>
              </a:rPr>
              <a:t>poids des critères</a:t>
            </a:r>
            <a:endParaRPr sz="1633" b="1">
              <a:solidFill>
                <a:srgbClr val="938953"/>
              </a:solidFill>
              <a:latin typeface="Calibri"/>
              <a:ea typeface="Calibri"/>
              <a:cs typeface="Calibri"/>
              <a:sym typeface="Calibri"/>
            </a:endParaRPr>
          </a:p>
          <a:p>
            <a:pPr marL="259204" marR="0" lvl="0" indent="-155508" algn="just" rtl="0">
              <a:spcBef>
                <a:spcPts val="0"/>
              </a:spcBef>
              <a:spcAft>
                <a:spcPts val="0"/>
              </a:spcAft>
              <a:buClr>
                <a:schemeClr val="dk1"/>
              </a:buClr>
              <a:buSzPts val="1633"/>
              <a:buFont typeface="Calibri"/>
              <a:buNone/>
            </a:pPr>
            <a:endParaRPr sz="1633">
              <a:solidFill>
                <a:srgbClr val="938953"/>
              </a:solidFill>
              <a:latin typeface="Calibri"/>
              <a:ea typeface="Calibri"/>
              <a:cs typeface="Calibri"/>
              <a:sym typeface="Calibri"/>
            </a:endParaRPr>
          </a:p>
          <a:p>
            <a:pPr marL="259204" marR="0" lvl="0" indent="-259204" algn="just" rtl="0">
              <a:spcBef>
                <a:spcPts val="0"/>
              </a:spcBef>
              <a:spcAft>
                <a:spcPts val="0"/>
              </a:spcAft>
              <a:buClr>
                <a:srgbClr val="938953"/>
              </a:buClr>
              <a:buSzPts val="1633"/>
              <a:buFont typeface="Calibri"/>
              <a:buChar char="-"/>
            </a:pPr>
            <a:r>
              <a:rPr lang="en-US" sz="1633">
                <a:solidFill>
                  <a:srgbClr val="938953"/>
                </a:solidFill>
                <a:latin typeface="Calibri"/>
                <a:ea typeface="Calibri"/>
                <a:cs typeface="Calibri"/>
                <a:sym typeface="Calibri"/>
              </a:rPr>
              <a:t>la définition des </a:t>
            </a:r>
            <a:r>
              <a:rPr lang="en-US" sz="1633" b="1">
                <a:solidFill>
                  <a:srgbClr val="938953"/>
                </a:solidFill>
                <a:latin typeface="Calibri"/>
                <a:ea typeface="Calibri"/>
                <a:cs typeface="Calibri"/>
                <a:sym typeface="Calibri"/>
              </a:rPr>
              <a:t>indicateurs</a:t>
            </a:r>
            <a:r>
              <a:rPr lang="en-US" sz="1633">
                <a:solidFill>
                  <a:srgbClr val="938953"/>
                </a:solidFill>
                <a:latin typeface="Calibri"/>
                <a:ea typeface="Calibri"/>
                <a:cs typeface="Calibri"/>
                <a:sym typeface="Calibri"/>
              </a:rPr>
              <a:t> pour chaque critère d'évaluation retenu.</a:t>
            </a:r>
            <a:endParaRPr/>
          </a:p>
          <a:p>
            <a:pPr marL="259204" marR="0" lvl="0" indent="-155508" algn="just" rtl="0">
              <a:spcBef>
                <a:spcPts val="0"/>
              </a:spcBef>
              <a:spcAft>
                <a:spcPts val="0"/>
              </a:spcAft>
              <a:buClr>
                <a:schemeClr val="dk1"/>
              </a:buClr>
              <a:buSzPts val="1633"/>
              <a:buFont typeface="Calibri"/>
              <a:buNone/>
            </a:pPr>
            <a:endParaRPr sz="1633">
              <a:solidFill>
                <a:srgbClr val="938953"/>
              </a:solidFill>
              <a:latin typeface="Calibri"/>
              <a:ea typeface="Calibri"/>
              <a:cs typeface="Calibri"/>
              <a:sym typeface="Calibri"/>
            </a:endParaRPr>
          </a:p>
        </p:txBody>
      </p:sp>
      <p:sp>
        <p:nvSpPr>
          <p:cNvPr id="224" name="Google Shape;224;p11"/>
          <p:cNvSpPr txBox="1"/>
          <p:nvPr/>
        </p:nvSpPr>
        <p:spPr>
          <a:xfrm>
            <a:off x="869204" y="1799785"/>
            <a:ext cx="4597909"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2.1 contextualisation SNTool et SBTool</a:t>
            </a:r>
            <a:endParaRPr/>
          </a:p>
        </p:txBody>
      </p:sp>
      <p:pic>
        <p:nvPicPr>
          <p:cNvPr id="225" name="Google Shape;225;p11"/>
          <p:cNvPicPr preferRelativeResize="0"/>
          <p:nvPr/>
        </p:nvPicPr>
        <p:blipFill rotWithShape="1">
          <a:blip r:embed="rId3">
            <a:alphaModFix/>
          </a:blip>
          <a:srcRect/>
          <a:stretch/>
        </p:blipFill>
        <p:spPr>
          <a:xfrm>
            <a:off x="456481" y="1397968"/>
            <a:ext cx="3862627" cy="475622"/>
          </a:xfrm>
          <a:prstGeom prst="rect">
            <a:avLst/>
          </a:prstGeom>
          <a:noFill/>
          <a:ln>
            <a:noFill/>
          </a:ln>
        </p:spPr>
      </p:pic>
      <p:pic>
        <p:nvPicPr>
          <p:cNvPr id="226" name="Google Shape;226;p11"/>
          <p:cNvPicPr preferRelativeResize="0"/>
          <p:nvPr/>
        </p:nvPicPr>
        <p:blipFill rotWithShape="1">
          <a:blip r:embed="rId4">
            <a:alphaModFix/>
          </a:blip>
          <a:srcRect/>
          <a:stretch/>
        </p:blipFill>
        <p:spPr>
          <a:xfrm>
            <a:off x="7104944" y="1015294"/>
            <a:ext cx="1327845" cy="1327845"/>
          </a:xfrm>
          <a:prstGeom prst="rect">
            <a:avLst/>
          </a:prstGeom>
          <a:noFill/>
          <a:ln>
            <a:noFill/>
          </a:ln>
        </p:spPr>
      </p:pic>
      <p:sp>
        <p:nvSpPr>
          <p:cNvPr id="227" name="Google Shape;227;p11"/>
          <p:cNvSpPr txBox="1"/>
          <p:nvPr/>
        </p:nvSpPr>
        <p:spPr>
          <a:xfrm>
            <a:off x="7552368" y="867591"/>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228" name="Google Shape;228;p11"/>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229" name="Google Shape;229;p11"/>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12"/>
          <p:cNvSpPr/>
          <p:nvPr/>
        </p:nvSpPr>
        <p:spPr>
          <a:xfrm>
            <a:off x="1102058" y="14029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236" name="Google Shape;236;p12"/>
          <p:cNvSpPr/>
          <p:nvPr/>
        </p:nvSpPr>
        <p:spPr>
          <a:xfrm>
            <a:off x="1096100" y="139139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237" name="Google Shape;237;p12"/>
          <p:cNvSpPr txBox="1"/>
          <p:nvPr/>
        </p:nvSpPr>
        <p:spPr>
          <a:xfrm>
            <a:off x="328586" y="133608"/>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préparation</a:t>
            </a:r>
            <a:endParaRPr/>
          </a:p>
        </p:txBody>
      </p:sp>
      <p:sp>
        <p:nvSpPr>
          <p:cNvPr id="238" name="Google Shape;238;p12"/>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rgbClr val="000000"/>
              </a:buClr>
              <a:buSzPts val="816"/>
              <a:buFont typeface="Arial"/>
              <a:buNone/>
            </a:pPr>
            <a:endParaRPr sz="816">
              <a:solidFill>
                <a:schemeClr val="lt1"/>
              </a:solidFill>
              <a:latin typeface="Arial"/>
              <a:ea typeface="Arial"/>
              <a:cs typeface="Arial"/>
              <a:sym typeface="Arial"/>
            </a:endParaRPr>
          </a:p>
        </p:txBody>
      </p:sp>
      <p:sp>
        <p:nvSpPr>
          <p:cNvPr id="239" name="Google Shape;239;p12"/>
          <p:cNvSpPr txBox="1"/>
          <p:nvPr/>
        </p:nvSpPr>
        <p:spPr>
          <a:xfrm>
            <a:off x="670929" y="2127721"/>
            <a:ext cx="7296357" cy="3828677"/>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La sélection des critères détermine les enjeux et les sujets environnementaux, sociaux et économiques </a:t>
            </a:r>
            <a:r>
              <a:rPr lang="en-US" sz="1633" b="1">
                <a:solidFill>
                  <a:srgbClr val="938953"/>
                </a:solidFill>
                <a:latin typeface="Calibri"/>
                <a:ea typeface="Calibri"/>
                <a:cs typeface="Calibri"/>
                <a:sym typeface="Calibri"/>
              </a:rPr>
              <a:t>qui seront pris en considération lors de l'élaboration du concept de rénovation</a:t>
            </a:r>
            <a:r>
              <a:rPr lang="en-US" sz="1633">
                <a:solidFill>
                  <a:srgbClr val="938953"/>
                </a:solidFill>
                <a:latin typeface="Calibri"/>
                <a:ea typeface="Calibri"/>
                <a:cs typeface="Calibri"/>
                <a:sym typeface="Calibri"/>
              </a:rPr>
              <a:t>. Chaque critère d'évaluation dans SBTool et SNTool a un objectif spécifique et aborde un sujet spécifique de durabilité. </a:t>
            </a:r>
            <a:endParaRPr/>
          </a:p>
          <a:p>
            <a:pPr marL="0" marR="0" lvl="0" indent="0" algn="just" rtl="0">
              <a:spcBef>
                <a:spcPts val="0"/>
              </a:spcBef>
              <a:spcAft>
                <a:spcPts val="0"/>
              </a:spcAft>
              <a:buNone/>
            </a:pPr>
            <a:endParaRPr sz="726">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L'</a:t>
            </a:r>
            <a:r>
              <a:rPr lang="en-US" sz="1633" b="1">
                <a:solidFill>
                  <a:srgbClr val="938953"/>
                </a:solidFill>
                <a:latin typeface="Calibri"/>
                <a:ea typeface="Calibri"/>
                <a:cs typeface="Calibri"/>
                <a:sym typeface="Calibri"/>
              </a:rPr>
              <a:t>exclusion</a:t>
            </a:r>
            <a:r>
              <a:rPr lang="en-US" sz="1633">
                <a:solidFill>
                  <a:srgbClr val="938953"/>
                </a:solidFill>
                <a:latin typeface="Calibri"/>
                <a:ea typeface="Calibri"/>
                <a:cs typeface="Calibri"/>
                <a:sym typeface="Calibri"/>
              </a:rPr>
              <a:t> d'un critère d'évaluation dans la version locale de SBTool et SNTool signifie qu'il </a:t>
            </a:r>
            <a:r>
              <a:rPr lang="en-US" sz="1633" b="1">
                <a:solidFill>
                  <a:srgbClr val="938953"/>
                </a:solidFill>
                <a:latin typeface="Calibri"/>
                <a:ea typeface="Calibri"/>
                <a:cs typeface="Calibri"/>
                <a:sym typeface="Calibri"/>
              </a:rPr>
              <a:t>n'est pas considéré comme pertinent </a:t>
            </a:r>
            <a:r>
              <a:rPr lang="en-US" sz="1633">
                <a:solidFill>
                  <a:srgbClr val="938953"/>
                </a:solidFill>
                <a:latin typeface="Calibri"/>
                <a:ea typeface="Calibri"/>
                <a:cs typeface="Calibri"/>
                <a:sym typeface="Calibri"/>
              </a:rPr>
              <a:t>par rapport au contexte et aux priorités locales.</a:t>
            </a:r>
            <a:endParaRPr/>
          </a:p>
          <a:p>
            <a:pPr marL="0" marR="0" lvl="0" indent="0" algn="just" rtl="0">
              <a:spcBef>
                <a:spcPts val="0"/>
              </a:spcBef>
              <a:spcAft>
                <a:spcPts val="0"/>
              </a:spcAft>
              <a:buNone/>
            </a:pPr>
            <a:endParaRPr sz="726">
              <a:solidFill>
                <a:srgbClr val="938953"/>
              </a:solidFill>
              <a:latin typeface="Calibri"/>
              <a:ea typeface="Calibri"/>
              <a:cs typeface="Calibri"/>
              <a:sym typeface="Calibri"/>
            </a:endParaRPr>
          </a:p>
          <a:p>
            <a:pPr marL="0" marR="0" lvl="0" indent="0" algn="just" rtl="0">
              <a:spcBef>
                <a:spcPts val="0"/>
              </a:spcBef>
              <a:spcAft>
                <a:spcPts val="0"/>
              </a:spcAft>
              <a:buNone/>
            </a:pPr>
            <a:br>
              <a:rPr lang="en-US" sz="1600">
                <a:solidFill>
                  <a:schemeClr val="dk1"/>
                </a:solidFill>
                <a:latin typeface="Calibri"/>
                <a:ea typeface="Calibri"/>
                <a:cs typeface="Calibri"/>
                <a:sym typeface="Calibri"/>
              </a:rPr>
            </a:br>
            <a:r>
              <a:rPr lang="en-US" sz="1633">
                <a:solidFill>
                  <a:srgbClr val="938953"/>
                </a:solidFill>
                <a:latin typeface="Calibri"/>
                <a:ea typeface="Calibri"/>
                <a:cs typeface="Calibri"/>
                <a:sym typeface="Calibri"/>
              </a:rPr>
              <a:t>La </a:t>
            </a:r>
            <a:r>
              <a:rPr lang="en-US" sz="1633" b="1">
                <a:solidFill>
                  <a:srgbClr val="938953"/>
                </a:solidFill>
                <a:latin typeface="Calibri"/>
                <a:ea typeface="Calibri"/>
                <a:cs typeface="Calibri"/>
                <a:sym typeface="Calibri"/>
              </a:rPr>
              <a:t>valeur des pondérations </a:t>
            </a:r>
            <a:r>
              <a:rPr lang="en-US" sz="1633">
                <a:solidFill>
                  <a:srgbClr val="938953"/>
                </a:solidFill>
                <a:latin typeface="Calibri"/>
                <a:ea typeface="Calibri"/>
                <a:cs typeface="Calibri"/>
                <a:sym typeface="Calibri"/>
              </a:rPr>
              <a:t>attribuées aux critères retenus </a:t>
            </a:r>
            <a:r>
              <a:rPr lang="en-US" sz="1633" b="1">
                <a:solidFill>
                  <a:srgbClr val="938953"/>
                </a:solidFill>
                <a:latin typeface="Calibri"/>
                <a:ea typeface="Calibri"/>
                <a:cs typeface="Calibri"/>
                <a:sym typeface="Calibri"/>
              </a:rPr>
              <a:t>reflète les priorités </a:t>
            </a:r>
            <a:r>
              <a:rPr lang="en-US" sz="1633">
                <a:solidFill>
                  <a:srgbClr val="938953"/>
                </a:solidFill>
                <a:latin typeface="Calibri"/>
                <a:ea typeface="Calibri"/>
                <a:cs typeface="Calibri"/>
                <a:sym typeface="Calibri"/>
              </a:rPr>
              <a:t>de la commune dans la réhabilitation durable de l'agglomération et des bâtiments publics.</a:t>
            </a:r>
            <a:endParaRPr/>
          </a:p>
          <a:p>
            <a:pPr marL="0" marR="0" lvl="0" indent="0" algn="just" rtl="0">
              <a:spcBef>
                <a:spcPts val="0"/>
              </a:spcBef>
              <a:spcAft>
                <a:spcPts val="0"/>
              </a:spcAft>
              <a:buNone/>
            </a:pPr>
            <a:br>
              <a:rPr lang="en-US" sz="1633">
                <a:solidFill>
                  <a:srgbClr val="938953"/>
                </a:solidFill>
                <a:latin typeface="Calibri"/>
                <a:ea typeface="Calibri"/>
                <a:cs typeface="Calibri"/>
                <a:sym typeface="Calibri"/>
              </a:rPr>
            </a:br>
            <a:r>
              <a:rPr lang="en-US" sz="1633">
                <a:solidFill>
                  <a:srgbClr val="938953"/>
                </a:solidFill>
                <a:latin typeface="Calibri"/>
                <a:ea typeface="Calibri"/>
                <a:cs typeface="Calibri"/>
                <a:sym typeface="Calibri"/>
              </a:rPr>
              <a:t>Il est recommandé </a:t>
            </a:r>
            <a:r>
              <a:rPr lang="en-US" sz="1633" b="1">
                <a:solidFill>
                  <a:srgbClr val="938953"/>
                </a:solidFill>
                <a:latin typeface="Calibri"/>
                <a:ea typeface="Calibri"/>
                <a:cs typeface="Calibri"/>
                <a:sym typeface="Calibri"/>
              </a:rPr>
              <a:t>de procéder à la sélection des critères et à l'attribution des pondérations par une approche participative</a:t>
            </a:r>
            <a:r>
              <a:rPr lang="en-US" sz="1633">
                <a:solidFill>
                  <a:srgbClr val="938953"/>
                </a:solidFill>
                <a:latin typeface="Calibri"/>
                <a:ea typeface="Calibri"/>
                <a:cs typeface="Calibri"/>
                <a:sym typeface="Calibri"/>
              </a:rPr>
              <a:t>, comme le prévoit </a:t>
            </a:r>
            <a:r>
              <a:rPr lang="en-US" sz="1633" b="1">
                <a:solidFill>
                  <a:srgbClr val="938953"/>
                </a:solidFill>
                <a:latin typeface="Calibri"/>
                <a:ea typeface="Calibri"/>
                <a:cs typeface="Calibri"/>
                <a:sym typeface="Calibri"/>
              </a:rPr>
              <a:t>l'approche SPG</a:t>
            </a:r>
            <a:r>
              <a:rPr lang="en-US" sz="1633">
                <a:solidFill>
                  <a:srgbClr val="938953"/>
                </a:solidFill>
                <a:latin typeface="Calibri"/>
                <a:ea typeface="Calibri"/>
                <a:cs typeface="Calibri"/>
                <a:sym typeface="Calibri"/>
              </a:rPr>
              <a:t>.</a:t>
            </a:r>
            <a:endParaRPr/>
          </a:p>
        </p:txBody>
      </p:sp>
      <p:sp>
        <p:nvSpPr>
          <p:cNvPr id="240" name="Google Shape;240;p12"/>
          <p:cNvSpPr txBox="1"/>
          <p:nvPr/>
        </p:nvSpPr>
        <p:spPr>
          <a:xfrm>
            <a:off x="862905" y="1736482"/>
            <a:ext cx="3961989"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2.1 contextualisation SNTool et SBTool</a:t>
            </a:r>
            <a:endParaRPr/>
          </a:p>
        </p:txBody>
      </p:sp>
      <p:pic>
        <p:nvPicPr>
          <p:cNvPr id="241" name="Google Shape;241;p12"/>
          <p:cNvPicPr preferRelativeResize="0"/>
          <p:nvPr/>
        </p:nvPicPr>
        <p:blipFill rotWithShape="1">
          <a:blip r:embed="rId3">
            <a:alphaModFix/>
          </a:blip>
          <a:srcRect/>
          <a:stretch/>
        </p:blipFill>
        <p:spPr>
          <a:xfrm>
            <a:off x="7317719" y="971856"/>
            <a:ext cx="1327845" cy="1327845"/>
          </a:xfrm>
          <a:prstGeom prst="rect">
            <a:avLst/>
          </a:prstGeom>
          <a:noFill/>
          <a:ln>
            <a:noFill/>
          </a:ln>
        </p:spPr>
      </p:pic>
      <p:pic>
        <p:nvPicPr>
          <p:cNvPr id="242" name="Google Shape;242;p12"/>
          <p:cNvPicPr preferRelativeResize="0"/>
          <p:nvPr/>
        </p:nvPicPr>
        <p:blipFill rotWithShape="1">
          <a:blip r:embed="rId4">
            <a:alphaModFix/>
          </a:blip>
          <a:srcRect/>
          <a:stretch/>
        </p:blipFill>
        <p:spPr>
          <a:xfrm>
            <a:off x="456481" y="1397968"/>
            <a:ext cx="3862627" cy="475622"/>
          </a:xfrm>
          <a:prstGeom prst="rect">
            <a:avLst/>
          </a:prstGeom>
          <a:noFill/>
          <a:ln>
            <a:noFill/>
          </a:ln>
        </p:spPr>
      </p:pic>
      <p:sp>
        <p:nvSpPr>
          <p:cNvPr id="243" name="Google Shape;243;p12"/>
          <p:cNvSpPr txBox="1"/>
          <p:nvPr/>
        </p:nvSpPr>
        <p:spPr>
          <a:xfrm>
            <a:off x="7811870" y="802579"/>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244" name="Google Shape;244;p12"/>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245" name="Google Shape;245;p12"/>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13"/>
          <p:cNvSpPr/>
          <p:nvPr/>
        </p:nvSpPr>
        <p:spPr>
          <a:xfrm>
            <a:off x="1102058" y="14029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252" name="Google Shape;252;p13"/>
          <p:cNvSpPr/>
          <p:nvPr/>
        </p:nvSpPr>
        <p:spPr>
          <a:xfrm>
            <a:off x="1096100" y="139139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253" name="Google Shape;253;p13"/>
          <p:cNvSpPr txBox="1"/>
          <p:nvPr/>
        </p:nvSpPr>
        <p:spPr>
          <a:xfrm>
            <a:off x="348906" y="143240"/>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préparation</a:t>
            </a:r>
            <a:endParaRPr/>
          </a:p>
        </p:txBody>
      </p:sp>
      <p:sp>
        <p:nvSpPr>
          <p:cNvPr id="254" name="Google Shape;254;p13"/>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rgbClr val="000000"/>
              </a:buClr>
              <a:buSzPts val="816"/>
              <a:buFont typeface="Arial"/>
              <a:buNone/>
            </a:pPr>
            <a:endParaRPr sz="816">
              <a:solidFill>
                <a:schemeClr val="lt1"/>
              </a:solidFill>
              <a:latin typeface="Arial"/>
              <a:ea typeface="Arial"/>
              <a:cs typeface="Arial"/>
              <a:sym typeface="Arial"/>
            </a:endParaRPr>
          </a:p>
        </p:txBody>
      </p:sp>
      <p:sp>
        <p:nvSpPr>
          <p:cNvPr id="255" name="Google Shape;255;p13"/>
          <p:cNvSpPr txBox="1"/>
          <p:nvPr/>
        </p:nvSpPr>
        <p:spPr>
          <a:xfrm>
            <a:off x="981075" y="2394901"/>
            <a:ext cx="7227163" cy="310777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La méthode d'évaluation associée à chaque indicateur dans SNTool et SBTool nécessite des </a:t>
            </a:r>
            <a:r>
              <a:rPr lang="en-US" sz="1633" b="1">
                <a:solidFill>
                  <a:srgbClr val="938953"/>
                </a:solidFill>
                <a:latin typeface="Calibri"/>
                <a:ea typeface="Calibri"/>
                <a:cs typeface="Calibri"/>
                <a:sym typeface="Calibri"/>
              </a:rPr>
              <a:t>informations et des données spécifiques</a:t>
            </a:r>
            <a:r>
              <a:rPr lang="en-US" sz="1633">
                <a:solidFill>
                  <a:srgbClr val="938953"/>
                </a:solidFill>
                <a:latin typeface="Calibri"/>
                <a:ea typeface="Calibri"/>
                <a:cs typeface="Calibri"/>
                <a:sym typeface="Calibri"/>
              </a:rPr>
              <a:t>. Il est nécessaire d'identifier, préalablement aux activités d'évaluation, </a:t>
            </a:r>
            <a:r>
              <a:rPr lang="en-US" sz="1633" b="1">
                <a:solidFill>
                  <a:srgbClr val="938953"/>
                </a:solidFill>
                <a:latin typeface="Calibri"/>
                <a:ea typeface="Calibri"/>
                <a:cs typeface="Calibri"/>
                <a:sym typeface="Calibri"/>
              </a:rPr>
              <a:t>les sources de ces informations</a:t>
            </a:r>
            <a:r>
              <a:rPr lang="en-US" sz="1633">
                <a:solidFill>
                  <a:srgbClr val="938953"/>
                </a:solidFill>
                <a:latin typeface="Calibri"/>
                <a:ea typeface="Calibri"/>
                <a:cs typeface="Calibri"/>
                <a:sym typeface="Calibri"/>
              </a:rPr>
              <a:t>.</a:t>
            </a:r>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L'identification des sources de données </a:t>
            </a:r>
            <a:r>
              <a:rPr lang="en-US" sz="1633" b="1">
                <a:solidFill>
                  <a:srgbClr val="938953"/>
                </a:solidFill>
                <a:latin typeface="Calibri"/>
                <a:ea typeface="Calibri"/>
                <a:cs typeface="Calibri"/>
                <a:sym typeface="Calibri"/>
              </a:rPr>
              <a:t>peut déterminer l'exclusion d'un critère </a:t>
            </a:r>
            <a:r>
              <a:rPr lang="en-US" sz="1633">
                <a:solidFill>
                  <a:srgbClr val="938953"/>
                </a:solidFill>
                <a:latin typeface="Calibri"/>
                <a:ea typeface="Calibri"/>
                <a:cs typeface="Calibri"/>
                <a:sym typeface="Calibri"/>
              </a:rPr>
              <a:t>des versions locales de SBTool et SNTool. </a:t>
            </a:r>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Par exemple, un critère sélectionné à l'étape précédente pourrait être exclu ultérieurement car lors de l'identification de la source d'information, il a été vérifié que </a:t>
            </a:r>
            <a:r>
              <a:rPr lang="en-US" sz="1633" b="1">
                <a:solidFill>
                  <a:srgbClr val="938953"/>
                </a:solidFill>
                <a:latin typeface="Calibri"/>
                <a:ea typeface="Calibri"/>
                <a:cs typeface="Calibri"/>
                <a:sym typeface="Calibri"/>
              </a:rPr>
              <a:t>les données ne sont pas disponibles ou sont de mauvaise qualité</a:t>
            </a:r>
            <a:r>
              <a:rPr lang="en-US" sz="1633">
                <a:solidFill>
                  <a:srgbClr val="938953"/>
                </a:solidFill>
                <a:latin typeface="Calibri"/>
                <a:ea typeface="Calibri"/>
                <a:cs typeface="Calibri"/>
                <a:sym typeface="Calibri"/>
              </a:rPr>
              <a:t>. Un concept de rénovation valide ne peut être défini que s'il est étudié sur des données solides. </a:t>
            </a:r>
            <a:endParaRPr/>
          </a:p>
        </p:txBody>
      </p:sp>
      <p:sp>
        <p:nvSpPr>
          <p:cNvPr id="256" name="Google Shape;256;p13"/>
          <p:cNvSpPr txBox="1"/>
          <p:nvPr/>
        </p:nvSpPr>
        <p:spPr>
          <a:xfrm>
            <a:off x="872430" y="1746007"/>
            <a:ext cx="4422534" cy="381323"/>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2.2 Identification des sources de données</a:t>
            </a:r>
            <a:endParaRPr/>
          </a:p>
        </p:txBody>
      </p:sp>
      <p:pic>
        <p:nvPicPr>
          <p:cNvPr id="257" name="Google Shape;257;p13"/>
          <p:cNvPicPr preferRelativeResize="0"/>
          <p:nvPr/>
        </p:nvPicPr>
        <p:blipFill rotWithShape="1">
          <a:blip r:embed="rId3">
            <a:alphaModFix/>
          </a:blip>
          <a:srcRect/>
          <a:stretch/>
        </p:blipFill>
        <p:spPr>
          <a:xfrm>
            <a:off x="456481" y="1397968"/>
            <a:ext cx="3862627" cy="475622"/>
          </a:xfrm>
          <a:prstGeom prst="rect">
            <a:avLst/>
          </a:prstGeom>
          <a:noFill/>
          <a:ln>
            <a:noFill/>
          </a:ln>
        </p:spPr>
      </p:pic>
      <p:pic>
        <p:nvPicPr>
          <p:cNvPr id="258" name="Google Shape;258;p13"/>
          <p:cNvPicPr preferRelativeResize="0"/>
          <p:nvPr/>
        </p:nvPicPr>
        <p:blipFill rotWithShape="1">
          <a:blip r:embed="rId4">
            <a:alphaModFix/>
          </a:blip>
          <a:srcRect/>
          <a:stretch/>
        </p:blipFill>
        <p:spPr>
          <a:xfrm>
            <a:off x="6905625" y="1502742"/>
            <a:ext cx="1406839" cy="540000"/>
          </a:xfrm>
          <a:prstGeom prst="rect">
            <a:avLst/>
          </a:prstGeom>
          <a:noFill/>
          <a:ln>
            <a:noFill/>
          </a:ln>
        </p:spPr>
      </p:pic>
      <p:sp>
        <p:nvSpPr>
          <p:cNvPr id="259" name="Google Shape;259;p13"/>
          <p:cNvSpPr txBox="1"/>
          <p:nvPr/>
        </p:nvSpPr>
        <p:spPr>
          <a:xfrm>
            <a:off x="7370278" y="1394921"/>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260" name="Google Shape;260;p13"/>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261" name="Google Shape;261;p13"/>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14"/>
          <p:cNvSpPr/>
          <p:nvPr/>
        </p:nvSpPr>
        <p:spPr>
          <a:xfrm>
            <a:off x="1102058" y="14029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268" name="Google Shape;268;p14"/>
          <p:cNvSpPr txBox="1"/>
          <p:nvPr/>
        </p:nvSpPr>
        <p:spPr>
          <a:xfrm>
            <a:off x="250020" y="174823"/>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préparation</a:t>
            </a:r>
            <a:endParaRPr/>
          </a:p>
        </p:txBody>
      </p:sp>
      <p:sp>
        <p:nvSpPr>
          <p:cNvPr id="269" name="Google Shape;269;p14"/>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14</a:t>
            </a:fld>
            <a:endParaRPr sz="816">
              <a:solidFill>
                <a:schemeClr val="lt1"/>
              </a:solidFill>
              <a:latin typeface="Arial"/>
              <a:ea typeface="Arial"/>
              <a:cs typeface="Arial"/>
              <a:sym typeface="Arial"/>
            </a:endParaRPr>
          </a:p>
        </p:txBody>
      </p:sp>
      <p:sp>
        <p:nvSpPr>
          <p:cNvPr id="270" name="Google Shape;270;p14"/>
          <p:cNvSpPr txBox="1"/>
          <p:nvPr/>
        </p:nvSpPr>
        <p:spPr>
          <a:xfrm>
            <a:off x="962025" y="2309443"/>
            <a:ext cx="7246213" cy="109748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b="1">
                <a:solidFill>
                  <a:srgbClr val="938953"/>
                </a:solidFill>
                <a:latin typeface="Calibri"/>
                <a:ea typeface="Calibri"/>
                <a:cs typeface="Calibri"/>
                <a:sym typeface="Calibri"/>
              </a:rPr>
              <a:t>Le groupe de travail SMC définira toutes les données nécessaires au niveau du bâtiment et de la ville</a:t>
            </a:r>
            <a:r>
              <a:rPr lang="en-US" sz="1633">
                <a:solidFill>
                  <a:srgbClr val="938953"/>
                </a:solidFill>
                <a:latin typeface="Calibri"/>
                <a:ea typeface="Calibri"/>
                <a:cs typeface="Calibri"/>
                <a:sym typeface="Calibri"/>
              </a:rPr>
              <a:t> pour les activités d'évaluation. Les fournisseurs de </a:t>
            </a:r>
            <a:r>
              <a:rPr lang="en-US" sz="1633" b="1">
                <a:solidFill>
                  <a:srgbClr val="938953"/>
                </a:solidFill>
                <a:latin typeface="Calibri"/>
                <a:ea typeface="Calibri"/>
                <a:cs typeface="Calibri"/>
                <a:sym typeface="Calibri"/>
              </a:rPr>
              <a:t>données potentiels, les sources de données</a:t>
            </a:r>
            <a:r>
              <a:rPr lang="en-US" sz="1633">
                <a:solidFill>
                  <a:srgbClr val="938953"/>
                </a:solidFill>
                <a:latin typeface="Calibri"/>
                <a:ea typeface="Calibri"/>
                <a:cs typeface="Calibri"/>
                <a:sym typeface="Calibri"/>
              </a:rPr>
              <a:t> et les stratégies les plus prometteuses doivent être identifiés pour rassembler toutes les données nécessaires.</a:t>
            </a:r>
            <a:endParaRPr/>
          </a:p>
        </p:txBody>
      </p:sp>
      <p:sp>
        <p:nvSpPr>
          <p:cNvPr id="271" name="Google Shape;271;p14"/>
          <p:cNvSpPr txBox="1"/>
          <p:nvPr/>
        </p:nvSpPr>
        <p:spPr>
          <a:xfrm>
            <a:off x="872430" y="1782760"/>
            <a:ext cx="8126838"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2.2 Identification des sources de données</a:t>
            </a:r>
            <a:endParaRPr/>
          </a:p>
        </p:txBody>
      </p:sp>
      <p:sp>
        <p:nvSpPr>
          <p:cNvPr id="272" name="Google Shape;272;p14"/>
          <p:cNvSpPr txBox="1"/>
          <p:nvPr/>
        </p:nvSpPr>
        <p:spPr>
          <a:xfrm>
            <a:off x="962025" y="3461427"/>
            <a:ext cx="2970135" cy="185134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L'utilisation d'outils </a:t>
            </a:r>
            <a:r>
              <a:rPr lang="en-US" sz="1633" b="1">
                <a:solidFill>
                  <a:srgbClr val="938953"/>
                </a:solidFill>
                <a:latin typeface="Calibri"/>
                <a:ea typeface="Calibri"/>
                <a:cs typeface="Calibri"/>
                <a:sym typeface="Calibri"/>
              </a:rPr>
              <a:t>logiciels</a:t>
            </a:r>
            <a:r>
              <a:rPr lang="en-US" sz="1633">
                <a:solidFill>
                  <a:srgbClr val="938953"/>
                </a:solidFill>
                <a:latin typeface="Calibri"/>
                <a:ea typeface="Calibri"/>
                <a:cs typeface="Calibri"/>
                <a:sym typeface="Calibri"/>
              </a:rPr>
              <a:t> (</a:t>
            </a:r>
            <a:r>
              <a:rPr lang="en-US" sz="1633" b="1">
                <a:solidFill>
                  <a:srgbClr val="938953"/>
                </a:solidFill>
                <a:latin typeface="Calibri"/>
                <a:ea typeface="Calibri"/>
                <a:cs typeface="Calibri"/>
                <a:sym typeface="Calibri"/>
              </a:rPr>
              <a:t>SIG</a:t>
            </a:r>
            <a:r>
              <a:rPr lang="en-US" sz="1633">
                <a:solidFill>
                  <a:srgbClr val="938953"/>
                </a:solidFill>
                <a:latin typeface="Calibri"/>
                <a:ea typeface="Calibri"/>
                <a:cs typeface="Calibri"/>
                <a:sym typeface="Calibri"/>
              </a:rPr>
              <a:t>, simulation énergétique, applications basées sur le Cloud) </a:t>
            </a:r>
            <a:r>
              <a:rPr lang="en-US" sz="1633" b="1">
                <a:solidFill>
                  <a:srgbClr val="938953"/>
                </a:solidFill>
                <a:latin typeface="Calibri"/>
                <a:ea typeface="Calibri"/>
                <a:cs typeface="Calibri"/>
                <a:sym typeface="Calibri"/>
              </a:rPr>
              <a:t>peut accélérer considérablement la collecte et le traitement du processus</a:t>
            </a:r>
            <a:r>
              <a:rPr lang="en-US" sz="1633">
                <a:solidFill>
                  <a:srgbClr val="938953"/>
                </a:solidFill>
                <a:latin typeface="Calibri"/>
                <a:ea typeface="Calibri"/>
                <a:cs typeface="Calibri"/>
                <a:sym typeface="Calibri"/>
              </a:rPr>
              <a:t> de collecte de données.</a:t>
            </a:r>
            <a:endParaRPr/>
          </a:p>
        </p:txBody>
      </p:sp>
      <p:pic>
        <p:nvPicPr>
          <p:cNvPr id="273" name="Google Shape;273;p14"/>
          <p:cNvPicPr preferRelativeResize="0"/>
          <p:nvPr/>
        </p:nvPicPr>
        <p:blipFill rotWithShape="1">
          <a:blip r:embed="rId3">
            <a:alphaModFix/>
          </a:blip>
          <a:srcRect/>
          <a:stretch/>
        </p:blipFill>
        <p:spPr>
          <a:xfrm>
            <a:off x="456481" y="1397968"/>
            <a:ext cx="3862627" cy="475622"/>
          </a:xfrm>
          <a:prstGeom prst="rect">
            <a:avLst/>
          </a:prstGeom>
          <a:noFill/>
          <a:ln>
            <a:noFill/>
          </a:ln>
        </p:spPr>
      </p:pic>
      <p:pic>
        <p:nvPicPr>
          <p:cNvPr id="274" name="Google Shape;274;p14"/>
          <p:cNvPicPr preferRelativeResize="0"/>
          <p:nvPr/>
        </p:nvPicPr>
        <p:blipFill rotWithShape="1">
          <a:blip r:embed="rId4">
            <a:alphaModFix/>
          </a:blip>
          <a:srcRect/>
          <a:stretch/>
        </p:blipFill>
        <p:spPr>
          <a:xfrm>
            <a:off x="6905625" y="1502742"/>
            <a:ext cx="1406839" cy="540000"/>
          </a:xfrm>
          <a:prstGeom prst="rect">
            <a:avLst/>
          </a:prstGeom>
          <a:noFill/>
          <a:ln>
            <a:noFill/>
          </a:ln>
        </p:spPr>
      </p:pic>
      <p:pic>
        <p:nvPicPr>
          <p:cNvPr id="275" name="Google Shape;275;p14"/>
          <p:cNvPicPr preferRelativeResize="0"/>
          <p:nvPr/>
        </p:nvPicPr>
        <p:blipFill rotWithShape="1">
          <a:blip r:embed="rId5">
            <a:alphaModFix/>
          </a:blip>
          <a:srcRect/>
          <a:stretch/>
        </p:blipFill>
        <p:spPr>
          <a:xfrm>
            <a:off x="4771781" y="3406923"/>
            <a:ext cx="3889130" cy="2268659"/>
          </a:xfrm>
          <a:prstGeom prst="rect">
            <a:avLst/>
          </a:prstGeom>
          <a:noFill/>
          <a:ln>
            <a:noFill/>
          </a:ln>
        </p:spPr>
      </p:pic>
      <p:sp>
        <p:nvSpPr>
          <p:cNvPr id="276" name="Google Shape;276;p14"/>
          <p:cNvSpPr txBox="1"/>
          <p:nvPr/>
        </p:nvSpPr>
        <p:spPr>
          <a:xfrm>
            <a:off x="7479361" y="1394294"/>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277" name="Google Shape;277;p14"/>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278" name="Google Shape;278;p14"/>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15"/>
          <p:cNvSpPr/>
          <p:nvPr/>
        </p:nvSpPr>
        <p:spPr>
          <a:xfrm>
            <a:off x="1102058" y="14029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285" name="Google Shape;285;p15"/>
          <p:cNvSpPr/>
          <p:nvPr/>
        </p:nvSpPr>
        <p:spPr>
          <a:xfrm>
            <a:off x="1096100" y="139139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286" name="Google Shape;286;p15"/>
          <p:cNvSpPr txBox="1"/>
          <p:nvPr/>
        </p:nvSpPr>
        <p:spPr>
          <a:xfrm>
            <a:off x="318426" y="146632"/>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préparation</a:t>
            </a:r>
            <a:endParaRPr/>
          </a:p>
        </p:txBody>
      </p:sp>
      <p:sp>
        <p:nvSpPr>
          <p:cNvPr id="287" name="Google Shape;287;p15"/>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rgbClr val="000000"/>
              </a:buClr>
              <a:buSzPts val="816"/>
              <a:buFont typeface="Arial"/>
              <a:buNone/>
            </a:pPr>
            <a:endParaRPr sz="816">
              <a:solidFill>
                <a:schemeClr val="lt1"/>
              </a:solidFill>
              <a:latin typeface="Arial"/>
              <a:ea typeface="Arial"/>
              <a:cs typeface="Arial"/>
              <a:sym typeface="Arial"/>
            </a:endParaRPr>
          </a:p>
        </p:txBody>
      </p:sp>
      <p:sp>
        <p:nvSpPr>
          <p:cNvPr id="288" name="Google Shape;288;p15"/>
          <p:cNvSpPr txBox="1"/>
          <p:nvPr/>
        </p:nvSpPr>
        <p:spPr>
          <a:xfrm>
            <a:off x="933065" y="2413683"/>
            <a:ext cx="7240614" cy="3470758"/>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Les fournisseurs de données peuvent être:</a:t>
            </a:r>
            <a:endParaRPr/>
          </a:p>
          <a:p>
            <a:pPr marL="0" marR="0" lvl="0" indent="0" algn="just" rtl="0">
              <a:spcBef>
                <a:spcPts val="0"/>
              </a:spcBef>
              <a:spcAft>
                <a:spcPts val="0"/>
              </a:spcAft>
              <a:buNone/>
            </a:pPr>
            <a:endParaRPr sz="726">
              <a:solidFill>
                <a:srgbClr val="938953"/>
              </a:solidFill>
              <a:latin typeface="Calibri"/>
              <a:ea typeface="Calibri"/>
              <a:cs typeface="Calibri"/>
              <a:sym typeface="Calibri"/>
            </a:endParaRPr>
          </a:p>
          <a:p>
            <a:pPr marL="0" marR="0" lvl="0" indent="-103695" algn="just" rtl="0">
              <a:spcBef>
                <a:spcPts val="0"/>
              </a:spcBef>
              <a:spcAft>
                <a:spcPts val="0"/>
              </a:spcAft>
              <a:buClr>
                <a:srgbClr val="938953"/>
              </a:buClr>
              <a:buSzPts val="1633"/>
              <a:buFont typeface="Calibri"/>
              <a:buChar char="-"/>
            </a:pPr>
            <a:r>
              <a:rPr lang="en-US" sz="1633" b="1">
                <a:solidFill>
                  <a:srgbClr val="938953"/>
                </a:solidFill>
                <a:latin typeface="Calibri"/>
                <a:ea typeface="Calibri"/>
                <a:cs typeface="Calibri"/>
                <a:sym typeface="Calibri"/>
              </a:rPr>
              <a:t>Services municipaux ou régionaux </a:t>
            </a:r>
            <a:r>
              <a:rPr lang="en-US" sz="1633">
                <a:solidFill>
                  <a:srgbClr val="938953"/>
                </a:solidFill>
                <a:latin typeface="Calibri"/>
                <a:ea typeface="Calibri"/>
                <a:cs typeface="Calibri"/>
                <a:sym typeface="Calibri"/>
              </a:rPr>
              <a:t>(exp., aménagement urbain, énergie, mobilité, zones vertes, bâtiments, etc.)</a:t>
            </a:r>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a:t>
            </a:r>
            <a:r>
              <a:rPr lang="en-US" sz="1633" b="1">
                <a:solidFill>
                  <a:srgbClr val="938953"/>
                </a:solidFill>
                <a:latin typeface="Calibri"/>
                <a:ea typeface="Calibri"/>
                <a:cs typeface="Calibri"/>
                <a:sym typeface="Calibri"/>
              </a:rPr>
              <a:t>Agences</a:t>
            </a:r>
            <a:r>
              <a:rPr lang="en-US" sz="1633">
                <a:solidFill>
                  <a:srgbClr val="938953"/>
                </a:solidFill>
                <a:latin typeface="Calibri"/>
                <a:ea typeface="Calibri"/>
                <a:cs typeface="Calibri"/>
                <a:sym typeface="Calibri"/>
              </a:rPr>
              <a:t> </a:t>
            </a:r>
            <a:r>
              <a:rPr lang="en-US" sz="1633" b="1">
                <a:solidFill>
                  <a:srgbClr val="938953"/>
                </a:solidFill>
                <a:latin typeface="Calibri"/>
                <a:ea typeface="Calibri"/>
                <a:cs typeface="Calibri"/>
                <a:sym typeface="Calibri"/>
              </a:rPr>
              <a:t>publiques </a:t>
            </a:r>
            <a:r>
              <a:rPr lang="en-US" sz="1633">
                <a:solidFill>
                  <a:srgbClr val="938953"/>
                </a:solidFill>
                <a:latin typeface="Calibri"/>
                <a:ea typeface="Calibri"/>
                <a:cs typeface="Calibri"/>
                <a:sym typeface="Calibri"/>
              </a:rPr>
              <a:t>(exp., concessionaires de l’énergie, agences de logement social)</a:t>
            </a:r>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a:t>
            </a:r>
            <a:r>
              <a:rPr lang="en-US" sz="1633" b="1">
                <a:solidFill>
                  <a:srgbClr val="938953"/>
                </a:solidFill>
                <a:latin typeface="Calibri"/>
                <a:ea typeface="Calibri"/>
                <a:cs typeface="Calibri"/>
                <a:sym typeface="Calibri"/>
              </a:rPr>
              <a:t>Offices de la statistique</a:t>
            </a:r>
            <a:endParaRPr sz="1633" b="1">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a:t>
            </a:r>
            <a:r>
              <a:rPr lang="en-US" sz="1633" b="1">
                <a:solidFill>
                  <a:srgbClr val="938953"/>
                </a:solidFill>
                <a:latin typeface="Calibri"/>
                <a:ea typeface="Calibri"/>
                <a:cs typeface="Calibri"/>
                <a:sym typeface="Calibri"/>
              </a:rPr>
              <a:t>Propriétaires/locataires d'immeubles</a:t>
            </a:r>
            <a:endParaRPr sz="1633" b="1">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a:t>
            </a:r>
            <a:r>
              <a:rPr lang="en-US" sz="1633" b="1">
                <a:solidFill>
                  <a:srgbClr val="938953"/>
                </a:solidFill>
                <a:latin typeface="Calibri"/>
                <a:ea typeface="Calibri"/>
                <a:cs typeface="Calibri"/>
                <a:sym typeface="Calibri"/>
              </a:rPr>
              <a:t>Certificats</a:t>
            </a:r>
            <a:r>
              <a:rPr lang="en-US" sz="1633">
                <a:solidFill>
                  <a:srgbClr val="938953"/>
                </a:solidFill>
                <a:latin typeface="Calibri"/>
                <a:ea typeface="Calibri"/>
                <a:cs typeface="Calibri"/>
                <a:sym typeface="Calibri"/>
              </a:rPr>
              <a:t> (exp., performance énergétique, durabilité)</a:t>
            </a:r>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a:t>
            </a:r>
            <a:r>
              <a:rPr lang="en-US" sz="1633" b="1">
                <a:solidFill>
                  <a:srgbClr val="938953"/>
                </a:solidFill>
                <a:latin typeface="Calibri"/>
                <a:ea typeface="Calibri"/>
                <a:cs typeface="Calibri"/>
                <a:sym typeface="Calibri"/>
              </a:rPr>
              <a:t>Concessionnaires</a:t>
            </a:r>
            <a:r>
              <a:rPr lang="en-US" sz="1633">
                <a:solidFill>
                  <a:srgbClr val="938953"/>
                </a:solidFill>
                <a:latin typeface="Calibri"/>
                <a:ea typeface="Calibri"/>
                <a:cs typeface="Calibri"/>
                <a:sym typeface="Calibri"/>
              </a:rPr>
              <a:t> (exp. opérateurs locaux, concessionaires de l’énergie, de l’eau)</a:t>
            </a:r>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a:t>
            </a:r>
            <a:r>
              <a:rPr lang="en-US" sz="1633" b="1">
                <a:solidFill>
                  <a:srgbClr val="938953"/>
                </a:solidFill>
                <a:latin typeface="Calibri"/>
                <a:ea typeface="Calibri"/>
                <a:cs typeface="Calibri"/>
                <a:sym typeface="Calibri"/>
              </a:rPr>
              <a:t>Source gratuite accessible au public</a:t>
            </a:r>
            <a:r>
              <a:rPr lang="en-US" sz="1633">
                <a:solidFill>
                  <a:srgbClr val="938953"/>
                </a:solidFill>
                <a:latin typeface="Calibri"/>
                <a:ea typeface="Calibri"/>
                <a:cs typeface="Calibri"/>
                <a:sym typeface="Calibri"/>
              </a:rPr>
              <a:t>(exp. Google Earth, Open Street Map)</a:t>
            </a:r>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a:t>
            </a:r>
            <a:r>
              <a:rPr lang="en-US" sz="1633" b="1">
                <a:solidFill>
                  <a:srgbClr val="938953"/>
                </a:solidFill>
                <a:latin typeface="Calibri"/>
                <a:ea typeface="Calibri"/>
                <a:cs typeface="Calibri"/>
                <a:sym typeface="Calibri"/>
              </a:rPr>
              <a:t>Inspection sur place </a:t>
            </a:r>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a:t>
            </a:r>
            <a:r>
              <a:rPr lang="en-US" sz="1633" b="1">
                <a:solidFill>
                  <a:srgbClr val="938953"/>
                </a:solidFill>
                <a:latin typeface="Calibri"/>
                <a:ea typeface="Calibri"/>
                <a:cs typeface="Calibri"/>
                <a:sym typeface="Calibri"/>
              </a:rPr>
              <a:t>Bases de données </a:t>
            </a:r>
            <a:r>
              <a:rPr lang="en-US" sz="1633">
                <a:solidFill>
                  <a:srgbClr val="938953"/>
                </a:solidFill>
                <a:latin typeface="Calibri"/>
                <a:ea typeface="Calibri"/>
                <a:cs typeface="Calibri"/>
                <a:sym typeface="Calibri"/>
              </a:rPr>
              <a:t>(exp., projets en R&amp;D)</a:t>
            </a:r>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p:txBody>
      </p:sp>
      <p:sp>
        <p:nvSpPr>
          <p:cNvPr id="289" name="Google Shape;289;p15"/>
          <p:cNvSpPr txBox="1"/>
          <p:nvPr/>
        </p:nvSpPr>
        <p:spPr>
          <a:xfrm>
            <a:off x="853380" y="1791217"/>
            <a:ext cx="3971514"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2.2 Identification des sources de données</a:t>
            </a:r>
            <a:endParaRPr/>
          </a:p>
        </p:txBody>
      </p:sp>
      <p:pic>
        <p:nvPicPr>
          <p:cNvPr id="290" name="Google Shape;290;p15"/>
          <p:cNvPicPr preferRelativeResize="0"/>
          <p:nvPr/>
        </p:nvPicPr>
        <p:blipFill rotWithShape="1">
          <a:blip r:embed="rId3">
            <a:alphaModFix/>
          </a:blip>
          <a:srcRect/>
          <a:stretch/>
        </p:blipFill>
        <p:spPr>
          <a:xfrm>
            <a:off x="6905625" y="1502742"/>
            <a:ext cx="1406839" cy="540000"/>
          </a:xfrm>
          <a:prstGeom prst="rect">
            <a:avLst/>
          </a:prstGeom>
          <a:noFill/>
          <a:ln>
            <a:noFill/>
          </a:ln>
        </p:spPr>
      </p:pic>
      <p:pic>
        <p:nvPicPr>
          <p:cNvPr id="291" name="Google Shape;291;p15"/>
          <p:cNvPicPr preferRelativeResize="0"/>
          <p:nvPr/>
        </p:nvPicPr>
        <p:blipFill rotWithShape="1">
          <a:blip r:embed="rId4">
            <a:alphaModFix/>
          </a:blip>
          <a:srcRect/>
          <a:stretch/>
        </p:blipFill>
        <p:spPr>
          <a:xfrm>
            <a:off x="456481" y="1397968"/>
            <a:ext cx="3862627" cy="475622"/>
          </a:xfrm>
          <a:prstGeom prst="rect">
            <a:avLst/>
          </a:prstGeom>
          <a:noFill/>
          <a:ln>
            <a:noFill/>
          </a:ln>
        </p:spPr>
      </p:pic>
      <p:sp>
        <p:nvSpPr>
          <p:cNvPr id="292" name="Google Shape;292;p15"/>
          <p:cNvSpPr txBox="1"/>
          <p:nvPr/>
        </p:nvSpPr>
        <p:spPr>
          <a:xfrm>
            <a:off x="7370278" y="1381241"/>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293" name="Google Shape;293;p15"/>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294" name="Google Shape;294;p15"/>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16"/>
          <p:cNvSpPr/>
          <p:nvPr/>
        </p:nvSpPr>
        <p:spPr>
          <a:xfrm>
            <a:off x="1102058" y="14029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301" name="Google Shape;301;p16"/>
          <p:cNvSpPr/>
          <p:nvPr/>
        </p:nvSpPr>
        <p:spPr>
          <a:xfrm>
            <a:off x="1096100" y="139139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302" name="Google Shape;302;p16"/>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16</a:t>
            </a:fld>
            <a:endParaRPr sz="816">
              <a:solidFill>
                <a:schemeClr val="lt1"/>
              </a:solidFill>
              <a:latin typeface="Arial"/>
              <a:ea typeface="Arial"/>
              <a:cs typeface="Arial"/>
              <a:sym typeface="Arial"/>
            </a:endParaRPr>
          </a:p>
        </p:txBody>
      </p:sp>
      <p:sp>
        <p:nvSpPr>
          <p:cNvPr id="303" name="Google Shape;303;p16"/>
          <p:cNvSpPr txBox="1"/>
          <p:nvPr/>
        </p:nvSpPr>
        <p:spPr>
          <a:xfrm>
            <a:off x="971550" y="2320636"/>
            <a:ext cx="4095750" cy="386163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a:t>
            </a:r>
            <a:r>
              <a:rPr lang="en-US" sz="1633" b="1">
                <a:solidFill>
                  <a:srgbClr val="938953"/>
                </a:solidFill>
                <a:latin typeface="Calibri"/>
                <a:ea typeface="Calibri"/>
                <a:cs typeface="Calibri"/>
                <a:sym typeface="Calibri"/>
              </a:rPr>
              <a:t>approche SPG </a:t>
            </a:r>
            <a:r>
              <a:rPr lang="en-US" sz="1633">
                <a:solidFill>
                  <a:srgbClr val="938953"/>
                </a:solidFill>
                <a:latin typeface="Calibri"/>
                <a:ea typeface="Calibri"/>
                <a:cs typeface="Calibri"/>
                <a:sym typeface="Calibri"/>
              </a:rPr>
              <a:t>intervient à ce moment crucial : </a:t>
            </a:r>
            <a:r>
              <a:rPr lang="en-US" sz="1633" b="1">
                <a:solidFill>
                  <a:srgbClr val="938953"/>
                </a:solidFill>
                <a:latin typeface="Calibri"/>
                <a:ea typeface="Calibri"/>
                <a:cs typeface="Calibri"/>
                <a:sym typeface="Calibri"/>
              </a:rPr>
              <a:t>il est recommandé de procéder à la sélection des critères et à l'attribution des pondérations à travers une approche participative</a:t>
            </a:r>
            <a:r>
              <a:rPr lang="en-US" sz="1633">
                <a:solidFill>
                  <a:srgbClr val="938953"/>
                </a:solidFill>
                <a:latin typeface="Calibri"/>
                <a:ea typeface="Calibri"/>
                <a:cs typeface="Calibri"/>
                <a:sym typeface="Calibri"/>
              </a:rPr>
              <a:t>, impliquant les principales parties prenantes préalablement identifiées. La sélection déterminera les questions de durabilité qui seront prises en compte dans la préparation des scénarios de réhabilitation . </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Un </a:t>
            </a:r>
            <a:r>
              <a:rPr lang="en-US" sz="1633" b="1">
                <a:solidFill>
                  <a:srgbClr val="938953"/>
                </a:solidFill>
                <a:latin typeface="Calibri"/>
                <a:ea typeface="Calibri"/>
                <a:cs typeface="Calibri"/>
                <a:sym typeface="Calibri"/>
              </a:rPr>
              <a:t>atelier </a:t>
            </a:r>
            <a:r>
              <a:rPr lang="en-US" sz="1633">
                <a:solidFill>
                  <a:srgbClr val="938953"/>
                </a:solidFill>
                <a:latin typeface="Calibri"/>
                <a:ea typeface="Calibri"/>
                <a:cs typeface="Calibri"/>
                <a:sym typeface="Calibri"/>
              </a:rPr>
              <a:t>doit être organisé pour valider la sélection des critères et le processus de pondération.</a:t>
            </a:r>
            <a:endParaRPr/>
          </a:p>
          <a:p>
            <a:pPr marL="342900" marR="0" lvl="0" indent="-342900" algn="just" rtl="0">
              <a:spcBef>
                <a:spcPts val="0"/>
              </a:spcBef>
              <a:spcAft>
                <a:spcPts val="0"/>
              </a:spcAft>
              <a:buClr>
                <a:srgbClr val="419BAD"/>
              </a:buClr>
              <a:buSzPts val="1633"/>
              <a:buFont typeface="Calibri"/>
              <a:buAutoNum type="alphaUcPeriod"/>
            </a:pPr>
            <a:r>
              <a:rPr lang="en-US" sz="1633" b="1">
                <a:solidFill>
                  <a:srgbClr val="419BAD"/>
                </a:solidFill>
                <a:latin typeface="Calibri"/>
                <a:ea typeface="Calibri"/>
                <a:cs typeface="Calibri"/>
                <a:sym typeface="Calibri"/>
              </a:rPr>
              <a:t>Un laboratoire de co-création</a:t>
            </a:r>
            <a:endParaRPr/>
          </a:p>
          <a:p>
            <a:pPr marL="342900" marR="0" lvl="0" indent="-342900" algn="just" rtl="0">
              <a:spcBef>
                <a:spcPts val="0"/>
              </a:spcBef>
              <a:spcAft>
                <a:spcPts val="0"/>
              </a:spcAft>
              <a:buClr>
                <a:srgbClr val="419BAD"/>
              </a:buClr>
              <a:buSzPts val="1633"/>
              <a:buFont typeface="Calibri"/>
              <a:buAutoNum type="alphaUcPeriod"/>
            </a:pPr>
            <a:r>
              <a:rPr lang="en-US" sz="1633" b="1">
                <a:solidFill>
                  <a:srgbClr val="419BAD"/>
                </a:solidFill>
                <a:latin typeface="Calibri"/>
                <a:ea typeface="Calibri"/>
                <a:cs typeface="Calibri"/>
                <a:sym typeface="Calibri"/>
              </a:rPr>
              <a:t>La plateforme collaborative en ligne </a:t>
            </a:r>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p:txBody>
      </p:sp>
      <p:sp>
        <p:nvSpPr>
          <p:cNvPr id="304" name="Google Shape;304;p16"/>
          <p:cNvSpPr txBox="1"/>
          <p:nvPr/>
        </p:nvSpPr>
        <p:spPr>
          <a:xfrm>
            <a:off x="277786" y="160618"/>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préparation</a:t>
            </a:r>
            <a:endParaRPr/>
          </a:p>
        </p:txBody>
      </p:sp>
      <p:sp>
        <p:nvSpPr>
          <p:cNvPr id="305" name="Google Shape;305;p16"/>
          <p:cNvSpPr txBox="1"/>
          <p:nvPr/>
        </p:nvSpPr>
        <p:spPr>
          <a:xfrm>
            <a:off x="825898" y="1821552"/>
            <a:ext cx="5384779" cy="381323"/>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2.3 Méthodes participatives dans la phase de préparation </a:t>
            </a:r>
            <a:endParaRPr/>
          </a:p>
        </p:txBody>
      </p:sp>
      <p:pic>
        <p:nvPicPr>
          <p:cNvPr id="306" name="Google Shape;306;p16"/>
          <p:cNvPicPr preferRelativeResize="0"/>
          <p:nvPr/>
        </p:nvPicPr>
        <p:blipFill rotWithShape="1">
          <a:blip r:embed="rId3">
            <a:alphaModFix/>
          </a:blip>
          <a:srcRect/>
          <a:stretch/>
        </p:blipFill>
        <p:spPr>
          <a:xfrm>
            <a:off x="456481" y="1397968"/>
            <a:ext cx="3862627" cy="475622"/>
          </a:xfrm>
          <a:prstGeom prst="rect">
            <a:avLst/>
          </a:prstGeom>
          <a:noFill/>
          <a:ln>
            <a:noFill/>
          </a:ln>
        </p:spPr>
      </p:pic>
      <p:pic>
        <p:nvPicPr>
          <p:cNvPr id="307" name="Google Shape;307;p16"/>
          <p:cNvPicPr preferRelativeResize="0"/>
          <p:nvPr/>
        </p:nvPicPr>
        <p:blipFill rotWithShape="1">
          <a:blip r:embed="rId4">
            <a:alphaModFix/>
          </a:blip>
          <a:srcRect/>
          <a:stretch/>
        </p:blipFill>
        <p:spPr>
          <a:xfrm>
            <a:off x="6911260" y="1334744"/>
            <a:ext cx="1406842" cy="540000"/>
          </a:xfrm>
          <a:prstGeom prst="rect">
            <a:avLst/>
          </a:prstGeom>
          <a:noFill/>
          <a:ln>
            <a:noFill/>
          </a:ln>
        </p:spPr>
      </p:pic>
      <p:pic>
        <p:nvPicPr>
          <p:cNvPr id="308" name="Google Shape;308;p16"/>
          <p:cNvPicPr preferRelativeResize="0"/>
          <p:nvPr/>
        </p:nvPicPr>
        <p:blipFill rotWithShape="1">
          <a:blip r:embed="rId5">
            <a:alphaModFix/>
          </a:blip>
          <a:srcRect/>
          <a:stretch/>
        </p:blipFill>
        <p:spPr>
          <a:xfrm>
            <a:off x="5067300" y="2485422"/>
            <a:ext cx="3984167" cy="3269060"/>
          </a:xfrm>
          <a:prstGeom prst="rect">
            <a:avLst/>
          </a:prstGeom>
          <a:noFill/>
          <a:ln>
            <a:noFill/>
          </a:ln>
        </p:spPr>
      </p:pic>
      <p:sp>
        <p:nvSpPr>
          <p:cNvPr id="309" name="Google Shape;309;p16"/>
          <p:cNvSpPr txBox="1"/>
          <p:nvPr/>
        </p:nvSpPr>
        <p:spPr>
          <a:xfrm>
            <a:off x="7432797" y="1239119"/>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310" name="Google Shape;310;p16"/>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311" name="Google Shape;311;p16"/>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17"/>
          <p:cNvSpPr txBox="1"/>
          <p:nvPr/>
        </p:nvSpPr>
        <p:spPr>
          <a:xfrm>
            <a:off x="825898" y="1821552"/>
            <a:ext cx="5611116" cy="381323"/>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2.3 Méthodes participatives dans la phase de préparation </a:t>
            </a:r>
            <a:endParaRPr/>
          </a:p>
        </p:txBody>
      </p:sp>
      <p:pic>
        <p:nvPicPr>
          <p:cNvPr id="317" name="Google Shape;317;p17"/>
          <p:cNvPicPr preferRelativeResize="0"/>
          <p:nvPr/>
        </p:nvPicPr>
        <p:blipFill rotWithShape="1">
          <a:blip r:embed="rId3">
            <a:alphaModFix/>
          </a:blip>
          <a:srcRect/>
          <a:stretch/>
        </p:blipFill>
        <p:spPr>
          <a:xfrm>
            <a:off x="456481" y="1397968"/>
            <a:ext cx="3862627" cy="475622"/>
          </a:xfrm>
          <a:prstGeom prst="rect">
            <a:avLst/>
          </a:prstGeom>
          <a:noFill/>
          <a:ln>
            <a:noFill/>
          </a:ln>
        </p:spPr>
      </p:pic>
      <p:pic>
        <p:nvPicPr>
          <p:cNvPr id="318" name="Google Shape;318;p17"/>
          <p:cNvPicPr preferRelativeResize="0"/>
          <p:nvPr/>
        </p:nvPicPr>
        <p:blipFill rotWithShape="1">
          <a:blip r:embed="rId4">
            <a:alphaModFix/>
          </a:blip>
          <a:srcRect/>
          <a:stretch/>
        </p:blipFill>
        <p:spPr>
          <a:xfrm>
            <a:off x="6911260" y="1334744"/>
            <a:ext cx="1406842" cy="540000"/>
          </a:xfrm>
          <a:prstGeom prst="rect">
            <a:avLst/>
          </a:prstGeom>
          <a:noFill/>
          <a:ln>
            <a:noFill/>
          </a:ln>
        </p:spPr>
      </p:pic>
      <p:sp>
        <p:nvSpPr>
          <p:cNvPr id="319" name="Google Shape;319;p17"/>
          <p:cNvSpPr txBox="1"/>
          <p:nvPr/>
        </p:nvSpPr>
        <p:spPr>
          <a:xfrm>
            <a:off x="825897" y="2358221"/>
            <a:ext cx="4833669" cy="425501"/>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000" b="1">
                <a:solidFill>
                  <a:srgbClr val="419BAD"/>
                </a:solidFill>
                <a:latin typeface="Calibri"/>
                <a:ea typeface="Calibri"/>
                <a:cs typeface="Calibri"/>
                <a:sym typeface="Calibri"/>
              </a:rPr>
              <a:t>A. Laboratoire de co-création</a:t>
            </a:r>
            <a:endParaRPr sz="2000" b="1">
              <a:solidFill>
                <a:srgbClr val="419BAD"/>
              </a:solidFill>
              <a:latin typeface="Calibri"/>
              <a:ea typeface="Calibri"/>
              <a:cs typeface="Calibri"/>
              <a:sym typeface="Calibri"/>
            </a:endParaRPr>
          </a:p>
        </p:txBody>
      </p:sp>
      <p:sp>
        <p:nvSpPr>
          <p:cNvPr id="320" name="Google Shape;320;p17"/>
          <p:cNvSpPr txBox="1"/>
          <p:nvPr/>
        </p:nvSpPr>
        <p:spPr>
          <a:xfrm>
            <a:off x="661179" y="2783722"/>
            <a:ext cx="4248445" cy="3254289"/>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938953"/>
                </a:solidFill>
                <a:latin typeface="Calibri"/>
                <a:ea typeface="Calibri"/>
                <a:cs typeface="Calibri"/>
                <a:sym typeface="Calibri"/>
              </a:rPr>
              <a:t>La co-création est la pratique consistant à collaborer avec différentes parties prenantes pour guider le processus décisionnel tout en promouvant une approche ascendante. Au cours d'un atelier animé en presenciel , les participants ayant des rôles différents s'alignent et offrent des points de vue divers. Par conséquent, les décideurs peuvent obtenir une perspective plus interconnectée de ce qu'un scénario de rénovation devrait inclure. </a:t>
            </a:r>
            <a:endParaRPr/>
          </a:p>
        </p:txBody>
      </p:sp>
      <p:pic>
        <p:nvPicPr>
          <p:cNvPr id="321" name="Google Shape;321;p17" descr="A person and person standing in front of a group of people&#10;&#10;Description automatically generated with medium confidence"/>
          <p:cNvPicPr preferRelativeResize="0"/>
          <p:nvPr/>
        </p:nvPicPr>
        <p:blipFill rotWithShape="1">
          <a:blip r:embed="rId5">
            <a:alphaModFix/>
          </a:blip>
          <a:srcRect l="14154" r="10153"/>
          <a:stretch/>
        </p:blipFill>
        <p:spPr>
          <a:xfrm>
            <a:off x="5022169" y="2609531"/>
            <a:ext cx="3460652" cy="3048000"/>
          </a:xfrm>
          <a:prstGeom prst="rect">
            <a:avLst/>
          </a:prstGeom>
          <a:noFill/>
          <a:ln>
            <a:noFill/>
          </a:ln>
        </p:spPr>
      </p:pic>
      <p:sp>
        <p:nvSpPr>
          <p:cNvPr id="322" name="Google Shape;322;p17"/>
          <p:cNvSpPr txBox="1"/>
          <p:nvPr/>
        </p:nvSpPr>
        <p:spPr>
          <a:xfrm>
            <a:off x="7375916" y="1228691"/>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323" name="Google Shape;323;p17"/>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324" name="Google Shape;324;p17"/>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18"/>
          <p:cNvSpPr txBox="1"/>
          <p:nvPr/>
        </p:nvSpPr>
        <p:spPr>
          <a:xfrm>
            <a:off x="1134657" y="1662144"/>
            <a:ext cx="5320464" cy="381323"/>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2.3 Méthodes participatives dans la phase de préparation </a:t>
            </a:r>
            <a:endParaRPr/>
          </a:p>
        </p:txBody>
      </p:sp>
      <p:pic>
        <p:nvPicPr>
          <p:cNvPr id="330" name="Google Shape;330;p18"/>
          <p:cNvPicPr preferRelativeResize="0"/>
          <p:nvPr/>
        </p:nvPicPr>
        <p:blipFill rotWithShape="1">
          <a:blip r:embed="rId3">
            <a:alphaModFix/>
          </a:blip>
          <a:srcRect/>
          <a:stretch/>
        </p:blipFill>
        <p:spPr>
          <a:xfrm>
            <a:off x="456481" y="1355764"/>
            <a:ext cx="3862627" cy="475622"/>
          </a:xfrm>
          <a:prstGeom prst="rect">
            <a:avLst/>
          </a:prstGeom>
          <a:noFill/>
          <a:ln>
            <a:noFill/>
          </a:ln>
        </p:spPr>
      </p:pic>
      <p:pic>
        <p:nvPicPr>
          <p:cNvPr id="331" name="Google Shape;331;p18"/>
          <p:cNvPicPr preferRelativeResize="0"/>
          <p:nvPr/>
        </p:nvPicPr>
        <p:blipFill rotWithShape="1">
          <a:blip r:embed="rId4">
            <a:alphaModFix/>
          </a:blip>
          <a:srcRect/>
          <a:stretch/>
        </p:blipFill>
        <p:spPr>
          <a:xfrm>
            <a:off x="6911260" y="1334744"/>
            <a:ext cx="1406842" cy="540000"/>
          </a:xfrm>
          <a:prstGeom prst="rect">
            <a:avLst/>
          </a:prstGeom>
          <a:noFill/>
          <a:ln>
            <a:noFill/>
          </a:ln>
        </p:spPr>
      </p:pic>
      <p:sp>
        <p:nvSpPr>
          <p:cNvPr id="332" name="Google Shape;332;p18"/>
          <p:cNvSpPr txBox="1"/>
          <p:nvPr/>
        </p:nvSpPr>
        <p:spPr>
          <a:xfrm>
            <a:off x="825897" y="2193814"/>
            <a:ext cx="4833669" cy="425501"/>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000" b="1">
                <a:solidFill>
                  <a:srgbClr val="419BAD"/>
                </a:solidFill>
                <a:latin typeface="Calibri"/>
                <a:ea typeface="Calibri"/>
                <a:cs typeface="Calibri"/>
                <a:sym typeface="Calibri"/>
              </a:rPr>
              <a:t>A. Laboratoire de co-création</a:t>
            </a:r>
            <a:endParaRPr sz="2000" b="1">
              <a:solidFill>
                <a:srgbClr val="419BAD"/>
              </a:solidFill>
              <a:latin typeface="Calibri"/>
              <a:ea typeface="Calibri"/>
              <a:cs typeface="Calibri"/>
              <a:sym typeface="Calibri"/>
            </a:endParaRPr>
          </a:p>
        </p:txBody>
      </p:sp>
      <p:sp>
        <p:nvSpPr>
          <p:cNvPr id="333" name="Google Shape;333;p18"/>
          <p:cNvSpPr txBox="1"/>
          <p:nvPr/>
        </p:nvSpPr>
        <p:spPr>
          <a:xfrm>
            <a:off x="825898" y="2575381"/>
            <a:ext cx="7059318" cy="44627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000" b="1">
                <a:solidFill>
                  <a:srgbClr val="419BAD"/>
                </a:solidFill>
                <a:latin typeface="Calibri"/>
                <a:ea typeface="Calibri"/>
                <a:cs typeface="Calibri"/>
                <a:sym typeface="Calibri"/>
              </a:rPr>
              <a:t>Comment faciliter la création d'un laboratoire de co-création ?</a:t>
            </a:r>
            <a:endParaRPr sz="2000" b="1">
              <a:solidFill>
                <a:srgbClr val="419BAD"/>
              </a:solidFill>
              <a:latin typeface="Calibri"/>
              <a:ea typeface="Calibri"/>
              <a:cs typeface="Calibri"/>
              <a:sym typeface="Calibri"/>
            </a:endParaRPr>
          </a:p>
        </p:txBody>
      </p:sp>
      <p:sp>
        <p:nvSpPr>
          <p:cNvPr id="334" name="Google Shape;334;p18"/>
          <p:cNvSpPr txBox="1"/>
          <p:nvPr/>
        </p:nvSpPr>
        <p:spPr>
          <a:xfrm>
            <a:off x="825898" y="3169698"/>
            <a:ext cx="7492204" cy="2965299"/>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938953"/>
                </a:solidFill>
                <a:latin typeface="Calibri"/>
                <a:ea typeface="Calibri"/>
                <a:cs typeface="Calibri"/>
                <a:sym typeface="Calibri"/>
              </a:rPr>
              <a:t>1. Identifier les objectifs à atteindre.</a:t>
            </a:r>
            <a:endParaRPr/>
          </a:p>
          <a:p>
            <a:pPr marL="244804" marR="0" lvl="0" indent="0" algn="l" rtl="0">
              <a:lnSpc>
                <a:spcPct val="115000"/>
              </a:lnSpc>
              <a:spcBef>
                <a:spcPts val="0"/>
              </a:spcBef>
              <a:spcAft>
                <a:spcPts val="0"/>
              </a:spcAft>
              <a:buNone/>
            </a:pPr>
            <a:r>
              <a:rPr lang="en-US" sz="1633">
                <a:solidFill>
                  <a:srgbClr val="938953"/>
                </a:solidFill>
                <a:latin typeface="Calibri"/>
                <a:ea typeface="Calibri"/>
                <a:cs typeface="Calibri"/>
                <a:sym typeface="Calibri"/>
              </a:rPr>
              <a:t>2. Sélectionnez les activités les plus appropriées pour atteindre les objectifs : Brainstorming, priorisation, discussions sur les jeux de rôle, prototypage et cartographie. Envisagez également de commencer par un brise-glace pour que les participants apprennent à se connaître.</a:t>
            </a:r>
            <a:endParaRPr/>
          </a:p>
          <a:p>
            <a:pPr marL="244804" marR="0" lvl="0" indent="0" algn="l" rtl="0">
              <a:lnSpc>
                <a:spcPct val="115000"/>
              </a:lnSpc>
              <a:spcBef>
                <a:spcPts val="0"/>
              </a:spcBef>
              <a:spcAft>
                <a:spcPts val="0"/>
              </a:spcAft>
              <a:buNone/>
            </a:pPr>
            <a:r>
              <a:rPr lang="en-US" sz="1633">
                <a:solidFill>
                  <a:srgbClr val="938953"/>
                </a:solidFill>
                <a:latin typeface="Calibri"/>
                <a:ea typeface="Calibri"/>
                <a:cs typeface="Calibri"/>
                <a:sym typeface="Calibri"/>
              </a:rPr>
              <a:t>3.Créez la liste des participants, avec les noms, les titres et l'organisation en fonction du rôle de chaque intervenant pertinent pour le projet.</a:t>
            </a:r>
            <a:endParaRPr/>
          </a:p>
          <a:p>
            <a:pPr marL="244804" marR="0" lvl="0" indent="0" algn="l" rtl="0">
              <a:lnSpc>
                <a:spcPct val="115000"/>
              </a:lnSpc>
              <a:spcBef>
                <a:spcPts val="0"/>
              </a:spcBef>
              <a:spcAft>
                <a:spcPts val="0"/>
              </a:spcAft>
              <a:buNone/>
            </a:pPr>
            <a:r>
              <a:rPr lang="en-US" sz="1633">
                <a:solidFill>
                  <a:srgbClr val="938953"/>
                </a:solidFill>
                <a:latin typeface="Calibri"/>
                <a:ea typeface="Calibri"/>
                <a:cs typeface="Calibri"/>
                <a:sym typeface="Calibri"/>
              </a:rPr>
              <a:t>4. Identifiez un emplacement pour réaliser le laboratoire de co-création.</a:t>
            </a:r>
            <a:endParaRPr/>
          </a:p>
          <a:p>
            <a:pPr marL="244804" marR="0" lvl="0" indent="0" algn="l" rtl="0">
              <a:lnSpc>
                <a:spcPct val="115000"/>
              </a:lnSpc>
              <a:spcBef>
                <a:spcPts val="0"/>
              </a:spcBef>
              <a:spcAft>
                <a:spcPts val="0"/>
              </a:spcAft>
              <a:buNone/>
            </a:pPr>
            <a:endParaRPr sz="1633">
              <a:solidFill>
                <a:srgbClr val="938953"/>
              </a:solidFill>
              <a:latin typeface="Calibri"/>
              <a:ea typeface="Calibri"/>
              <a:cs typeface="Calibri"/>
              <a:sym typeface="Calibri"/>
            </a:endParaRPr>
          </a:p>
          <a:p>
            <a:pPr marL="244804" marR="0" lvl="0" indent="0" algn="l" rtl="0">
              <a:lnSpc>
                <a:spcPct val="115000"/>
              </a:lnSpc>
              <a:spcBef>
                <a:spcPts val="0"/>
              </a:spcBef>
              <a:spcAft>
                <a:spcPts val="0"/>
              </a:spcAft>
              <a:buNone/>
            </a:pPr>
            <a:endParaRPr sz="1633">
              <a:solidFill>
                <a:srgbClr val="938953"/>
              </a:solidFill>
              <a:latin typeface="Calibri"/>
              <a:ea typeface="Calibri"/>
              <a:cs typeface="Calibri"/>
              <a:sym typeface="Calibri"/>
            </a:endParaRPr>
          </a:p>
        </p:txBody>
      </p:sp>
      <p:sp>
        <p:nvSpPr>
          <p:cNvPr id="335" name="Google Shape;335;p18"/>
          <p:cNvSpPr txBox="1"/>
          <p:nvPr/>
        </p:nvSpPr>
        <p:spPr>
          <a:xfrm>
            <a:off x="7414123" y="1232541"/>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336" name="Google Shape;336;p18"/>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337" name="Google Shape;337;p18"/>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19"/>
          <p:cNvSpPr txBox="1"/>
          <p:nvPr/>
        </p:nvSpPr>
        <p:spPr>
          <a:xfrm>
            <a:off x="970670" y="3021657"/>
            <a:ext cx="7202659" cy="2622000"/>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00">
                <a:solidFill>
                  <a:srgbClr val="938953"/>
                </a:solidFill>
                <a:latin typeface="Calibri"/>
                <a:ea typeface="Calibri"/>
                <a:cs typeface="Calibri"/>
                <a:sym typeface="Calibri"/>
              </a:rPr>
              <a:t>5. Préparez les documents nécessaires pour que les participants soient contextualisés pendant le laboratoire.</a:t>
            </a:r>
            <a:endParaRPr/>
          </a:p>
          <a:p>
            <a:pPr marL="244804" marR="0" lvl="0" indent="0" algn="l" rtl="0">
              <a:lnSpc>
                <a:spcPct val="115000"/>
              </a:lnSpc>
              <a:spcBef>
                <a:spcPts val="0"/>
              </a:spcBef>
              <a:spcAft>
                <a:spcPts val="0"/>
              </a:spcAft>
              <a:buNone/>
            </a:pPr>
            <a:r>
              <a:rPr lang="en-US" sz="1600">
                <a:solidFill>
                  <a:srgbClr val="938953"/>
                </a:solidFill>
                <a:latin typeface="Calibri"/>
                <a:ea typeface="Calibri"/>
                <a:cs typeface="Calibri"/>
                <a:sym typeface="Calibri"/>
              </a:rPr>
              <a:t>6. Structurer le plan session par session, avec le sujet, l'objectif, les résultats souhaités, l'attribution de temps, l'identification de l'animateur ou du présentateur, et les participants, le matériel nécessaire pour développer les activités sélectionnées.</a:t>
            </a:r>
            <a:endParaRPr/>
          </a:p>
          <a:p>
            <a:pPr marL="244804" marR="0" lvl="0" indent="0" algn="l" rtl="0">
              <a:lnSpc>
                <a:spcPct val="115000"/>
              </a:lnSpc>
              <a:spcBef>
                <a:spcPts val="0"/>
              </a:spcBef>
              <a:spcAft>
                <a:spcPts val="0"/>
              </a:spcAft>
              <a:buNone/>
            </a:pPr>
            <a:r>
              <a:rPr lang="en-US" sz="1600">
                <a:solidFill>
                  <a:srgbClr val="938953"/>
                </a:solidFill>
                <a:latin typeface="Calibri"/>
                <a:ea typeface="Calibri"/>
                <a:cs typeface="Calibri"/>
                <a:sym typeface="Calibri"/>
              </a:rPr>
              <a:t>7. Envoyez l'appel de participation correspondant au laboratoire de co-création avec les détails du lieu, de l'heure et de la date ainsi que les documents nécessaires pour que les participants aient toutes les informations.</a:t>
            </a:r>
            <a:endParaRPr/>
          </a:p>
        </p:txBody>
      </p:sp>
      <p:sp>
        <p:nvSpPr>
          <p:cNvPr id="343" name="Google Shape;343;p19"/>
          <p:cNvSpPr txBox="1"/>
          <p:nvPr/>
        </p:nvSpPr>
        <p:spPr>
          <a:xfrm>
            <a:off x="825898" y="1779348"/>
            <a:ext cx="5776783" cy="381323"/>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2.3 Méthodes participatives dans la phase de préparation </a:t>
            </a:r>
            <a:endParaRPr/>
          </a:p>
        </p:txBody>
      </p:sp>
      <p:pic>
        <p:nvPicPr>
          <p:cNvPr id="344" name="Google Shape;344;p19"/>
          <p:cNvPicPr preferRelativeResize="0"/>
          <p:nvPr/>
        </p:nvPicPr>
        <p:blipFill rotWithShape="1">
          <a:blip r:embed="rId3">
            <a:alphaModFix/>
          </a:blip>
          <a:srcRect/>
          <a:stretch/>
        </p:blipFill>
        <p:spPr>
          <a:xfrm>
            <a:off x="456481" y="1355764"/>
            <a:ext cx="3862627" cy="475622"/>
          </a:xfrm>
          <a:prstGeom prst="rect">
            <a:avLst/>
          </a:prstGeom>
          <a:noFill/>
          <a:ln>
            <a:noFill/>
          </a:ln>
        </p:spPr>
      </p:pic>
      <p:pic>
        <p:nvPicPr>
          <p:cNvPr id="345" name="Google Shape;345;p19"/>
          <p:cNvPicPr preferRelativeResize="0"/>
          <p:nvPr/>
        </p:nvPicPr>
        <p:blipFill rotWithShape="1">
          <a:blip r:embed="rId4">
            <a:alphaModFix/>
          </a:blip>
          <a:srcRect/>
          <a:stretch/>
        </p:blipFill>
        <p:spPr>
          <a:xfrm>
            <a:off x="6911260" y="1334744"/>
            <a:ext cx="1406842" cy="540000"/>
          </a:xfrm>
          <a:prstGeom prst="rect">
            <a:avLst/>
          </a:prstGeom>
          <a:noFill/>
          <a:ln>
            <a:noFill/>
          </a:ln>
        </p:spPr>
      </p:pic>
      <p:sp>
        <p:nvSpPr>
          <p:cNvPr id="346" name="Google Shape;346;p19"/>
          <p:cNvSpPr txBox="1"/>
          <p:nvPr/>
        </p:nvSpPr>
        <p:spPr>
          <a:xfrm>
            <a:off x="825898" y="2149880"/>
            <a:ext cx="4833669" cy="425501"/>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000" b="1">
                <a:solidFill>
                  <a:srgbClr val="419BAD"/>
                </a:solidFill>
                <a:latin typeface="Calibri"/>
                <a:ea typeface="Calibri"/>
                <a:cs typeface="Calibri"/>
                <a:sym typeface="Calibri"/>
              </a:rPr>
              <a:t>A. Laboratoire de co-création</a:t>
            </a:r>
            <a:endParaRPr sz="2000" b="1">
              <a:solidFill>
                <a:srgbClr val="419BAD"/>
              </a:solidFill>
              <a:latin typeface="Calibri"/>
              <a:ea typeface="Calibri"/>
              <a:cs typeface="Calibri"/>
              <a:sym typeface="Calibri"/>
            </a:endParaRPr>
          </a:p>
        </p:txBody>
      </p:sp>
      <p:sp>
        <p:nvSpPr>
          <p:cNvPr id="347" name="Google Shape;347;p19"/>
          <p:cNvSpPr txBox="1"/>
          <p:nvPr/>
        </p:nvSpPr>
        <p:spPr>
          <a:xfrm>
            <a:off x="825898" y="2575381"/>
            <a:ext cx="7492204" cy="44627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000" b="1">
                <a:solidFill>
                  <a:srgbClr val="419BAD"/>
                </a:solidFill>
                <a:latin typeface="Calibri"/>
                <a:ea typeface="Calibri"/>
                <a:cs typeface="Calibri"/>
                <a:sym typeface="Calibri"/>
              </a:rPr>
              <a:t>Comment faciliter la création d'un laboratoire de co-création ?</a:t>
            </a:r>
            <a:endParaRPr sz="2000" b="1">
              <a:solidFill>
                <a:srgbClr val="419BAD"/>
              </a:solidFill>
              <a:latin typeface="Calibri"/>
              <a:ea typeface="Calibri"/>
              <a:cs typeface="Calibri"/>
              <a:sym typeface="Calibri"/>
            </a:endParaRPr>
          </a:p>
        </p:txBody>
      </p:sp>
      <p:sp>
        <p:nvSpPr>
          <p:cNvPr id="348" name="Google Shape;348;p19"/>
          <p:cNvSpPr txBox="1"/>
          <p:nvPr/>
        </p:nvSpPr>
        <p:spPr>
          <a:xfrm>
            <a:off x="7402772" y="1192626"/>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349" name="Google Shape;349;p19"/>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350" name="Google Shape;350;p19"/>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2"/>
          <p:cNvSpPr/>
          <p:nvPr/>
        </p:nvSpPr>
        <p:spPr>
          <a:xfrm>
            <a:off x="947370" y="1016166"/>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66" name="Google Shape;66;p2"/>
          <p:cNvSpPr/>
          <p:nvPr/>
        </p:nvSpPr>
        <p:spPr>
          <a:xfrm>
            <a:off x="941412" y="1004646"/>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67" name="Google Shape;67;p2"/>
          <p:cNvSpPr txBox="1"/>
          <p:nvPr/>
        </p:nvSpPr>
        <p:spPr>
          <a:xfrm>
            <a:off x="356129" y="146622"/>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Phases de prise de décision</a:t>
            </a:r>
            <a:endParaRPr sz="2177" b="1">
              <a:solidFill>
                <a:schemeClr val="dk1"/>
              </a:solidFill>
              <a:latin typeface="Calibri"/>
              <a:ea typeface="Calibri"/>
              <a:cs typeface="Calibri"/>
              <a:sym typeface="Calibri"/>
            </a:endParaRPr>
          </a:p>
        </p:txBody>
      </p:sp>
      <p:sp>
        <p:nvSpPr>
          <p:cNvPr id="68" name="Google Shape;68;p2"/>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2</a:t>
            </a:fld>
            <a:endParaRPr sz="816">
              <a:solidFill>
                <a:schemeClr val="lt1"/>
              </a:solidFill>
              <a:latin typeface="Arial"/>
              <a:ea typeface="Arial"/>
              <a:cs typeface="Arial"/>
              <a:sym typeface="Arial"/>
            </a:endParaRPr>
          </a:p>
        </p:txBody>
      </p:sp>
      <p:sp>
        <p:nvSpPr>
          <p:cNvPr id="69" name="Google Shape;69;p2"/>
          <p:cNvSpPr txBox="1"/>
          <p:nvPr/>
        </p:nvSpPr>
        <p:spPr>
          <a:xfrm>
            <a:off x="802441" y="771774"/>
            <a:ext cx="8126838" cy="653384"/>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D4.1.1 Adaptation de la méthodologie de prise de décision générique du CESBA MED aux volets sud et est du MED</a:t>
            </a:r>
            <a:endParaRPr/>
          </a:p>
        </p:txBody>
      </p:sp>
      <p:pic>
        <p:nvPicPr>
          <p:cNvPr id="70" name="Google Shape;70;p2"/>
          <p:cNvPicPr preferRelativeResize="0"/>
          <p:nvPr/>
        </p:nvPicPr>
        <p:blipFill rotWithShape="1">
          <a:blip r:embed="rId3">
            <a:alphaModFix/>
          </a:blip>
          <a:srcRect/>
          <a:stretch/>
        </p:blipFill>
        <p:spPr>
          <a:xfrm flipH="1">
            <a:off x="6740947" y="1595314"/>
            <a:ext cx="2308049" cy="4962977"/>
          </a:xfrm>
          <a:prstGeom prst="rect">
            <a:avLst/>
          </a:prstGeom>
          <a:noFill/>
          <a:ln>
            <a:noFill/>
          </a:ln>
        </p:spPr>
      </p:pic>
      <p:pic>
        <p:nvPicPr>
          <p:cNvPr id="71" name="Google Shape;71;p2"/>
          <p:cNvPicPr preferRelativeResize="0"/>
          <p:nvPr/>
        </p:nvPicPr>
        <p:blipFill rotWithShape="1">
          <a:blip r:embed="rId4">
            <a:alphaModFix/>
          </a:blip>
          <a:srcRect/>
          <a:stretch/>
        </p:blipFill>
        <p:spPr>
          <a:xfrm>
            <a:off x="456635" y="2670062"/>
            <a:ext cx="2230425" cy="484237"/>
          </a:xfrm>
          <a:prstGeom prst="rect">
            <a:avLst/>
          </a:prstGeom>
          <a:noFill/>
          <a:ln>
            <a:noFill/>
          </a:ln>
        </p:spPr>
      </p:pic>
      <p:pic>
        <p:nvPicPr>
          <p:cNvPr id="72" name="Google Shape;72;p2"/>
          <p:cNvPicPr preferRelativeResize="0"/>
          <p:nvPr/>
        </p:nvPicPr>
        <p:blipFill rotWithShape="1">
          <a:blip r:embed="rId5">
            <a:alphaModFix/>
          </a:blip>
          <a:srcRect/>
          <a:stretch/>
        </p:blipFill>
        <p:spPr>
          <a:xfrm>
            <a:off x="470703" y="3403265"/>
            <a:ext cx="3862627" cy="475622"/>
          </a:xfrm>
          <a:prstGeom prst="rect">
            <a:avLst/>
          </a:prstGeom>
          <a:noFill/>
          <a:ln>
            <a:noFill/>
          </a:ln>
        </p:spPr>
      </p:pic>
      <p:pic>
        <p:nvPicPr>
          <p:cNvPr id="73" name="Google Shape;73;p2"/>
          <p:cNvPicPr preferRelativeResize="0"/>
          <p:nvPr/>
        </p:nvPicPr>
        <p:blipFill rotWithShape="1">
          <a:blip r:embed="rId6">
            <a:alphaModFix/>
          </a:blip>
          <a:srcRect/>
          <a:stretch/>
        </p:blipFill>
        <p:spPr>
          <a:xfrm>
            <a:off x="470704" y="4131668"/>
            <a:ext cx="2318290" cy="478147"/>
          </a:xfrm>
          <a:prstGeom prst="rect">
            <a:avLst/>
          </a:prstGeom>
          <a:noFill/>
          <a:ln>
            <a:noFill/>
          </a:ln>
        </p:spPr>
      </p:pic>
      <p:pic>
        <p:nvPicPr>
          <p:cNvPr id="74" name="Google Shape;74;p2"/>
          <p:cNvPicPr preferRelativeResize="0"/>
          <p:nvPr/>
        </p:nvPicPr>
        <p:blipFill rotWithShape="1">
          <a:blip r:embed="rId7">
            <a:alphaModFix/>
          </a:blip>
          <a:srcRect/>
          <a:stretch/>
        </p:blipFill>
        <p:spPr>
          <a:xfrm>
            <a:off x="470703" y="4854951"/>
            <a:ext cx="3113162" cy="475622"/>
          </a:xfrm>
          <a:prstGeom prst="rect">
            <a:avLst/>
          </a:prstGeom>
          <a:noFill/>
          <a:ln>
            <a:noFill/>
          </a:ln>
        </p:spPr>
      </p:pic>
      <p:pic>
        <p:nvPicPr>
          <p:cNvPr id="75" name="Google Shape;75;p2"/>
          <p:cNvPicPr preferRelativeResize="0"/>
          <p:nvPr/>
        </p:nvPicPr>
        <p:blipFill rotWithShape="1">
          <a:blip r:embed="rId8">
            <a:alphaModFix/>
          </a:blip>
          <a:srcRect/>
          <a:stretch/>
        </p:blipFill>
        <p:spPr>
          <a:xfrm>
            <a:off x="3352254" y="2670701"/>
            <a:ext cx="3672774" cy="629200"/>
          </a:xfrm>
          <a:prstGeom prst="rect">
            <a:avLst/>
          </a:prstGeom>
          <a:noFill/>
          <a:ln>
            <a:noFill/>
          </a:ln>
        </p:spPr>
      </p:pic>
      <p:pic>
        <p:nvPicPr>
          <p:cNvPr id="76" name="Google Shape;76;p2"/>
          <p:cNvPicPr preferRelativeResize="0"/>
          <p:nvPr/>
        </p:nvPicPr>
        <p:blipFill rotWithShape="1">
          <a:blip r:embed="rId9">
            <a:alphaModFix/>
          </a:blip>
          <a:srcRect/>
          <a:stretch/>
        </p:blipFill>
        <p:spPr>
          <a:xfrm>
            <a:off x="3359724" y="3392188"/>
            <a:ext cx="3012273" cy="475622"/>
          </a:xfrm>
          <a:prstGeom prst="rect">
            <a:avLst/>
          </a:prstGeom>
          <a:noFill/>
          <a:ln>
            <a:noFill/>
          </a:ln>
        </p:spPr>
      </p:pic>
      <p:pic>
        <p:nvPicPr>
          <p:cNvPr id="77" name="Google Shape;77;p2"/>
          <p:cNvPicPr preferRelativeResize="0"/>
          <p:nvPr/>
        </p:nvPicPr>
        <p:blipFill rotWithShape="1">
          <a:blip r:embed="rId10">
            <a:alphaModFix/>
          </a:blip>
          <a:srcRect/>
          <a:stretch/>
        </p:blipFill>
        <p:spPr>
          <a:xfrm>
            <a:off x="3359724" y="4099742"/>
            <a:ext cx="2810494" cy="475622"/>
          </a:xfrm>
          <a:prstGeom prst="rect">
            <a:avLst/>
          </a:prstGeom>
          <a:noFill/>
          <a:ln>
            <a:noFill/>
          </a:ln>
        </p:spPr>
      </p:pic>
      <p:pic>
        <p:nvPicPr>
          <p:cNvPr id="78" name="Google Shape;78;p2"/>
          <p:cNvPicPr preferRelativeResize="0"/>
          <p:nvPr/>
        </p:nvPicPr>
        <p:blipFill rotWithShape="1">
          <a:blip r:embed="rId11">
            <a:alphaModFix/>
          </a:blip>
          <a:srcRect/>
          <a:stretch/>
        </p:blipFill>
        <p:spPr>
          <a:xfrm>
            <a:off x="273468" y="762504"/>
            <a:ext cx="664965" cy="651577"/>
          </a:xfrm>
          <a:prstGeom prst="rect">
            <a:avLst/>
          </a:prstGeom>
          <a:noFill/>
          <a:ln>
            <a:noFill/>
          </a:ln>
        </p:spPr>
      </p:pic>
      <p:sp>
        <p:nvSpPr>
          <p:cNvPr id="79" name="Google Shape;79;p2"/>
          <p:cNvSpPr txBox="1"/>
          <p:nvPr/>
        </p:nvSpPr>
        <p:spPr>
          <a:xfrm>
            <a:off x="1187532" y="2670062"/>
            <a:ext cx="1601462" cy="369332"/>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938953"/>
                </a:solidFill>
                <a:latin typeface="Calibri"/>
                <a:ea typeface="Calibri"/>
                <a:cs typeface="Calibri"/>
                <a:sym typeface="Calibri"/>
              </a:rPr>
              <a:t>1. Initiation</a:t>
            </a:r>
            <a:endParaRPr sz="1800">
              <a:solidFill>
                <a:schemeClr val="dk1"/>
              </a:solidFill>
              <a:latin typeface="Calibri"/>
              <a:ea typeface="Calibri"/>
              <a:cs typeface="Calibri"/>
              <a:sym typeface="Calibri"/>
            </a:endParaRPr>
          </a:p>
        </p:txBody>
      </p:sp>
      <p:sp>
        <p:nvSpPr>
          <p:cNvPr id="80" name="Google Shape;80;p2"/>
          <p:cNvSpPr txBox="1"/>
          <p:nvPr/>
        </p:nvSpPr>
        <p:spPr>
          <a:xfrm>
            <a:off x="1073007" y="3445333"/>
            <a:ext cx="1601462" cy="369332"/>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938953"/>
                </a:solidFill>
                <a:latin typeface="Calibri"/>
                <a:ea typeface="Calibri"/>
                <a:cs typeface="Calibri"/>
                <a:sym typeface="Calibri"/>
              </a:rPr>
              <a:t>2. Préparation</a:t>
            </a:r>
            <a:endParaRPr sz="1800">
              <a:solidFill>
                <a:schemeClr val="dk1"/>
              </a:solidFill>
              <a:latin typeface="Calibri"/>
              <a:ea typeface="Calibri"/>
              <a:cs typeface="Calibri"/>
              <a:sym typeface="Calibri"/>
            </a:endParaRPr>
          </a:p>
        </p:txBody>
      </p:sp>
      <p:sp>
        <p:nvSpPr>
          <p:cNvPr id="81" name="Google Shape;81;p2"/>
          <p:cNvSpPr txBox="1"/>
          <p:nvPr/>
        </p:nvSpPr>
        <p:spPr>
          <a:xfrm>
            <a:off x="1105029" y="4181477"/>
            <a:ext cx="1601462" cy="369332"/>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938953"/>
                </a:solidFill>
                <a:latin typeface="Calibri"/>
                <a:ea typeface="Calibri"/>
                <a:cs typeface="Calibri"/>
                <a:sym typeface="Calibri"/>
              </a:rPr>
              <a:t>3. Diagnostic</a:t>
            </a:r>
            <a:endParaRPr sz="1800">
              <a:solidFill>
                <a:schemeClr val="dk1"/>
              </a:solidFill>
              <a:latin typeface="Calibri"/>
              <a:ea typeface="Calibri"/>
              <a:cs typeface="Calibri"/>
              <a:sym typeface="Calibri"/>
            </a:endParaRPr>
          </a:p>
        </p:txBody>
      </p:sp>
      <p:sp>
        <p:nvSpPr>
          <p:cNvPr id="82" name="Google Shape;82;p2"/>
          <p:cNvSpPr txBox="1"/>
          <p:nvPr/>
        </p:nvSpPr>
        <p:spPr>
          <a:xfrm>
            <a:off x="1187531" y="4947740"/>
            <a:ext cx="2624448" cy="369332"/>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938953"/>
                </a:solidFill>
                <a:latin typeface="Calibri"/>
                <a:ea typeface="Calibri"/>
                <a:cs typeface="Calibri"/>
                <a:sym typeface="Calibri"/>
              </a:rPr>
              <a:t>4. Définition Stratégique</a:t>
            </a:r>
            <a:endParaRPr sz="1800">
              <a:solidFill>
                <a:srgbClr val="938953"/>
              </a:solidFill>
              <a:latin typeface="Calibri"/>
              <a:ea typeface="Calibri"/>
              <a:cs typeface="Calibri"/>
              <a:sym typeface="Calibri"/>
            </a:endParaRPr>
          </a:p>
        </p:txBody>
      </p:sp>
      <p:sp>
        <p:nvSpPr>
          <p:cNvPr id="83" name="Google Shape;83;p2"/>
          <p:cNvSpPr txBox="1"/>
          <p:nvPr/>
        </p:nvSpPr>
        <p:spPr>
          <a:xfrm>
            <a:off x="3964239" y="2784967"/>
            <a:ext cx="2650317" cy="369332"/>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938953"/>
                </a:solidFill>
                <a:latin typeface="Calibri"/>
                <a:ea typeface="Calibri"/>
                <a:cs typeface="Calibri"/>
                <a:sym typeface="Calibri"/>
              </a:rPr>
              <a:t>5. Scénarios de rénovation</a:t>
            </a:r>
            <a:endParaRPr sz="1800">
              <a:solidFill>
                <a:srgbClr val="938953"/>
              </a:solidFill>
              <a:latin typeface="Calibri"/>
              <a:ea typeface="Calibri"/>
              <a:cs typeface="Calibri"/>
              <a:sym typeface="Calibri"/>
            </a:endParaRPr>
          </a:p>
        </p:txBody>
      </p:sp>
      <p:sp>
        <p:nvSpPr>
          <p:cNvPr id="84" name="Google Shape;84;p2"/>
          <p:cNvSpPr txBox="1"/>
          <p:nvPr/>
        </p:nvSpPr>
        <p:spPr>
          <a:xfrm>
            <a:off x="4065128" y="3426838"/>
            <a:ext cx="2105089" cy="369332"/>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938953"/>
                </a:solidFill>
                <a:latin typeface="Calibri"/>
                <a:ea typeface="Calibri"/>
                <a:cs typeface="Calibri"/>
                <a:sym typeface="Calibri"/>
              </a:rPr>
              <a:t>6. Prise de décision</a:t>
            </a:r>
            <a:endParaRPr sz="1800">
              <a:solidFill>
                <a:srgbClr val="938953"/>
              </a:solidFill>
              <a:latin typeface="Calibri"/>
              <a:ea typeface="Calibri"/>
              <a:cs typeface="Calibri"/>
              <a:sym typeface="Calibri"/>
            </a:endParaRPr>
          </a:p>
        </p:txBody>
      </p:sp>
      <p:sp>
        <p:nvSpPr>
          <p:cNvPr id="85" name="Google Shape;85;p2"/>
          <p:cNvSpPr txBox="1"/>
          <p:nvPr/>
        </p:nvSpPr>
        <p:spPr>
          <a:xfrm>
            <a:off x="4020458" y="4152887"/>
            <a:ext cx="2594098" cy="369332"/>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938953"/>
                </a:solidFill>
                <a:latin typeface="Calibri"/>
                <a:ea typeface="Calibri"/>
                <a:cs typeface="Calibri"/>
                <a:sym typeface="Calibri"/>
              </a:rPr>
              <a:t>7. Concept de rénovation</a:t>
            </a:r>
            <a:endParaRPr/>
          </a:p>
        </p:txBody>
      </p:sp>
      <p:sp>
        <p:nvSpPr>
          <p:cNvPr id="86" name="Google Shape;86;p2"/>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87" name="Google Shape;87;p2"/>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20"/>
          <p:cNvSpPr txBox="1"/>
          <p:nvPr/>
        </p:nvSpPr>
        <p:spPr>
          <a:xfrm>
            <a:off x="825898" y="2482941"/>
            <a:ext cx="6986776"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938953"/>
                </a:solidFill>
                <a:latin typeface="Calibri"/>
                <a:ea typeface="Calibri"/>
                <a:cs typeface="Calibri"/>
                <a:sym typeface="Calibri"/>
              </a:rPr>
              <a:t>Lien : https://adhocracy.plus/sustainable_med_cities</a:t>
            </a:r>
            <a:endParaRPr sz="1633">
              <a:solidFill>
                <a:srgbClr val="938953"/>
              </a:solidFill>
              <a:latin typeface="Calibri"/>
              <a:ea typeface="Calibri"/>
              <a:cs typeface="Calibri"/>
              <a:sym typeface="Calibri"/>
            </a:endParaRPr>
          </a:p>
        </p:txBody>
      </p:sp>
      <p:pic>
        <p:nvPicPr>
          <p:cNvPr id="356" name="Google Shape;356;p20"/>
          <p:cNvPicPr preferRelativeResize="0"/>
          <p:nvPr/>
        </p:nvPicPr>
        <p:blipFill rotWithShape="1">
          <a:blip r:embed="rId3">
            <a:alphaModFix/>
          </a:blip>
          <a:srcRect/>
          <a:stretch/>
        </p:blipFill>
        <p:spPr>
          <a:xfrm>
            <a:off x="456481" y="1355764"/>
            <a:ext cx="3862627" cy="475622"/>
          </a:xfrm>
          <a:prstGeom prst="rect">
            <a:avLst/>
          </a:prstGeom>
          <a:noFill/>
          <a:ln>
            <a:noFill/>
          </a:ln>
        </p:spPr>
      </p:pic>
      <p:pic>
        <p:nvPicPr>
          <p:cNvPr id="357" name="Google Shape;357;p20"/>
          <p:cNvPicPr preferRelativeResize="0"/>
          <p:nvPr/>
        </p:nvPicPr>
        <p:blipFill rotWithShape="1">
          <a:blip r:embed="rId4">
            <a:alphaModFix/>
          </a:blip>
          <a:srcRect/>
          <a:stretch/>
        </p:blipFill>
        <p:spPr>
          <a:xfrm>
            <a:off x="6911260" y="1334744"/>
            <a:ext cx="1406842" cy="540000"/>
          </a:xfrm>
          <a:prstGeom prst="rect">
            <a:avLst/>
          </a:prstGeom>
          <a:noFill/>
          <a:ln>
            <a:noFill/>
          </a:ln>
        </p:spPr>
      </p:pic>
      <p:sp>
        <p:nvSpPr>
          <p:cNvPr id="358" name="Google Shape;358;p20"/>
          <p:cNvSpPr txBox="1"/>
          <p:nvPr/>
        </p:nvSpPr>
        <p:spPr>
          <a:xfrm>
            <a:off x="825898" y="2051404"/>
            <a:ext cx="4833669" cy="425501"/>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000" b="1">
                <a:solidFill>
                  <a:srgbClr val="419BAD"/>
                </a:solidFill>
                <a:latin typeface="Calibri"/>
                <a:ea typeface="Calibri"/>
                <a:cs typeface="Calibri"/>
                <a:sym typeface="Calibri"/>
              </a:rPr>
              <a:t>B. Plateforme de collaboration</a:t>
            </a:r>
            <a:endParaRPr sz="2000" b="1">
              <a:solidFill>
                <a:srgbClr val="419BAD"/>
              </a:solidFill>
              <a:latin typeface="Calibri"/>
              <a:ea typeface="Calibri"/>
              <a:cs typeface="Calibri"/>
              <a:sym typeface="Calibri"/>
            </a:endParaRPr>
          </a:p>
        </p:txBody>
      </p:sp>
      <p:pic>
        <p:nvPicPr>
          <p:cNvPr id="359" name="Google Shape;359;p20"/>
          <p:cNvPicPr preferRelativeResize="0"/>
          <p:nvPr/>
        </p:nvPicPr>
        <p:blipFill rotWithShape="1">
          <a:blip r:embed="rId5">
            <a:alphaModFix/>
          </a:blip>
          <a:srcRect/>
          <a:stretch/>
        </p:blipFill>
        <p:spPr>
          <a:xfrm>
            <a:off x="2117097" y="2983557"/>
            <a:ext cx="2286419" cy="2949288"/>
          </a:xfrm>
          <a:prstGeom prst="rect">
            <a:avLst/>
          </a:prstGeom>
          <a:noFill/>
          <a:ln>
            <a:noFill/>
          </a:ln>
        </p:spPr>
      </p:pic>
      <p:pic>
        <p:nvPicPr>
          <p:cNvPr id="360" name="Google Shape;360;p20"/>
          <p:cNvPicPr preferRelativeResize="0"/>
          <p:nvPr/>
        </p:nvPicPr>
        <p:blipFill rotWithShape="1">
          <a:blip r:embed="rId6">
            <a:alphaModFix/>
          </a:blip>
          <a:srcRect/>
          <a:stretch/>
        </p:blipFill>
        <p:spPr>
          <a:xfrm>
            <a:off x="4403516" y="2983557"/>
            <a:ext cx="2592152" cy="2922208"/>
          </a:xfrm>
          <a:prstGeom prst="rect">
            <a:avLst/>
          </a:prstGeom>
          <a:noFill/>
          <a:ln>
            <a:noFill/>
          </a:ln>
        </p:spPr>
      </p:pic>
      <p:sp>
        <p:nvSpPr>
          <p:cNvPr id="361" name="Google Shape;361;p20"/>
          <p:cNvSpPr txBox="1"/>
          <p:nvPr/>
        </p:nvSpPr>
        <p:spPr>
          <a:xfrm>
            <a:off x="825898" y="1779348"/>
            <a:ext cx="5990538" cy="381323"/>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2.3 Méthodes participatives dans la phase de préparation </a:t>
            </a:r>
            <a:endParaRPr/>
          </a:p>
        </p:txBody>
      </p:sp>
      <p:sp>
        <p:nvSpPr>
          <p:cNvPr id="362" name="Google Shape;362;p20"/>
          <p:cNvSpPr txBox="1"/>
          <p:nvPr/>
        </p:nvSpPr>
        <p:spPr>
          <a:xfrm>
            <a:off x="7470740" y="1198523"/>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363" name="Google Shape;363;p20"/>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364" name="Google Shape;364;p20"/>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21"/>
          <p:cNvSpPr/>
          <p:nvPr/>
        </p:nvSpPr>
        <p:spPr>
          <a:xfrm>
            <a:off x="1000458" y="7933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371" name="Google Shape;371;p21"/>
          <p:cNvSpPr/>
          <p:nvPr/>
        </p:nvSpPr>
        <p:spPr>
          <a:xfrm>
            <a:off x="994500" y="78179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372" name="Google Shape;372;p21"/>
          <p:cNvSpPr txBox="1"/>
          <p:nvPr/>
        </p:nvSpPr>
        <p:spPr>
          <a:xfrm>
            <a:off x="287946" y="168747"/>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diagnostic</a:t>
            </a:r>
            <a:endParaRPr/>
          </a:p>
        </p:txBody>
      </p:sp>
      <p:sp>
        <p:nvSpPr>
          <p:cNvPr id="373" name="Google Shape;373;p21"/>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21</a:t>
            </a:fld>
            <a:endParaRPr sz="816">
              <a:solidFill>
                <a:schemeClr val="lt1"/>
              </a:solidFill>
              <a:latin typeface="Arial"/>
              <a:ea typeface="Arial"/>
              <a:cs typeface="Arial"/>
              <a:sym typeface="Arial"/>
            </a:endParaRPr>
          </a:p>
        </p:txBody>
      </p:sp>
      <p:sp>
        <p:nvSpPr>
          <p:cNvPr id="374" name="Google Shape;374;p21"/>
          <p:cNvSpPr txBox="1"/>
          <p:nvPr/>
        </p:nvSpPr>
        <p:spPr>
          <a:xfrm>
            <a:off x="544763" y="1897611"/>
            <a:ext cx="5195123" cy="401648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400">
                <a:solidFill>
                  <a:srgbClr val="938953"/>
                </a:solidFill>
                <a:latin typeface="Calibri"/>
                <a:ea typeface="Calibri"/>
                <a:cs typeface="Calibri"/>
                <a:sym typeface="Calibri"/>
              </a:rPr>
              <a:t>La phase de diagnostic consiste en : l'</a:t>
            </a:r>
            <a:r>
              <a:rPr lang="en-US" sz="1400" b="1">
                <a:solidFill>
                  <a:srgbClr val="938953"/>
                </a:solidFill>
                <a:latin typeface="Calibri"/>
                <a:ea typeface="Calibri"/>
                <a:cs typeface="Calibri"/>
                <a:sym typeface="Calibri"/>
              </a:rPr>
              <a:t>évaluation de l'état actuel de la zone urbaine et des bâtiments à l'</a:t>
            </a:r>
            <a:r>
              <a:rPr lang="en-US" sz="1400">
                <a:solidFill>
                  <a:srgbClr val="938953"/>
                </a:solidFill>
                <a:latin typeface="Calibri"/>
                <a:ea typeface="Calibri"/>
                <a:cs typeface="Calibri"/>
                <a:sym typeface="Calibri"/>
              </a:rPr>
              <a:t>aide d'une version contextualisée de SNTool/SBTool.</a:t>
            </a:r>
            <a:endParaRPr/>
          </a:p>
          <a:p>
            <a:pPr marL="0" marR="0" lvl="0" indent="0" algn="just" rtl="0">
              <a:spcBef>
                <a:spcPts val="0"/>
              </a:spcBef>
              <a:spcAft>
                <a:spcPts val="0"/>
              </a:spcAft>
              <a:buNone/>
            </a:pPr>
            <a:endParaRPr sz="1400">
              <a:solidFill>
                <a:srgbClr val="938953"/>
              </a:solidFill>
              <a:latin typeface="Calibri"/>
              <a:ea typeface="Calibri"/>
              <a:cs typeface="Calibri"/>
              <a:sym typeface="Calibri"/>
            </a:endParaRPr>
          </a:p>
          <a:p>
            <a:pPr marL="0" marR="0" lvl="0" indent="0" algn="just" rtl="0">
              <a:spcBef>
                <a:spcPts val="0"/>
              </a:spcBef>
              <a:spcAft>
                <a:spcPts val="0"/>
              </a:spcAft>
              <a:buNone/>
            </a:pPr>
            <a:r>
              <a:rPr lang="en-US" sz="1400">
                <a:solidFill>
                  <a:srgbClr val="938953"/>
                </a:solidFill>
                <a:latin typeface="Calibri"/>
                <a:ea typeface="Calibri"/>
                <a:cs typeface="Calibri"/>
                <a:sym typeface="Calibri"/>
              </a:rPr>
              <a:t> Il peut permettre de  :</a:t>
            </a:r>
            <a:endParaRPr/>
          </a:p>
          <a:p>
            <a:pPr marL="0" marR="0" lvl="0" indent="0" algn="just" rtl="0">
              <a:spcBef>
                <a:spcPts val="0"/>
              </a:spcBef>
              <a:spcAft>
                <a:spcPts val="0"/>
              </a:spcAft>
              <a:buNone/>
            </a:pPr>
            <a:r>
              <a:rPr lang="en-US" sz="1400">
                <a:solidFill>
                  <a:srgbClr val="938953"/>
                </a:solidFill>
                <a:latin typeface="Calibri"/>
                <a:ea typeface="Calibri"/>
                <a:cs typeface="Calibri"/>
                <a:sym typeface="Calibri"/>
              </a:rPr>
              <a:t>· </a:t>
            </a:r>
            <a:r>
              <a:rPr lang="en-US" sz="1400" b="1">
                <a:solidFill>
                  <a:srgbClr val="938953"/>
                </a:solidFill>
                <a:latin typeface="Calibri"/>
                <a:ea typeface="Calibri"/>
                <a:cs typeface="Calibri"/>
                <a:sym typeface="Calibri"/>
              </a:rPr>
              <a:t>Déterminer les forces et les faiblesses </a:t>
            </a:r>
            <a:r>
              <a:rPr lang="en-US" sz="1400">
                <a:solidFill>
                  <a:srgbClr val="938953"/>
                </a:solidFill>
                <a:latin typeface="Calibri"/>
                <a:ea typeface="Calibri"/>
                <a:cs typeface="Calibri"/>
                <a:sym typeface="Calibri"/>
              </a:rPr>
              <a:t>ainsi que les actifs qui peuvent être mis à profit pour appuyer les interventions.</a:t>
            </a:r>
            <a:endParaRPr sz="1400">
              <a:solidFill>
                <a:srgbClr val="938953"/>
              </a:solidFill>
              <a:latin typeface="Calibri"/>
              <a:ea typeface="Calibri"/>
              <a:cs typeface="Calibri"/>
              <a:sym typeface="Calibri"/>
            </a:endParaRPr>
          </a:p>
          <a:p>
            <a:pPr marL="0" marR="0" lvl="0" indent="0" algn="just" rtl="0">
              <a:spcBef>
                <a:spcPts val="0"/>
              </a:spcBef>
              <a:spcAft>
                <a:spcPts val="0"/>
              </a:spcAft>
              <a:buNone/>
            </a:pPr>
            <a:r>
              <a:rPr lang="en-US" sz="1400">
                <a:solidFill>
                  <a:srgbClr val="938953"/>
                </a:solidFill>
                <a:latin typeface="Calibri"/>
                <a:ea typeface="Calibri"/>
                <a:cs typeface="Calibri"/>
                <a:sym typeface="Calibri"/>
              </a:rPr>
              <a:t>· </a:t>
            </a:r>
            <a:r>
              <a:rPr lang="en-US" sz="1400" b="1">
                <a:solidFill>
                  <a:srgbClr val="938953"/>
                </a:solidFill>
                <a:latin typeface="Calibri"/>
                <a:ea typeface="Calibri"/>
                <a:cs typeface="Calibri"/>
                <a:sym typeface="Calibri"/>
              </a:rPr>
              <a:t>Déterminer les interconnexions, les avantages et les synergies</a:t>
            </a:r>
            <a:r>
              <a:rPr lang="en-US" sz="1400">
                <a:solidFill>
                  <a:srgbClr val="938953"/>
                </a:solidFill>
                <a:latin typeface="Calibri"/>
                <a:ea typeface="Calibri"/>
                <a:cs typeface="Calibri"/>
                <a:sym typeface="Calibri"/>
              </a:rPr>
              <a:t> entre les systèmes urbains qui peuvent aider à orienter l'utilisation efficace des ressources ,</a:t>
            </a:r>
            <a:endParaRPr sz="1400">
              <a:solidFill>
                <a:srgbClr val="938953"/>
              </a:solidFill>
              <a:latin typeface="Calibri"/>
              <a:ea typeface="Calibri"/>
              <a:cs typeface="Calibri"/>
              <a:sym typeface="Calibri"/>
            </a:endParaRPr>
          </a:p>
          <a:p>
            <a:pPr marL="0" marR="0" lvl="0" indent="0" algn="just" rtl="0">
              <a:spcBef>
                <a:spcPts val="0"/>
              </a:spcBef>
              <a:spcAft>
                <a:spcPts val="0"/>
              </a:spcAft>
              <a:buNone/>
            </a:pPr>
            <a:r>
              <a:rPr lang="en-US" sz="1400">
                <a:solidFill>
                  <a:srgbClr val="938953"/>
                </a:solidFill>
                <a:latin typeface="Calibri"/>
                <a:ea typeface="Calibri"/>
                <a:cs typeface="Calibri"/>
                <a:sym typeface="Calibri"/>
              </a:rPr>
              <a:t>· </a:t>
            </a:r>
            <a:r>
              <a:rPr lang="en-US" sz="1400" b="1">
                <a:solidFill>
                  <a:srgbClr val="938953"/>
                </a:solidFill>
                <a:latin typeface="Calibri"/>
                <a:ea typeface="Calibri"/>
                <a:cs typeface="Calibri"/>
                <a:sym typeface="Calibri"/>
              </a:rPr>
              <a:t>Explorer les lacunes en matière de sensibilisation </a:t>
            </a:r>
            <a:r>
              <a:rPr lang="en-US" sz="1400">
                <a:solidFill>
                  <a:srgbClr val="938953"/>
                </a:solidFill>
                <a:latin typeface="Calibri"/>
                <a:ea typeface="Calibri"/>
                <a:cs typeface="Calibri"/>
                <a:sym typeface="Calibri"/>
              </a:rPr>
              <a:t>et les possibilités d'action.</a:t>
            </a:r>
            <a:endParaRPr/>
          </a:p>
          <a:p>
            <a:pPr marL="0" marR="0" lvl="0" indent="0" algn="just" rtl="0">
              <a:spcBef>
                <a:spcPts val="0"/>
              </a:spcBef>
              <a:spcAft>
                <a:spcPts val="0"/>
              </a:spcAft>
              <a:buNone/>
            </a:pPr>
            <a:endParaRPr sz="1400">
              <a:solidFill>
                <a:srgbClr val="938953"/>
              </a:solidFill>
              <a:latin typeface="Calibri"/>
              <a:ea typeface="Calibri"/>
              <a:cs typeface="Calibri"/>
              <a:sym typeface="Calibri"/>
            </a:endParaRPr>
          </a:p>
          <a:p>
            <a:pPr marL="0" marR="0" lvl="0" indent="0" algn="just" rtl="0">
              <a:spcBef>
                <a:spcPts val="0"/>
              </a:spcBef>
              <a:spcAft>
                <a:spcPts val="0"/>
              </a:spcAft>
              <a:buNone/>
            </a:pPr>
            <a:endParaRPr sz="300">
              <a:solidFill>
                <a:srgbClr val="938953"/>
              </a:solidFill>
              <a:latin typeface="Calibri"/>
              <a:ea typeface="Calibri"/>
              <a:cs typeface="Calibri"/>
              <a:sym typeface="Calibri"/>
            </a:endParaRPr>
          </a:p>
          <a:p>
            <a:pPr marL="0" marR="0" lvl="0" indent="0" algn="just" rtl="0">
              <a:spcBef>
                <a:spcPts val="0"/>
              </a:spcBef>
              <a:spcAft>
                <a:spcPts val="0"/>
              </a:spcAft>
              <a:buNone/>
            </a:pPr>
            <a:r>
              <a:rPr lang="en-US" sz="1400">
                <a:solidFill>
                  <a:srgbClr val="938953"/>
                </a:solidFill>
                <a:latin typeface="Calibri"/>
                <a:ea typeface="Calibri"/>
                <a:cs typeface="Calibri"/>
                <a:sym typeface="Calibri"/>
              </a:rPr>
              <a:t>L'objectif du diagnostic est de  :</a:t>
            </a:r>
            <a:endParaRPr/>
          </a:p>
          <a:p>
            <a:pPr marL="0" marR="0" lvl="0" indent="0" algn="just" rtl="0">
              <a:spcBef>
                <a:spcPts val="0"/>
              </a:spcBef>
              <a:spcAft>
                <a:spcPts val="0"/>
              </a:spcAft>
              <a:buNone/>
            </a:pPr>
            <a:r>
              <a:rPr lang="en-US" sz="1400">
                <a:solidFill>
                  <a:srgbClr val="938953"/>
                </a:solidFill>
                <a:latin typeface="Calibri"/>
                <a:ea typeface="Calibri"/>
                <a:cs typeface="Calibri"/>
                <a:sym typeface="Calibri"/>
              </a:rPr>
              <a:t>- </a:t>
            </a:r>
            <a:r>
              <a:rPr lang="en-US" sz="1400" b="1">
                <a:solidFill>
                  <a:srgbClr val="938953"/>
                </a:solidFill>
                <a:latin typeface="Calibri"/>
                <a:ea typeface="Calibri"/>
                <a:cs typeface="Calibri"/>
                <a:sym typeface="Calibri"/>
              </a:rPr>
              <a:t>Définir la base de la définition des objectifs de performance </a:t>
            </a:r>
            <a:r>
              <a:rPr lang="en-US" sz="1400">
                <a:solidFill>
                  <a:srgbClr val="938953"/>
                </a:solidFill>
                <a:latin typeface="Calibri"/>
                <a:ea typeface="Calibri"/>
                <a:cs typeface="Calibri"/>
                <a:sym typeface="Calibri"/>
              </a:rPr>
              <a:t>pour le projet de modernisation (phase suivante)</a:t>
            </a:r>
            <a:endParaRPr/>
          </a:p>
          <a:p>
            <a:pPr marL="0" marR="0" lvl="0" indent="0" algn="just" rtl="0">
              <a:spcBef>
                <a:spcPts val="0"/>
              </a:spcBef>
              <a:spcAft>
                <a:spcPts val="0"/>
              </a:spcAft>
              <a:buNone/>
            </a:pPr>
            <a:r>
              <a:rPr lang="en-US" sz="1400">
                <a:solidFill>
                  <a:srgbClr val="938953"/>
                </a:solidFill>
                <a:latin typeface="Calibri"/>
                <a:ea typeface="Calibri"/>
                <a:cs typeface="Calibri"/>
                <a:sym typeface="Calibri"/>
              </a:rPr>
              <a:t>- </a:t>
            </a:r>
            <a:r>
              <a:rPr lang="en-US" sz="1400" b="1">
                <a:solidFill>
                  <a:srgbClr val="938953"/>
                </a:solidFill>
                <a:latin typeface="Calibri"/>
                <a:ea typeface="Calibri"/>
                <a:cs typeface="Calibri"/>
                <a:sym typeface="Calibri"/>
              </a:rPr>
              <a:t>Identifier les forces et les faiblesses </a:t>
            </a:r>
            <a:r>
              <a:rPr lang="en-US" sz="1400">
                <a:solidFill>
                  <a:srgbClr val="938953"/>
                </a:solidFill>
                <a:latin typeface="Calibri"/>
                <a:ea typeface="Calibri"/>
                <a:cs typeface="Calibri"/>
                <a:sym typeface="Calibri"/>
              </a:rPr>
              <a:t>de la zone urbaine et des bâtiments publics en termes de durabilité.</a:t>
            </a:r>
            <a:endParaRPr/>
          </a:p>
        </p:txBody>
      </p:sp>
      <p:pic>
        <p:nvPicPr>
          <p:cNvPr id="375" name="Google Shape;375;p21"/>
          <p:cNvPicPr preferRelativeResize="0"/>
          <p:nvPr/>
        </p:nvPicPr>
        <p:blipFill rotWithShape="1">
          <a:blip r:embed="rId3">
            <a:alphaModFix/>
          </a:blip>
          <a:srcRect/>
          <a:stretch/>
        </p:blipFill>
        <p:spPr>
          <a:xfrm>
            <a:off x="438107" y="1335950"/>
            <a:ext cx="2318290" cy="478147"/>
          </a:xfrm>
          <a:prstGeom prst="rect">
            <a:avLst/>
          </a:prstGeom>
          <a:noFill/>
          <a:ln>
            <a:noFill/>
          </a:ln>
        </p:spPr>
      </p:pic>
      <p:pic>
        <p:nvPicPr>
          <p:cNvPr id="376" name="Google Shape;376;p21"/>
          <p:cNvPicPr preferRelativeResize="0"/>
          <p:nvPr/>
        </p:nvPicPr>
        <p:blipFill rotWithShape="1">
          <a:blip r:embed="rId4">
            <a:alphaModFix/>
          </a:blip>
          <a:srcRect/>
          <a:stretch/>
        </p:blipFill>
        <p:spPr>
          <a:xfrm>
            <a:off x="5739886" y="1881771"/>
            <a:ext cx="3265696" cy="3533377"/>
          </a:xfrm>
          <a:prstGeom prst="rect">
            <a:avLst/>
          </a:prstGeom>
          <a:noFill/>
          <a:ln>
            <a:noFill/>
          </a:ln>
        </p:spPr>
      </p:pic>
      <p:sp>
        <p:nvSpPr>
          <p:cNvPr id="377" name="Google Shape;377;p21"/>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378" name="Google Shape;378;p21"/>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22"/>
          <p:cNvSpPr/>
          <p:nvPr/>
        </p:nvSpPr>
        <p:spPr>
          <a:xfrm>
            <a:off x="959818" y="857046"/>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385" name="Google Shape;385;p22"/>
          <p:cNvSpPr txBox="1"/>
          <p:nvPr/>
        </p:nvSpPr>
        <p:spPr>
          <a:xfrm>
            <a:off x="277786" y="122754"/>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diagnostic</a:t>
            </a:r>
            <a:endParaRPr/>
          </a:p>
        </p:txBody>
      </p:sp>
      <p:sp>
        <p:nvSpPr>
          <p:cNvPr id="386" name="Google Shape;386;p22"/>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22</a:t>
            </a:fld>
            <a:endParaRPr sz="816">
              <a:solidFill>
                <a:schemeClr val="lt1"/>
              </a:solidFill>
              <a:latin typeface="Arial"/>
              <a:ea typeface="Arial"/>
              <a:cs typeface="Arial"/>
              <a:sym typeface="Arial"/>
            </a:endParaRPr>
          </a:p>
        </p:txBody>
      </p:sp>
      <p:pic>
        <p:nvPicPr>
          <p:cNvPr id="387" name="Google Shape;387;p22"/>
          <p:cNvPicPr preferRelativeResize="0"/>
          <p:nvPr/>
        </p:nvPicPr>
        <p:blipFill rotWithShape="1">
          <a:blip r:embed="rId3">
            <a:alphaModFix/>
          </a:blip>
          <a:srcRect/>
          <a:stretch/>
        </p:blipFill>
        <p:spPr>
          <a:xfrm>
            <a:off x="438107" y="1335950"/>
            <a:ext cx="2318290" cy="478147"/>
          </a:xfrm>
          <a:prstGeom prst="rect">
            <a:avLst/>
          </a:prstGeom>
          <a:noFill/>
          <a:ln>
            <a:noFill/>
          </a:ln>
        </p:spPr>
      </p:pic>
      <p:pic>
        <p:nvPicPr>
          <p:cNvPr id="388" name="Google Shape;388;p22"/>
          <p:cNvPicPr preferRelativeResize="0"/>
          <p:nvPr/>
        </p:nvPicPr>
        <p:blipFill rotWithShape="1">
          <a:blip r:embed="rId4">
            <a:alphaModFix/>
          </a:blip>
          <a:srcRect/>
          <a:stretch/>
        </p:blipFill>
        <p:spPr>
          <a:xfrm>
            <a:off x="277785" y="1970440"/>
            <a:ext cx="8556527" cy="3207201"/>
          </a:xfrm>
          <a:prstGeom prst="rect">
            <a:avLst/>
          </a:prstGeom>
          <a:noFill/>
          <a:ln>
            <a:noFill/>
          </a:ln>
        </p:spPr>
      </p:pic>
      <p:sp>
        <p:nvSpPr>
          <p:cNvPr id="389" name="Google Shape;389;p22"/>
          <p:cNvSpPr txBox="1"/>
          <p:nvPr/>
        </p:nvSpPr>
        <p:spPr>
          <a:xfrm>
            <a:off x="959818" y="1371506"/>
            <a:ext cx="8126838" cy="364395"/>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3. DIAGNOSTIC</a:t>
            </a:r>
            <a:endParaRPr sz="1633">
              <a:solidFill>
                <a:srgbClr val="264D9F"/>
              </a:solidFill>
              <a:latin typeface="Calibri"/>
              <a:ea typeface="Calibri"/>
              <a:cs typeface="Calibri"/>
              <a:sym typeface="Calibri"/>
            </a:endParaRPr>
          </a:p>
        </p:txBody>
      </p:sp>
      <p:sp>
        <p:nvSpPr>
          <p:cNvPr id="390" name="Google Shape;390;p22"/>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391" name="Google Shape;391;p22"/>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23"/>
          <p:cNvSpPr/>
          <p:nvPr/>
        </p:nvSpPr>
        <p:spPr>
          <a:xfrm>
            <a:off x="1102058" y="14029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398" name="Google Shape;398;p23"/>
          <p:cNvSpPr/>
          <p:nvPr/>
        </p:nvSpPr>
        <p:spPr>
          <a:xfrm>
            <a:off x="1096100" y="139139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399" name="Google Shape;399;p23"/>
          <p:cNvSpPr txBox="1"/>
          <p:nvPr/>
        </p:nvSpPr>
        <p:spPr>
          <a:xfrm>
            <a:off x="199441" y="142778"/>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diagnostic</a:t>
            </a:r>
            <a:endParaRPr/>
          </a:p>
        </p:txBody>
      </p:sp>
      <p:sp>
        <p:nvSpPr>
          <p:cNvPr id="400" name="Google Shape;400;p23"/>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rgbClr val="000000"/>
              </a:buClr>
              <a:buSzPts val="816"/>
              <a:buFont typeface="Arial"/>
              <a:buNone/>
            </a:pPr>
            <a:endParaRPr sz="816">
              <a:solidFill>
                <a:schemeClr val="lt1"/>
              </a:solidFill>
              <a:latin typeface="Arial"/>
              <a:ea typeface="Arial"/>
              <a:cs typeface="Arial"/>
              <a:sym typeface="Arial"/>
            </a:endParaRPr>
          </a:p>
        </p:txBody>
      </p:sp>
      <p:sp>
        <p:nvSpPr>
          <p:cNvPr id="401" name="Google Shape;401;p23"/>
          <p:cNvSpPr txBox="1"/>
          <p:nvPr/>
        </p:nvSpPr>
        <p:spPr>
          <a:xfrm>
            <a:off x="713457" y="2205263"/>
            <a:ext cx="7221649" cy="335399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b="1">
                <a:solidFill>
                  <a:srgbClr val="938953"/>
                </a:solidFill>
                <a:latin typeface="Calibri"/>
                <a:ea typeface="Calibri"/>
                <a:cs typeface="Calibri"/>
                <a:sym typeface="Calibri"/>
              </a:rPr>
              <a:t>L'analyse des principales faiblesses est basée sur les résultats de l'évaluation SNTool</a:t>
            </a:r>
            <a:r>
              <a:rPr lang="en-US" sz="1633">
                <a:solidFill>
                  <a:srgbClr val="938953"/>
                </a:solidFill>
                <a:latin typeface="Calibri"/>
                <a:ea typeface="Calibri"/>
                <a:cs typeface="Calibri"/>
                <a:sym typeface="Calibri"/>
              </a:rPr>
              <a:t>, éventuellement complétée par une analyse souple basée sur des enquêtes et des ateliers auprès des occupants. </a:t>
            </a:r>
            <a:endParaRPr/>
          </a:p>
          <a:p>
            <a:pPr marL="0" marR="0" lvl="0" indent="0" algn="just" rtl="0">
              <a:spcBef>
                <a:spcPts val="0"/>
              </a:spcBef>
              <a:spcAft>
                <a:spcPts val="0"/>
              </a:spcAft>
              <a:buNone/>
            </a:pPr>
            <a:br>
              <a:rPr lang="en-US" sz="1600">
                <a:solidFill>
                  <a:schemeClr val="dk1"/>
                </a:solidFill>
                <a:latin typeface="Calibri"/>
                <a:ea typeface="Calibri"/>
                <a:cs typeface="Calibri"/>
                <a:sym typeface="Calibri"/>
              </a:rPr>
            </a:br>
            <a:r>
              <a:rPr lang="en-US" sz="1633" b="1">
                <a:solidFill>
                  <a:srgbClr val="938953"/>
                </a:solidFill>
                <a:latin typeface="Calibri"/>
                <a:ea typeface="Calibri"/>
                <a:cs typeface="Calibri"/>
                <a:sym typeface="Calibri"/>
              </a:rPr>
              <a:t>Chaque critère a été comparé aux valeurs de référence </a:t>
            </a:r>
            <a:r>
              <a:rPr lang="en-US" sz="1633">
                <a:solidFill>
                  <a:srgbClr val="938953"/>
                </a:solidFill>
                <a:latin typeface="Calibri"/>
                <a:ea typeface="Calibri"/>
                <a:cs typeface="Calibri"/>
                <a:sym typeface="Calibri"/>
              </a:rPr>
              <a:t>qui permettent à la municipalité de vérifier rapidement et efficacement quels indicateurs urbains sont peu performants et lesquels sont bien performants. </a:t>
            </a:r>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Si un critère montre un résultat supérieur à un certain seuil de performance défini par la commune, ce dernier n'est pas pertinent pour l'analyse des faiblesses.</a:t>
            </a:r>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b="1">
                <a:solidFill>
                  <a:srgbClr val="938953"/>
                </a:solidFill>
                <a:latin typeface="Calibri"/>
                <a:ea typeface="Calibri"/>
                <a:cs typeface="Calibri"/>
                <a:sym typeface="Calibri"/>
              </a:rPr>
              <a:t>L'équipe SMC peut classer les critères en fonction de leur performance atteinte</a:t>
            </a:r>
            <a:r>
              <a:rPr lang="en-US" sz="1633">
                <a:solidFill>
                  <a:srgbClr val="938953"/>
                </a:solidFill>
                <a:latin typeface="Calibri"/>
                <a:ea typeface="Calibri"/>
                <a:cs typeface="Calibri"/>
                <a:sym typeface="Calibri"/>
              </a:rPr>
              <a:t>. En utilisant les résultats du processus de benchmarking et de classement, une périodisation des différents points clés-faiblesse de l'aire urbaine est possible.</a:t>
            </a:r>
            <a:endParaRPr/>
          </a:p>
        </p:txBody>
      </p:sp>
      <p:sp>
        <p:nvSpPr>
          <p:cNvPr id="402" name="Google Shape;402;p23"/>
          <p:cNvSpPr txBox="1"/>
          <p:nvPr/>
        </p:nvSpPr>
        <p:spPr>
          <a:xfrm>
            <a:off x="832395" y="1688437"/>
            <a:ext cx="4634718"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3.1 Évaluation de l'état actuel de la zone urbaine</a:t>
            </a:r>
            <a:endParaRPr/>
          </a:p>
        </p:txBody>
      </p:sp>
      <p:pic>
        <p:nvPicPr>
          <p:cNvPr id="403" name="Google Shape;403;p23"/>
          <p:cNvPicPr preferRelativeResize="0"/>
          <p:nvPr/>
        </p:nvPicPr>
        <p:blipFill rotWithShape="1">
          <a:blip r:embed="rId3">
            <a:alphaModFix/>
          </a:blip>
          <a:srcRect/>
          <a:stretch/>
        </p:blipFill>
        <p:spPr>
          <a:xfrm>
            <a:off x="438107" y="1335950"/>
            <a:ext cx="2318290" cy="478147"/>
          </a:xfrm>
          <a:prstGeom prst="rect">
            <a:avLst/>
          </a:prstGeom>
          <a:noFill/>
          <a:ln>
            <a:noFill/>
          </a:ln>
        </p:spPr>
      </p:pic>
      <p:pic>
        <p:nvPicPr>
          <p:cNvPr id="404" name="Google Shape;404;p23"/>
          <p:cNvPicPr preferRelativeResize="0"/>
          <p:nvPr/>
        </p:nvPicPr>
        <p:blipFill rotWithShape="1">
          <a:blip r:embed="rId4">
            <a:alphaModFix/>
          </a:blip>
          <a:srcRect/>
          <a:stretch/>
        </p:blipFill>
        <p:spPr>
          <a:xfrm>
            <a:off x="6902011" y="1155371"/>
            <a:ext cx="1406843" cy="540000"/>
          </a:xfrm>
          <a:prstGeom prst="rect">
            <a:avLst/>
          </a:prstGeom>
          <a:noFill/>
          <a:ln>
            <a:noFill/>
          </a:ln>
        </p:spPr>
      </p:pic>
      <p:sp>
        <p:nvSpPr>
          <p:cNvPr id="405" name="Google Shape;405;p23"/>
          <p:cNvSpPr txBox="1"/>
          <p:nvPr/>
        </p:nvSpPr>
        <p:spPr>
          <a:xfrm>
            <a:off x="986589" y="1391398"/>
            <a:ext cx="5805911"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3. DIAGNOSTIC</a:t>
            </a:r>
            <a:endParaRPr sz="1633">
              <a:solidFill>
                <a:srgbClr val="264D9F"/>
              </a:solidFill>
              <a:latin typeface="Calibri"/>
              <a:ea typeface="Calibri"/>
              <a:cs typeface="Calibri"/>
              <a:sym typeface="Calibri"/>
            </a:endParaRPr>
          </a:p>
        </p:txBody>
      </p:sp>
      <p:sp>
        <p:nvSpPr>
          <p:cNvPr id="406" name="Google Shape;406;p23"/>
          <p:cNvSpPr txBox="1"/>
          <p:nvPr/>
        </p:nvSpPr>
        <p:spPr>
          <a:xfrm>
            <a:off x="7396234" y="1061144"/>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407" name="Google Shape;407;p23"/>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408" name="Google Shape;408;p23"/>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p24"/>
          <p:cNvSpPr/>
          <p:nvPr/>
        </p:nvSpPr>
        <p:spPr>
          <a:xfrm>
            <a:off x="1102058" y="14029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415" name="Google Shape;415;p24"/>
          <p:cNvSpPr/>
          <p:nvPr/>
        </p:nvSpPr>
        <p:spPr>
          <a:xfrm>
            <a:off x="1096100" y="139139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416" name="Google Shape;416;p24"/>
          <p:cNvSpPr txBox="1"/>
          <p:nvPr/>
        </p:nvSpPr>
        <p:spPr>
          <a:xfrm>
            <a:off x="206582" y="143240"/>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diagnostic</a:t>
            </a:r>
            <a:endParaRPr/>
          </a:p>
        </p:txBody>
      </p:sp>
      <p:sp>
        <p:nvSpPr>
          <p:cNvPr id="417" name="Google Shape;417;p24"/>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24</a:t>
            </a:fld>
            <a:endParaRPr sz="816">
              <a:solidFill>
                <a:schemeClr val="lt1"/>
              </a:solidFill>
              <a:latin typeface="Arial"/>
              <a:ea typeface="Arial"/>
              <a:cs typeface="Arial"/>
              <a:sym typeface="Arial"/>
            </a:endParaRPr>
          </a:p>
        </p:txBody>
      </p:sp>
      <p:sp>
        <p:nvSpPr>
          <p:cNvPr id="418" name="Google Shape;418;p24"/>
          <p:cNvSpPr txBox="1"/>
          <p:nvPr/>
        </p:nvSpPr>
        <p:spPr>
          <a:xfrm>
            <a:off x="986589" y="2192742"/>
            <a:ext cx="7170821" cy="59490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Le tableau représente un résultat simplifiée d'une évaluation à l'échelle urbaine utilisant SNTool</a:t>
            </a:r>
            <a:endParaRPr/>
          </a:p>
        </p:txBody>
      </p:sp>
      <p:sp>
        <p:nvSpPr>
          <p:cNvPr id="419" name="Google Shape;419;p24"/>
          <p:cNvSpPr txBox="1"/>
          <p:nvPr/>
        </p:nvSpPr>
        <p:spPr>
          <a:xfrm>
            <a:off x="840329" y="1676209"/>
            <a:ext cx="8126838"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3.1 Évaluation de l'état actuel de la zone urbaine</a:t>
            </a:r>
            <a:endParaRPr/>
          </a:p>
        </p:txBody>
      </p:sp>
      <p:sp>
        <p:nvSpPr>
          <p:cNvPr id="420" name="Google Shape;420;p24"/>
          <p:cNvSpPr txBox="1"/>
          <p:nvPr/>
        </p:nvSpPr>
        <p:spPr>
          <a:xfrm>
            <a:off x="986589" y="2688500"/>
            <a:ext cx="2561572" cy="26052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Le score associé à chaque critère représente le </a:t>
            </a:r>
            <a:r>
              <a:rPr lang="en-US" sz="1633" b="1">
                <a:solidFill>
                  <a:srgbClr val="938953"/>
                </a:solidFill>
                <a:latin typeface="Calibri"/>
                <a:ea typeface="Calibri"/>
                <a:cs typeface="Calibri"/>
                <a:sym typeface="Calibri"/>
              </a:rPr>
              <a:t>niveau réel de performance de la zone urbaine</a:t>
            </a:r>
            <a:r>
              <a:rPr lang="en-US" sz="1633">
                <a:solidFill>
                  <a:srgbClr val="938953"/>
                </a:solidFill>
                <a:latin typeface="Calibri"/>
                <a:ea typeface="Calibri"/>
                <a:cs typeface="Calibri"/>
                <a:sym typeface="Calibri"/>
              </a:rPr>
              <a:t>, à l'aide d'une échelle de notation allant de :</a:t>
            </a:r>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l" rtl="0">
              <a:spcBef>
                <a:spcPts val="0"/>
              </a:spcBef>
              <a:spcAft>
                <a:spcPts val="0"/>
              </a:spcAft>
              <a:buNone/>
            </a:pPr>
            <a:r>
              <a:rPr lang="en-US" sz="1633">
                <a:solidFill>
                  <a:srgbClr val="938953"/>
                </a:solidFill>
                <a:latin typeface="Calibri"/>
                <a:ea typeface="Calibri"/>
                <a:cs typeface="Calibri"/>
                <a:sym typeface="Calibri"/>
              </a:rPr>
              <a:t> -1 (négatif) jusqu'à +5 (excellent), où 0 représente la performance minimale acceptable</a:t>
            </a:r>
            <a:endParaRPr sz="1633">
              <a:solidFill>
                <a:srgbClr val="938953"/>
              </a:solidFill>
              <a:latin typeface="Calibri"/>
              <a:ea typeface="Calibri"/>
              <a:cs typeface="Calibri"/>
              <a:sym typeface="Calibri"/>
            </a:endParaRPr>
          </a:p>
        </p:txBody>
      </p:sp>
      <p:pic>
        <p:nvPicPr>
          <p:cNvPr id="421" name="Google Shape;421;p24"/>
          <p:cNvPicPr preferRelativeResize="0"/>
          <p:nvPr/>
        </p:nvPicPr>
        <p:blipFill rotWithShape="1">
          <a:blip r:embed="rId3">
            <a:alphaModFix/>
          </a:blip>
          <a:srcRect/>
          <a:stretch/>
        </p:blipFill>
        <p:spPr>
          <a:xfrm>
            <a:off x="438107" y="1335950"/>
            <a:ext cx="2318290" cy="478147"/>
          </a:xfrm>
          <a:prstGeom prst="rect">
            <a:avLst/>
          </a:prstGeom>
          <a:noFill/>
          <a:ln>
            <a:noFill/>
          </a:ln>
        </p:spPr>
      </p:pic>
      <p:pic>
        <p:nvPicPr>
          <p:cNvPr id="422" name="Google Shape;422;p24"/>
          <p:cNvPicPr preferRelativeResize="0"/>
          <p:nvPr/>
        </p:nvPicPr>
        <p:blipFill rotWithShape="1">
          <a:blip r:embed="rId4">
            <a:alphaModFix/>
          </a:blip>
          <a:srcRect/>
          <a:stretch/>
        </p:blipFill>
        <p:spPr>
          <a:xfrm>
            <a:off x="6938760" y="1205767"/>
            <a:ext cx="1406843" cy="540000"/>
          </a:xfrm>
          <a:prstGeom prst="rect">
            <a:avLst/>
          </a:prstGeom>
          <a:noFill/>
          <a:ln>
            <a:noFill/>
          </a:ln>
        </p:spPr>
      </p:pic>
      <p:sp>
        <p:nvSpPr>
          <p:cNvPr id="423" name="Google Shape;423;p24"/>
          <p:cNvSpPr txBox="1"/>
          <p:nvPr/>
        </p:nvSpPr>
        <p:spPr>
          <a:xfrm>
            <a:off x="986589" y="1391398"/>
            <a:ext cx="5805911"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3. DIAGNOSTIC</a:t>
            </a:r>
            <a:endParaRPr sz="1633">
              <a:solidFill>
                <a:srgbClr val="264D9F"/>
              </a:solidFill>
              <a:latin typeface="Calibri"/>
              <a:ea typeface="Calibri"/>
              <a:cs typeface="Calibri"/>
              <a:sym typeface="Calibri"/>
            </a:endParaRPr>
          </a:p>
        </p:txBody>
      </p:sp>
      <p:pic>
        <p:nvPicPr>
          <p:cNvPr id="424" name="Google Shape;424;p24"/>
          <p:cNvPicPr preferRelativeResize="0"/>
          <p:nvPr/>
        </p:nvPicPr>
        <p:blipFill rotWithShape="1">
          <a:blip r:embed="rId5">
            <a:alphaModFix/>
          </a:blip>
          <a:srcRect/>
          <a:stretch/>
        </p:blipFill>
        <p:spPr>
          <a:xfrm>
            <a:off x="3633813" y="2780130"/>
            <a:ext cx="5376626" cy="3043115"/>
          </a:xfrm>
          <a:prstGeom prst="rect">
            <a:avLst/>
          </a:prstGeom>
          <a:noFill/>
          <a:ln>
            <a:noFill/>
          </a:ln>
        </p:spPr>
      </p:pic>
      <p:sp>
        <p:nvSpPr>
          <p:cNvPr id="425" name="Google Shape;425;p24"/>
          <p:cNvSpPr txBox="1"/>
          <p:nvPr/>
        </p:nvSpPr>
        <p:spPr>
          <a:xfrm>
            <a:off x="7396234" y="1061144"/>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426" name="Google Shape;426;p24"/>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427" name="Google Shape;427;p24"/>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p25"/>
          <p:cNvSpPr/>
          <p:nvPr/>
        </p:nvSpPr>
        <p:spPr>
          <a:xfrm>
            <a:off x="990298" y="115907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434" name="Google Shape;434;p25"/>
          <p:cNvSpPr txBox="1"/>
          <p:nvPr/>
        </p:nvSpPr>
        <p:spPr>
          <a:xfrm>
            <a:off x="199441" y="171074"/>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diagnostic</a:t>
            </a:r>
            <a:endParaRPr/>
          </a:p>
        </p:txBody>
      </p:sp>
      <p:sp>
        <p:nvSpPr>
          <p:cNvPr id="435" name="Google Shape;435;p25"/>
          <p:cNvSpPr/>
          <p:nvPr/>
        </p:nvSpPr>
        <p:spPr>
          <a:xfrm>
            <a:off x="-169359" y="541079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rgbClr val="000000"/>
              </a:buClr>
              <a:buSzPts val="816"/>
              <a:buFont typeface="Arial"/>
              <a:buNone/>
            </a:pPr>
            <a:endParaRPr sz="816">
              <a:solidFill>
                <a:schemeClr val="lt1"/>
              </a:solidFill>
              <a:latin typeface="Arial"/>
              <a:ea typeface="Arial"/>
              <a:cs typeface="Arial"/>
              <a:sym typeface="Arial"/>
            </a:endParaRPr>
          </a:p>
        </p:txBody>
      </p:sp>
      <p:sp>
        <p:nvSpPr>
          <p:cNvPr id="436" name="Google Shape;436;p25"/>
          <p:cNvSpPr txBox="1"/>
          <p:nvPr/>
        </p:nvSpPr>
        <p:spPr>
          <a:xfrm>
            <a:off x="983971" y="2113613"/>
            <a:ext cx="3344731" cy="34362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b="1">
                <a:solidFill>
                  <a:srgbClr val="938953"/>
                </a:solidFill>
                <a:latin typeface="Calibri"/>
                <a:ea typeface="Calibri"/>
                <a:cs typeface="Calibri"/>
                <a:sym typeface="Calibri"/>
              </a:rPr>
              <a:t>Critères de classement.</a:t>
            </a:r>
            <a:endParaRPr/>
          </a:p>
        </p:txBody>
      </p:sp>
      <p:sp>
        <p:nvSpPr>
          <p:cNvPr id="437" name="Google Shape;437;p25"/>
          <p:cNvSpPr txBox="1"/>
          <p:nvPr/>
        </p:nvSpPr>
        <p:spPr>
          <a:xfrm>
            <a:off x="789151" y="1688757"/>
            <a:ext cx="5267672"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3.2 Identification des faiblesses dans la zone urbaine</a:t>
            </a:r>
            <a:endParaRPr/>
          </a:p>
        </p:txBody>
      </p:sp>
      <p:sp>
        <p:nvSpPr>
          <p:cNvPr id="438" name="Google Shape;438;p25"/>
          <p:cNvSpPr txBox="1"/>
          <p:nvPr/>
        </p:nvSpPr>
        <p:spPr>
          <a:xfrm>
            <a:off x="199440" y="2393124"/>
            <a:ext cx="4317141" cy="294003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542">
                <a:solidFill>
                  <a:srgbClr val="938953"/>
                </a:solidFill>
                <a:latin typeface="Calibri"/>
                <a:ea typeface="Calibri"/>
                <a:cs typeface="Calibri"/>
                <a:sym typeface="Calibri"/>
              </a:rPr>
              <a:t>Les principaux problèmes de durabilité (score -1) sont:</a:t>
            </a:r>
            <a:endParaRPr/>
          </a:p>
          <a:p>
            <a:pPr marL="0" marR="0" lvl="0" indent="0" algn="just" rtl="0">
              <a:spcBef>
                <a:spcPts val="0"/>
              </a:spcBef>
              <a:spcAft>
                <a:spcPts val="0"/>
              </a:spcAft>
              <a:buNone/>
            </a:pPr>
            <a:r>
              <a:rPr lang="en-US" sz="1542">
                <a:solidFill>
                  <a:srgbClr val="938953"/>
                </a:solidFill>
                <a:latin typeface="Calibri"/>
                <a:ea typeface="Calibri"/>
                <a:cs typeface="Calibri"/>
                <a:sym typeface="Calibri"/>
              </a:rPr>
              <a:t>la disponibilité des espaces verts (A2.1) et la pollution atmosphérique (E1.2). </a:t>
            </a:r>
            <a:endParaRPr sz="1542">
              <a:solidFill>
                <a:srgbClr val="938953"/>
              </a:solidFill>
              <a:latin typeface="Calibri"/>
              <a:ea typeface="Calibri"/>
              <a:cs typeface="Calibri"/>
              <a:sym typeface="Calibri"/>
            </a:endParaRPr>
          </a:p>
          <a:p>
            <a:pPr marL="0" marR="0" lvl="0" indent="0" algn="just" rtl="0">
              <a:spcBef>
                <a:spcPts val="0"/>
              </a:spcBef>
              <a:spcAft>
                <a:spcPts val="0"/>
              </a:spcAft>
              <a:buNone/>
            </a:pPr>
            <a:endParaRPr sz="1542">
              <a:solidFill>
                <a:srgbClr val="938953"/>
              </a:solidFill>
              <a:latin typeface="Calibri"/>
              <a:ea typeface="Calibri"/>
              <a:cs typeface="Calibri"/>
              <a:sym typeface="Calibri"/>
            </a:endParaRPr>
          </a:p>
          <a:p>
            <a:pPr marL="0" marR="0" lvl="0" indent="0" algn="just" rtl="0">
              <a:spcBef>
                <a:spcPts val="0"/>
              </a:spcBef>
              <a:spcAft>
                <a:spcPts val="0"/>
              </a:spcAft>
              <a:buNone/>
            </a:pPr>
            <a:r>
              <a:rPr lang="en-US" sz="1542">
                <a:solidFill>
                  <a:srgbClr val="938953"/>
                </a:solidFill>
                <a:latin typeface="Calibri"/>
                <a:ea typeface="Calibri"/>
                <a:cs typeface="Calibri"/>
                <a:sym typeface="Calibri"/>
              </a:rPr>
              <a:t>Les performances concernant l'accès aux points de collecte des déchets et du recyclage (D2.2) et la consommation totale d'énergie finale (B2.1) sont les minimums acceptables (notes 0,4 et 0,5). </a:t>
            </a:r>
            <a:endParaRPr sz="1542">
              <a:solidFill>
                <a:srgbClr val="938953"/>
              </a:solidFill>
              <a:latin typeface="Calibri"/>
              <a:ea typeface="Calibri"/>
              <a:cs typeface="Calibri"/>
              <a:sym typeface="Calibri"/>
            </a:endParaRPr>
          </a:p>
          <a:p>
            <a:pPr marL="0" marR="0" lvl="0" indent="0" algn="just" rtl="0">
              <a:spcBef>
                <a:spcPts val="0"/>
              </a:spcBef>
              <a:spcAft>
                <a:spcPts val="0"/>
              </a:spcAft>
              <a:buNone/>
            </a:pPr>
            <a:endParaRPr sz="1542">
              <a:solidFill>
                <a:srgbClr val="938953"/>
              </a:solidFill>
              <a:latin typeface="Calibri"/>
              <a:ea typeface="Calibri"/>
              <a:cs typeface="Calibri"/>
              <a:sym typeface="Calibri"/>
            </a:endParaRPr>
          </a:p>
          <a:p>
            <a:pPr marL="0" marR="0" lvl="0" indent="0" algn="just" rtl="0">
              <a:spcBef>
                <a:spcPts val="0"/>
              </a:spcBef>
              <a:spcAft>
                <a:spcPts val="0"/>
              </a:spcAft>
              <a:buNone/>
            </a:pPr>
            <a:r>
              <a:rPr lang="en-US" sz="1542">
                <a:solidFill>
                  <a:srgbClr val="938953"/>
                </a:solidFill>
                <a:latin typeface="Calibri"/>
                <a:ea typeface="Calibri"/>
                <a:cs typeface="Calibri"/>
                <a:sym typeface="Calibri"/>
              </a:rPr>
              <a:t>Les meilleures performances sont atteintes par le système de transport public (F1.1)</a:t>
            </a:r>
            <a:endParaRPr sz="1542">
              <a:solidFill>
                <a:srgbClr val="938953"/>
              </a:solidFill>
              <a:latin typeface="Calibri"/>
              <a:ea typeface="Calibri"/>
              <a:cs typeface="Calibri"/>
              <a:sym typeface="Calibri"/>
            </a:endParaRPr>
          </a:p>
        </p:txBody>
      </p:sp>
      <p:pic>
        <p:nvPicPr>
          <p:cNvPr id="439" name="Google Shape;439;p25"/>
          <p:cNvPicPr preferRelativeResize="0"/>
          <p:nvPr/>
        </p:nvPicPr>
        <p:blipFill rotWithShape="1">
          <a:blip r:embed="rId3">
            <a:alphaModFix/>
          </a:blip>
          <a:srcRect/>
          <a:stretch/>
        </p:blipFill>
        <p:spPr>
          <a:xfrm>
            <a:off x="438107" y="1335950"/>
            <a:ext cx="2318290" cy="478147"/>
          </a:xfrm>
          <a:prstGeom prst="rect">
            <a:avLst/>
          </a:prstGeom>
          <a:noFill/>
          <a:ln>
            <a:noFill/>
          </a:ln>
        </p:spPr>
      </p:pic>
      <p:pic>
        <p:nvPicPr>
          <p:cNvPr id="440" name="Google Shape;440;p25"/>
          <p:cNvPicPr preferRelativeResize="0"/>
          <p:nvPr/>
        </p:nvPicPr>
        <p:blipFill rotWithShape="1">
          <a:blip r:embed="rId4">
            <a:alphaModFix/>
          </a:blip>
          <a:srcRect/>
          <a:stretch/>
        </p:blipFill>
        <p:spPr>
          <a:xfrm>
            <a:off x="6931580" y="1173414"/>
            <a:ext cx="1406840" cy="540000"/>
          </a:xfrm>
          <a:prstGeom prst="rect">
            <a:avLst/>
          </a:prstGeom>
          <a:noFill/>
          <a:ln>
            <a:noFill/>
          </a:ln>
        </p:spPr>
      </p:pic>
      <p:pic>
        <p:nvPicPr>
          <p:cNvPr id="441" name="Google Shape;441;p25"/>
          <p:cNvPicPr preferRelativeResize="0"/>
          <p:nvPr/>
        </p:nvPicPr>
        <p:blipFill rotWithShape="1">
          <a:blip r:embed="rId5">
            <a:alphaModFix/>
          </a:blip>
          <a:srcRect/>
          <a:stretch/>
        </p:blipFill>
        <p:spPr>
          <a:xfrm>
            <a:off x="4661652" y="2714960"/>
            <a:ext cx="4291100" cy="2334071"/>
          </a:xfrm>
          <a:prstGeom prst="rect">
            <a:avLst/>
          </a:prstGeom>
          <a:noFill/>
          <a:ln>
            <a:noFill/>
          </a:ln>
        </p:spPr>
      </p:pic>
      <p:sp>
        <p:nvSpPr>
          <p:cNvPr id="442" name="Google Shape;442;p25"/>
          <p:cNvSpPr txBox="1"/>
          <p:nvPr/>
        </p:nvSpPr>
        <p:spPr>
          <a:xfrm>
            <a:off x="984340" y="1398962"/>
            <a:ext cx="5528889"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3. DIAGNOSTIC</a:t>
            </a:r>
            <a:endParaRPr sz="1633">
              <a:solidFill>
                <a:srgbClr val="264D9F"/>
              </a:solidFill>
              <a:latin typeface="Calibri"/>
              <a:ea typeface="Calibri"/>
              <a:cs typeface="Calibri"/>
              <a:sym typeface="Calibri"/>
            </a:endParaRPr>
          </a:p>
        </p:txBody>
      </p:sp>
      <p:sp>
        <p:nvSpPr>
          <p:cNvPr id="443" name="Google Shape;443;p25"/>
          <p:cNvSpPr txBox="1"/>
          <p:nvPr/>
        </p:nvSpPr>
        <p:spPr>
          <a:xfrm>
            <a:off x="7396234" y="1061144"/>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444" name="Google Shape;444;p25"/>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445" name="Google Shape;445;p25"/>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451" name="Google Shape;451;p26"/>
          <p:cNvSpPr/>
          <p:nvPr/>
        </p:nvSpPr>
        <p:spPr>
          <a:xfrm>
            <a:off x="848058" y="112859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452" name="Google Shape;452;p26"/>
          <p:cNvSpPr/>
          <p:nvPr/>
        </p:nvSpPr>
        <p:spPr>
          <a:xfrm>
            <a:off x="842100" y="111707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453" name="Google Shape;453;p26"/>
          <p:cNvSpPr txBox="1"/>
          <p:nvPr/>
        </p:nvSpPr>
        <p:spPr>
          <a:xfrm>
            <a:off x="199441" y="143366"/>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diagnostic</a:t>
            </a:r>
            <a:endParaRPr/>
          </a:p>
        </p:txBody>
      </p:sp>
      <p:sp>
        <p:nvSpPr>
          <p:cNvPr id="454" name="Google Shape;454;p26"/>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26</a:t>
            </a:fld>
            <a:endParaRPr sz="816">
              <a:solidFill>
                <a:schemeClr val="lt1"/>
              </a:solidFill>
              <a:latin typeface="Arial"/>
              <a:ea typeface="Arial"/>
              <a:cs typeface="Arial"/>
              <a:sym typeface="Arial"/>
            </a:endParaRPr>
          </a:p>
        </p:txBody>
      </p:sp>
      <p:sp>
        <p:nvSpPr>
          <p:cNvPr id="455" name="Google Shape;455;p26"/>
          <p:cNvSpPr txBox="1"/>
          <p:nvPr/>
        </p:nvSpPr>
        <p:spPr>
          <a:xfrm>
            <a:off x="846033" y="1725426"/>
            <a:ext cx="5169762"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3.2 Identification des faiblesses dans la zone urbaine</a:t>
            </a:r>
            <a:endParaRPr/>
          </a:p>
        </p:txBody>
      </p:sp>
      <p:sp>
        <p:nvSpPr>
          <p:cNvPr id="456" name="Google Shape;456;p26"/>
          <p:cNvSpPr txBox="1"/>
          <p:nvPr/>
        </p:nvSpPr>
        <p:spPr>
          <a:xfrm>
            <a:off x="842100" y="2150218"/>
            <a:ext cx="7245215" cy="387798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00">
                <a:solidFill>
                  <a:srgbClr val="938953"/>
                </a:solidFill>
                <a:latin typeface="Calibri"/>
                <a:ea typeface="Calibri"/>
                <a:cs typeface="Calibri"/>
                <a:sym typeface="Calibri"/>
              </a:rPr>
              <a:t>Pour compléter l'évaluation de SNTool, </a:t>
            </a:r>
            <a:r>
              <a:rPr lang="en-US" sz="1600" b="1">
                <a:solidFill>
                  <a:srgbClr val="938953"/>
                </a:solidFill>
                <a:latin typeface="Calibri"/>
                <a:ea typeface="Calibri"/>
                <a:cs typeface="Calibri"/>
                <a:sym typeface="Calibri"/>
              </a:rPr>
              <a:t>il est recommandé de réaliser une enquête auprès des habitants de l'agglomération</a:t>
            </a:r>
            <a:r>
              <a:rPr lang="en-US" sz="1600">
                <a:solidFill>
                  <a:srgbClr val="938953"/>
                </a:solidFill>
                <a:latin typeface="Calibri"/>
                <a:ea typeface="Calibri"/>
                <a:cs typeface="Calibri"/>
                <a:sym typeface="Calibri"/>
              </a:rPr>
              <a:t>. L'enquête peut être utile pour </a:t>
            </a:r>
            <a:r>
              <a:rPr lang="en-US" sz="1600" b="1">
                <a:solidFill>
                  <a:srgbClr val="938953"/>
                </a:solidFill>
                <a:latin typeface="Calibri"/>
                <a:ea typeface="Calibri"/>
                <a:cs typeface="Calibri"/>
                <a:sym typeface="Calibri"/>
              </a:rPr>
              <a:t>identifier les priorités des habitants et les enjeux non quantifiables </a:t>
            </a:r>
            <a:r>
              <a:rPr lang="en-US" sz="1600">
                <a:solidFill>
                  <a:srgbClr val="938953"/>
                </a:solidFill>
                <a:latin typeface="Calibri"/>
                <a:ea typeface="Calibri"/>
                <a:cs typeface="Calibri"/>
                <a:sym typeface="Calibri"/>
              </a:rPr>
              <a:t>à travers les indicateurs SNTool. </a:t>
            </a:r>
            <a:endParaRPr/>
          </a:p>
          <a:p>
            <a:pPr marL="0" marR="0" lvl="0" indent="0" algn="just" rtl="0">
              <a:spcBef>
                <a:spcPts val="0"/>
              </a:spcBef>
              <a:spcAft>
                <a:spcPts val="0"/>
              </a:spcAft>
              <a:buNone/>
            </a:pPr>
            <a:endParaRPr sz="1600">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00">
                <a:solidFill>
                  <a:srgbClr val="938953"/>
                </a:solidFill>
                <a:latin typeface="Calibri"/>
                <a:ea typeface="Calibri"/>
                <a:cs typeface="Calibri"/>
                <a:sym typeface="Calibri"/>
              </a:rPr>
              <a:t>Les souhaits des habitants concernant la conception ou les commodités de l'infrastructure du quartier (par exemple, nouvelle opportunité commerciale ou aire de jeux dans le quartier, plus d'espace de stationnement ou un éclairage public plus lumineux, etc.).</a:t>
            </a:r>
            <a:endParaRPr/>
          </a:p>
          <a:p>
            <a:pPr marL="0" marR="0" lvl="0" indent="0" algn="just" rtl="0">
              <a:spcBef>
                <a:spcPts val="0"/>
              </a:spcBef>
              <a:spcAft>
                <a:spcPts val="0"/>
              </a:spcAft>
              <a:buNone/>
            </a:pPr>
            <a:r>
              <a:rPr lang="en-US" sz="1600">
                <a:solidFill>
                  <a:srgbClr val="938953"/>
                </a:solidFill>
                <a:latin typeface="Calibri"/>
                <a:ea typeface="Calibri"/>
                <a:cs typeface="Calibri"/>
                <a:sym typeface="Calibri"/>
              </a:rPr>
              <a:t>Pour analyser les retours d'expérience, il est recommandé de </a:t>
            </a:r>
            <a:r>
              <a:rPr lang="en-US" sz="1600" b="1">
                <a:solidFill>
                  <a:srgbClr val="938953"/>
                </a:solidFill>
                <a:latin typeface="Calibri"/>
                <a:ea typeface="Calibri"/>
                <a:cs typeface="Calibri"/>
                <a:sym typeface="Calibri"/>
              </a:rPr>
              <a:t>réaliser un atelier </a:t>
            </a:r>
            <a:r>
              <a:rPr lang="en-US" sz="1600">
                <a:solidFill>
                  <a:srgbClr val="938953"/>
                </a:solidFill>
                <a:latin typeface="Calibri"/>
                <a:ea typeface="Calibri"/>
                <a:cs typeface="Calibri"/>
                <a:sym typeface="Calibri"/>
              </a:rPr>
              <a:t>par la commune dans le cadre de la démarche SGP.</a:t>
            </a:r>
            <a:endParaRPr/>
          </a:p>
          <a:p>
            <a:pPr marL="0" marR="0" lvl="0" indent="0" algn="just" rtl="0">
              <a:spcBef>
                <a:spcPts val="0"/>
              </a:spcBef>
              <a:spcAft>
                <a:spcPts val="0"/>
              </a:spcAft>
              <a:buNone/>
            </a:pPr>
            <a:endParaRPr sz="1600">
              <a:solidFill>
                <a:srgbClr val="938953"/>
              </a:solidFill>
              <a:latin typeface="Calibri"/>
              <a:ea typeface="Calibri"/>
              <a:cs typeface="Calibri"/>
              <a:sym typeface="Calibri"/>
            </a:endParaRPr>
          </a:p>
          <a:p>
            <a:pPr marL="0" marR="0" lvl="0" indent="0" algn="just" rtl="0">
              <a:spcBef>
                <a:spcPts val="0"/>
              </a:spcBef>
              <a:spcAft>
                <a:spcPts val="0"/>
              </a:spcAft>
              <a:buNone/>
            </a:pPr>
            <a:endParaRPr sz="600">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00">
                <a:solidFill>
                  <a:srgbClr val="938953"/>
                </a:solidFill>
                <a:latin typeface="Calibri"/>
                <a:ea typeface="Calibri"/>
                <a:cs typeface="Calibri"/>
                <a:sym typeface="Calibri"/>
              </a:rPr>
              <a:t>Sur la base des résultats de l'identification </a:t>
            </a:r>
            <a:r>
              <a:rPr lang="en-US" sz="1600" b="1">
                <a:solidFill>
                  <a:srgbClr val="938953"/>
                </a:solidFill>
                <a:latin typeface="Calibri"/>
                <a:ea typeface="Calibri"/>
                <a:cs typeface="Calibri"/>
                <a:sym typeface="Calibri"/>
              </a:rPr>
              <a:t>des principales faiblesses en deux parties (SNTool + enquête), </a:t>
            </a:r>
            <a:r>
              <a:rPr lang="en-US" sz="1600">
                <a:solidFill>
                  <a:srgbClr val="938953"/>
                </a:solidFill>
                <a:latin typeface="Calibri"/>
                <a:ea typeface="Calibri"/>
                <a:cs typeface="Calibri"/>
                <a:sym typeface="Calibri"/>
              </a:rPr>
              <a:t>un résumé doit être créé montrant les résultats de l'évaluation SNTool et simultanément les faiblesses non simulées identifiées par la municipalité.</a:t>
            </a:r>
            <a:endParaRPr/>
          </a:p>
        </p:txBody>
      </p:sp>
      <p:pic>
        <p:nvPicPr>
          <p:cNvPr id="457" name="Google Shape;457;p26"/>
          <p:cNvPicPr preferRelativeResize="0"/>
          <p:nvPr/>
        </p:nvPicPr>
        <p:blipFill rotWithShape="1">
          <a:blip r:embed="rId3">
            <a:alphaModFix/>
          </a:blip>
          <a:srcRect/>
          <a:stretch/>
        </p:blipFill>
        <p:spPr>
          <a:xfrm>
            <a:off x="438107" y="1335950"/>
            <a:ext cx="2318290" cy="478147"/>
          </a:xfrm>
          <a:prstGeom prst="rect">
            <a:avLst/>
          </a:prstGeom>
          <a:noFill/>
          <a:ln>
            <a:noFill/>
          </a:ln>
        </p:spPr>
      </p:pic>
      <p:pic>
        <p:nvPicPr>
          <p:cNvPr id="458" name="Google Shape;458;p26"/>
          <p:cNvPicPr preferRelativeResize="0"/>
          <p:nvPr/>
        </p:nvPicPr>
        <p:blipFill rotWithShape="1">
          <a:blip r:embed="rId4">
            <a:alphaModFix/>
          </a:blip>
          <a:srcRect/>
          <a:stretch/>
        </p:blipFill>
        <p:spPr>
          <a:xfrm>
            <a:off x="6931580" y="1130614"/>
            <a:ext cx="1406840" cy="540000"/>
          </a:xfrm>
          <a:prstGeom prst="rect">
            <a:avLst/>
          </a:prstGeom>
          <a:noFill/>
          <a:ln>
            <a:noFill/>
          </a:ln>
        </p:spPr>
      </p:pic>
      <p:sp>
        <p:nvSpPr>
          <p:cNvPr id="459" name="Google Shape;459;p26"/>
          <p:cNvSpPr txBox="1"/>
          <p:nvPr/>
        </p:nvSpPr>
        <p:spPr>
          <a:xfrm>
            <a:off x="976441" y="1390116"/>
            <a:ext cx="4753433"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3. DIAGNOSTIC</a:t>
            </a:r>
            <a:endParaRPr sz="1633">
              <a:solidFill>
                <a:srgbClr val="264D9F"/>
              </a:solidFill>
              <a:latin typeface="Calibri"/>
              <a:ea typeface="Calibri"/>
              <a:cs typeface="Calibri"/>
              <a:sym typeface="Calibri"/>
            </a:endParaRPr>
          </a:p>
        </p:txBody>
      </p:sp>
      <p:sp>
        <p:nvSpPr>
          <p:cNvPr id="460" name="Google Shape;460;p26"/>
          <p:cNvSpPr txBox="1"/>
          <p:nvPr/>
        </p:nvSpPr>
        <p:spPr>
          <a:xfrm>
            <a:off x="7396234" y="1061144"/>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461" name="Google Shape;461;p26"/>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462" name="Google Shape;462;p26"/>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p27"/>
          <p:cNvSpPr/>
          <p:nvPr/>
        </p:nvSpPr>
        <p:spPr>
          <a:xfrm>
            <a:off x="1061418" y="118955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469" name="Google Shape;469;p27"/>
          <p:cNvSpPr/>
          <p:nvPr/>
        </p:nvSpPr>
        <p:spPr>
          <a:xfrm>
            <a:off x="1055460" y="117803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470" name="Google Shape;470;p27"/>
          <p:cNvSpPr txBox="1"/>
          <p:nvPr/>
        </p:nvSpPr>
        <p:spPr>
          <a:xfrm>
            <a:off x="308266" y="143240"/>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diagnostic</a:t>
            </a:r>
            <a:endParaRPr/>
          </a:p>
        </p:txBody>
      </p:sp>
      <p:sp>
        <p:nvSpPr>
          <p:cNvPr id="471" name="Google Shape;471;p27"/>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rgbClr val="000000"/>
              </a:buClr>
              <a:buSzPts val="816"/>
              <a:buFont typeface="Arial"/>
              <a:buNone/>
            </a:pPr>
            <a:endParaRPr sz="816">
              <a:solidFill>
                <a:schemeClr val="lt1"/>
              </a:solidFill>
              <a:latin typeface="Arial"/>
              <a:ea typeface="Arial"/>
              <a:cs typeface="Arial"/>
              <a:sym typeface="Arial"/>
            </a:endParaRPr>
          </a:p>
        </p:txBody>
      </p:sp>
      <p:sp>
        <p:nvSpPr>
          <p:cNvPr id="472" name="Google Shape;472;p27"/>
          <p:cNvSpPr txBox="1"/>
          <p:nvPr/>
        </p:nvSpPr>
        <p:spPr>
          <a:xfrm>
            <a:off x="837831" y="1683647"/>
            <a:ext cx="6304978" cy="653384"/>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3.3 Évaluation de l'état actuel de l'infrastructure</a:t>
            </a:r>
            <a:endParaRPr/>
          </a:p>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       en zone urbaine</a:t>
            </a:r>
            <a:endParaRPr/>
          </a:p>
        </p:txBody>
      </p:sp>
      <p:sp>
        <p:nvSpPr>
          <p:cNvPr id="473" name="Google Shape;473;p27"/>
          <p:cNvSpPr txBox="1"/>
          <p:nvPr/>
        </p:nvSpPr>
        <p:spPr>
          <a:xfrm>
            <a:off x="950495" y="2475011"/>
            <a:ext cx="7230979" cy="291233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b="1">
                <a:solidFill>
                  <a:srgbClr val="938953"/>
                </a:solidFill>
                <a:latin typeface="Calibri"/>
                <a:ea typeface="Calibri"/>
                <a:cs typeface="Calibri"/>
                <a:sym typeface="Calibri"/>
              </a:rPr>
              <a:t>L'analyse de l'état actuel des infrastructures d'énergie et d'eau </a:t>
            </a:r>
            <a:r>
              <a:rPr lang="en-US" sz="1633">
                <a:solidFill>
                  <a:srgbClr val="938953"/>
                </a:solidFill>
                <a:latin typeface="Calibri"/>
                <a:ea typeface="Calibri"/>
                <a:cs typeface="Calibri"/>
                <a:sym typeface="Calibri"/>
              </a:rPr>
              <a:t>est utile pour comprendre la principale faiblesse ,et collecter des informations utiles pour les prochaines phases du processus de prise de décision. </a:t>
            </a:r>
            <a:endParaRPr/>
          </a:p>
          <a:p>
            <a:pPr marL="0" marR="0" lvl="0" indent="0" algn="just" rtl="0">
              <a:spcBef>
                <a:spcPts val="0"/>
              </a:spcBef>
              <a:spcAft>
                <a:spcPts val="0"/>
              </a:spcAft>
              <a:buNone/>
            </a:pPr>
            <a:endParaRPr sz="1270">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L'évaluation de l'état actuel de l'infrastructure de l'eau doit inclure des aspects tels que :</a:t>
            </a:r>
            <a:endParaRPr/>
          </a:p>
          <a:p>
            <a:pPr marL="0" marR="0" lvl="0" indent="0" algn="just" rtl="0">
              <a:spcBef>
                <a:spcPts val="0"/>
              </a:spcBef>
              <a:spcAft>
                <a:spcPts val="0"/>
              </a:spcAft>
              <a:buNone/>
            </a:pPr>
            <a:endParaRPr sz="726">
              <a:solidFill>
                <a:srgbClr val="938953"/>
              </a:solidFill>
              <a:latin typeface="Calibri"/>
              <a:ea typeface="Calibri"/>
              <a:cs typeface="Calibri"/>
              <a:sym typeface="Calibri"/>
            </a:endParaRPr>
          </a:p>
          <a:p>
            <a:pPr marL="259204" marR="0" lvl="0" indent="-259204" algn="just" rtl="0">
              <a:spcBef>
                <a:spcPts val="0"/>
              </a:spcBef>
              <a:spcAft>
                <a:spcPts val="0"/>
              </a:spcAft>
              <a:buClr>
                <a:srgbClr val="938953"/>
              </a:buClr>
              <a:buSzPts val="1633"/>
              <a:buFont typeface="Noto Sans Symbols"/>
              <a:buChar char="▪"/>
            </a:pPr>
            <a:r>
              <a:rPr lang="en-US" sz="1633">
                <a:solidFill>
                  <a:srgbClr val="938953"/>
                </a:solidFill>
                <a:latin typeface="Calibri"/>
                <a:ea typeface="Calibri"/>
                <a:cs typeface="Calibri"/>
                <a:sym typeface="Calibri"/>
              </a:rPr>
              <a:t>Suffisance de l'approvisionnement en eau par rapport à la demande</a:t>
            </a:r>
            <a:endParaRPr sz="1633">
              <a:solidFill>
                <a:srgbClr val="938953"/>
              </a:solidFill>
              <a:latin typeface="Calibri"/>
              <a:ea typeface="Calibri"/>
              <a:cs typeface="Calibri"/>
              <a:sym typeface="Calibri"/>
            </a:endParaRPr>
          </a:p>
          <a:p>
            <a:pPr marL="259204" marR="0" lvl="0" indent="-259204" algn="just" rtl="0">
              <a:spcBef>
                <a:spcPts val="0"/>
              </a:spcBef>
              <a:spcAft>
                <a:spcPts val="0"/>
              </a:spcAft>
              <a:buClr>
                <a:srgbClr val="938953"/>
              </a:buClr>
              <a:buSzPts val="1633"/>
              <a:buFont typeface="Noto Sans Symbols"/>
              <a:buChar char="▪"/>
            </a:pPr>
            <a:r>
              <a:rPr lang="en-US" sz="1633">
                <a:solidFill>
                  <a:srgbClr val="938953"/>
                </a:solidFill>
                <a:latin typeface="Calibri"/>
                <a:ea typeface="Calibri"/>
                <a:cs typeface="Calibri"/>
                <a:sym typeface="Calibri"/>
              </a:rPr>
              <a:t>Qualité de l’eau potable</a:t>
            </a:r>
            <a:endParaRPr/>
          </a:p>
          <a:p>
            <a:pPr marL="259204" marR="0" lvl="0" indent="-259204" algn="just" rtl="0">
              <a:spcBef>
                <a:spcPts val="0"/>
              </a:spcBef>
              <a:spcAft>
                <a:spcPts val="0"/>
              </a:spcAft>
              <a:buClr>
                <a:srgbClr val="938953"/>
              </a:buClr>
              <a:buSzPts val="1633"/>
              <a:buFont typeface="Noto Sans Symbols"/>
              <a:buChar char="▪"/>
            </a:pPr>
            <a:r>
              <a:rPr lang="en-US" sz="1633">
                <a:solidFill>
                  <a:srgbClr val="938953"/>
                </a:solidFill>
                <a:latin typeface="Calibri"/>
                <a:ea typeface="Calibri"/>
                <a:cs typeface="Calibri"/>
                <a:sym typeface="Calibri"/>
              </a:rPr>
              <a:t>Disponibilité et niveau de traitement de l'eau</a:t>
            </a:r>
            <a:endParaRPr/>
          </a:p>
          <a:p>
            <a:pPr marL="259204" marR="0" lvl="0" indent="-259204" algn="just" rtl="0">
              <a:spcBef>
                <a:spcPts val="0"/>
              </a:spcBef>
              <a:spcAft>
                <a:spcPts val="0"/>
              </a:spcAft>
              <a:buClr>
                <a:srgbClr val="938953"/>
              </a:buClr>
              <a:buSzPts val="1633"/>
              <a:buFont typeface="Noto Sans Symbols"/>
              <a:buChar char="▪"/>
            </a:pPr>
            <a:r>
              <a:rPr lang="en-US" sz="1633">
                <a:solidFill>
                  <a:srgbClr val="938953"/>
                </a:solidFill>
                <a:latin typeface="Calibri"/>
                <a:ea typeface="Calibri"/>
                <a:cs typeface="Calibri"/>
                <a:sym typeface="Calibri"/>
              </a:rPr>
              <a:t>Pertes d'eau dues à la détérioration du réseau d‘adduction.</a:t>
            </a:r>
            <a:endParaRPr sz="1633">
              <a:solidFill>
                <a:srgbClr val="938953"/>
              </a:solidFill>
              <a:latin typeface="Calibri"/>
              <a:ea typeface="Calibri"/>
              <a:cs typeface="Calibri"/>
              <a:sym typeface="Calibri"/>
            </a:endParaRPr>
          </a:p>
          <a:p>
            <a:pPr marL="259204" marR="0" lvl="0" indent="-155508" algn="just" rtl="0">
              <a:spcBef>
                <a:spcPts val="0"/>
              </a:spcBef>
              <a:spcAft>
                <a:spcPts val="0"/>
              </a:spcAft>
              <a:buClr>
                <a:schemeClr val="dk1"/>
              </a:buClr>
              <a:buSzPts val="1633"/>
              <a:buFont typeface="Calibri"/>
              <a:buNone/>
            </a:pPr>
            <a:endParaRPr sz="1633">
              <a:solidFill>
                <a:srgbClr val="938953"/>
              </a:solidFill>
              <a:latin typeface="Calibri"/>
              <a:ea typeface="Calibri"/>
              <a:cs typeface="Calibri"/>
              <a:sym typeface="Calibri"/>
            </a:endParaRPr>
          </a:p>
        </p:txBody>
      </p:sp>
      <p:pic>
        <p:nvPicPr>
          <p:cNvPr id="474" name="Google Shape;474;p27"/>
          <p:cNvPicPr preferRelativeResize="0"/>
          <p:nvPr/>
        </p:nvPicPr>
        <p:blipFill rotWithShape="1">
          <a:blip r:embed="rId3">
            <a:alphaModFix/>
          </a:blip>
          <a:srcRect/>
          <a:stretch/>
        </p:blipFill>
        <p:spPr>
          <a:xfrm>
            <a:off x="6934420" y="1163005"/>
            <a:ext cx="1404000" cy="666546"/>
          </a:xfrm>
          <a:prstGeom prst="rect">
            <a:avLst/>
          </a:prstGeom>
          <a:noFill/>
          <a:ln>
            <a:noFill/>
          </a:ln>
        </p:spPr>
      </p:pic>
      <p:pic>
        <p:nvPicPr>
          <p:cNvPr id="475" name="Google Shape;475;p27"/>
          <p:cNvPicPr preferRelativeResize="0"/>
          <p:nvPr/>
        </p:nvPicPr>
        <p:blipFill rotWithShape="1">
          <a:blip r:embed="rId4">
            <a:alphaModFix/>
          </a:blip>
          <a:srcRect/>
          <a:stretch/>
        </p:blipFill>
        <p:spPr>
          <a:xfrm>
            <a:off x="438107" y="1335950"/>
            <a:ext cx="2318290" cy="478147"/>
          </a:xfrm>
          <a:prstGeom prst="rect">
            <a:avLst/>
          </a:prstGeom>
          <a:noFill/>
          <a:ln>
            <a:noFill/>
          </a:ln>
        </p:spPr>
      </p:pic>
      <p:sp>
        <p:nvSpPr>
          <p:cNvPr id="476" name="Google Shape;476;p27"/>
          <p:cNvSpPr txBox="1"/>
          <p:nvPr/>
        </p:nvSpPr>
        <p:spPr>
          <a:xfrm>
            <a:off x="976441" y="1390116"/>
            <a:ext cx="4753433"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3. DIAGNOSTIC</a:t>
            </a:r>
            <a:endParaRPr sz="1633">
              <a:solidFill>
                <a:srgbClr val="264D9F"/>
              </a:solidFill>
              <a:latin typeface="Calibri"/>
              <a:ea typeface="Calibri"/>
              <a:cs typeface="Calibri"/>
              <a:sym typeface="Calibri"/>
            </a:endParaRPr>
          </a:p>
        </p:txBody>
      </p:sp>
      <p:sp>
        <p:nvSpPr>
          <p:cNvPr id="477" name="Google Shape;477;p27"/>
          <p:cNvSpPr txBox="1"/>
          <p:nvPr/>
        </p:nvSpPr>
        <p:spPr>
          <a:xfrm>
            <a:off x="7396234" y="1061144"/>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478" name="Google Shape;478;p27"/>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479" name="Google Shape;479;p27"/>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Google Shape;485;p28"/>
          <p:cNvSpPr/>
          <p:nvPr/>
        </p:nvSpPr>
        <p:spPr>
          <a:xfrm>
            <a:off x="947371" y="1269116"/>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486" name="Google Shape;486;p28"/>
          <p:cNvSpPr/>
          <p:nvPr/>
        </p:nvSpPr>
        <p:spPr>
          <a:xfrm>
            <a:off x="941413" y="1257596"/>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487" name="Google Shape;487;p28"/>
          <p:cNvSpPr txBox="1"/>
          <p:nvPr/>
        </p:nvSpPr>
        <p:spPr>
          <a:xfrm>
            <a:off x="249061" y="221106"/>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diagnostic</a:t>
            </a:r>
            <a:endParaRPr/>
          </a:p>
        </p:txBody>
      </p:sp>
      <p:sp>
        <p:nvSpPr>
          <p:cNvPr id="488" name="Google Shape;488;p28"/>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28</a:t>
            </a:fld>
            <a:endParaRPr sz="816">
              <a:solidFill>
                <a:schemeClr val="lt1"/>
              </a:solidFill>
              <a:latin typeface="Arial"/>
              <a:ea typeface="Arial"/>
              <a:cs typeface="Arial"/>
              <a:sym typeface="Arial"/>
            </a:endParaRPr>
          </a:p>
        </p:txBody>
      </p:sp>
      <p:sp>
        <p:nvSpPr>
          <p:cNvPr id="489" name="Google Shape;489;p28"/>
          <p:cNvSpPr txBox="1"/>
          <p:nvPr/>
        </p:nvSpPr>
        <p:spPr>
          <a:xfrm>
            <a:off x="834488" y="1672631"/>
            <a:ext cx="5293179" cy="381323"/>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3.3.1 Évaluation des infrastructures énergétiques</a:t>
            </a:r>
            <a:endParaRPr/>
          </a:p>
        </p:txBody>
      </p:sp>
      <p:pic>
        <p:nvPicPr>
          <p:cNvPr id="490" name="Google Shape;490;p28"/>
          <p:cNvPicPr preferRelativeResize="0"/>
          <p:nvPr/>
        </p:nvPicPr>
        <p:blipFill rotWithShape="1">
          <a:blip r:embed="rId3">
            <a:alphaModFix/>
          </a:blip>
          <a:srcRect/>
          <a:stretch/>
        </p:blipFill>
        <p:spPr>
          <a:xfrm>
            <a:off x="6934420" y="1196746"/>
            <a:ext cx="1404000" cy="666546"/>
          </a:xfrm>
          <a:prstGeom prst="rect">
            <a:avLst/>
          </a:prstGeom>
          <a:noFill/>
          <a:ln>
            <a:noFill/>
          </a:ln>
        </p:spPr>
      </p:pic>
      <p:pic>
        <p:nvPicPr>
          <p:cNvPr id="491" name="Google Shape;491;p28"/>
          <p:cNvPicPr preferRelativeResize="0"/>
          <p:nvPr/>
        </p:nvPicPr>
        <p:blipFill rotWithShape="1">
          <a:blip r:embed="rId4">
            <a:alphaModFix/>
          </a:blip>
          <a:srcRect/>
          <a:stretch/>
        </p:blipFill>
        <p:spPr>
          <a:xfrm>
            <a:off x="438107" y="1335950"/>
            <a:ext cx="2318290" cy="478147"/>
          </a:xfrm>
          <a:prstGeom prst="rect">
            <a:avLst/>
          </a:prstGeom>
          <a:noFill/>
          <a:ln>
            <a:noFill/>
          </a:ln>
        </p:spPr>
      </p:pic>
      <p:sp>
        <p:nvSpPr>
          <p:cNvPr id="492" name="Google Shape;492;p28"/>
          <p:cNvSpPr txBox="1"/>
          <p:nvPr/>
        </p:nvSpPr>
        <p:spPr>
          <a:xfrm>
            <a:off x="456481" y="2482377"/>
            <a:ext cx="8336033" cy="2846357"/>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b="1">
                <a:solidFill>
                  <a:srgbClr val="938953"/>
                </a:solidFill>
                <a:latin typeface="Calibri"/>
                <a:ea typeface="Calibri"/>
                <a:cs typeface="Calibri"/>
                <a:sym typeface="Calibri"/>
              </a:rPr>
              <a:t>Le SMC et le GT évaluera l'infrastructure énergétique actuelle, le potentiel d'énergie renouvelable et identifiera la principale faiblesse de l'infrastructure et des systèmes énergétiques existants </a:t>
            </a:r>
            <a:r>
              <a:rPr lang="en-US" sz="1633">
                <a:solidFill>
                  <a:srgbClr val="938953"/>
                </a:solidFill>
                <a:latin typeface="Calibri"/>
                <a:ea typeface="Calibri"/>
                <a:cs typeface="Calibri"/>
                <a:sym typeface="Calibri"/>
              </a:rPr>
              <a:t>(réseaux de chauffage/refroidissement tels que tuyaux, systèmes de stockage ou fournisseurs de chaleur).</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Si dans la zone urbaine de tels composants sont disponibles, il est nécessaire </a:t>
            </a:r>
            <a:r>
              <a:rPr lang="en-US" sz="1633" b="1">
                <a:solidFill>
                  <a:srgbClr val="938953"/>
                </a:solidFill>
                <a:latin typeface="Calibri"/>
                <a:ea typeface="Calibri"/>
                <a:cs typeface="Calibri"/>
                <a:sym typeface="Calibri"/>
              </a:rPr>
              <a:t>d'identifier et de classer la principale faiblesse de ces composants </a:t>
            </a:r>
            <a:r>
              <a:rPr lang="en-US" sz="1633">
                <a:solidFill>
                  <a:srgbClr val="938953"/>
                </a:solidFill>
                <a:latin typeface="Calibri"/>
                <a:ea typeface="Calibri"/>
                <a:cs typeface="Calibri"/>
                <a:sym typeface="Calibri"/>
              </a:rPr>
              <a:t>en termes d'efficacité énergétique et de coût. </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br>
              <a:rPr lang="en-US" sz="1600">
                <a:solidFill>
                  <a:schemeClr val="dk1"/>
                </a:solidFill>
                <a:latin typeface="Calibri"/>
                <a:ea typeface="Calibri"/>
                <a:cs typeface="Calibri"/>
                <a:sym typeface="Calibri"/>
              </a:rPr>
            </a:br>
            <a:r>
              <a:rPr lang="en-US" sz="1633">
                <a:solidFill>
                  <a:srgbClr val="938953"/>
                </a:solidFill>
                <a:latin typeface="Calibri"/>
                <a:ea typeface="Calibri"/>
                <a:cs typeface="Calibri"/>
                <a:sym typeface="Calibri"/>
              </a:rPr>
              <a:t>Cette étape peut être ignorée si de tels systèmes ne sont pas disponibles.</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Il faut également considérer pour les réseaux de chaleur existants les </a:t>
            </a:r>
            <a:r>
              <a:rPr lang="en-US" sz="1633" b="1">
                <a:solidFill>
                  <a:srgbClr val="938953"/>
                </a:solidFill>
                <a:latin typeface="Calibri"/>
                <a:ea typeface="Calibri"/>
                <a:cs typeface="Calibri"/>
                <a:sym typeface="Calibri"/>
              </a:rPr>
              <a:t>pertes d'énergie </a:t>
            </a:r>
            <a:r>
              <a:rPr lang="en-US" sz="1633">
                <a:solidFill>
                  <a:srgbClr val="938953"/>
                </a:solidFill>
                <a:latin typeface="Calibri"/>
                <a:ea typeface="Calibri"/>
                <a:cs typeface="Calibri"/>
                <a:sym typeface="Calibri"/>
              </a:rPr>
              <a:t>pouvant apparaître en fonctionnement sur les canalisations et les échangeurs de chaleur et les évaluer.</a:t>
            </a:r>
            <a:endParaRPr sz="1633">
              <a:solidFill>
                <a:srgbClr val="938953"/>
              </a:solidFill>
              <a:latin typeface="Calibri"/>
              <a:ea typeface="Calibri"/>
              <a:cs typeface="Calibri"/>
              <a:sym typeface="Calibri"/>
            </a:endParaRPr>
          </a:p>
        </p:txBody>
      </p:sp>
      <p:sp>
        <p:nvSpPr>
          <p:cNvPr id="493" name="Google Shape;493;p28"/>
          <p:cNvSpPr txBox="1"/>
          <p:nvPr/>
        </p:nvSpPr>
        <p:spPr>
          <a:xfrm>
            <a:off x="976441" y="1390116"/>
            <a:ext cx="4753433"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3. DIAGNOSTIC</a:t>
            </a:r>
            <a:endParaRPr sz="1633">
              <a:solidFill>
                <a:srgbClr val="264D9F"/>
              </a:solidFill>
              <a:latin typeface="Calibri"/>
              <a:ea typeface="Calibri"/>
              <a:cs typeface="Calibri"/>
              <a:sym typeface="Calibri"/>
            </a:endParaRPr>
          </a:p>
        </p:txBody>
      </p:sp>
      <p:sp>
        <p:nvSpPr>
          <p:cNvPr id="494" name="Google Shape;494;p28"/>
          <p:cNvSpPr txBox="1"/>
          <p:nvPr/>
        </p:nvSpPr>
        <p:spPr>
          <a:xfrm>
            <a:off x="7396234" y="1061144"/>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495" name="Google Shape;495;p28"/>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496" name="Google Shape;496;p28"/>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02" name="Google Shape;502;p29"/>
          <p:cNvSpPr/>
          <p:nvPr/>
        </p:nvSpPr>
        <p:spPr>
          <a:xfrm>
            <a:off x="1095288" y="1153993"/>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503" name="Google Shape;503;p29"/>
          <p:cNvSpPr/>
          <p:nvPr/>
        </p:nvSpPr>
        <p:spPr>
          <a:xfrm>
            <a:off x="1089330" y="1142473"/>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504" name="Google Shape;504;p29"/>
          <p:cNvSpPr txBox="1"/>
          <p:nvPr/>
        </p:nvSpPr>
        <p:spPr>
          <a:xfrm>
            <a:off x="199441" y="127756"/>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diagnostic</a:t>
            </a:r>
            <a:endParaRPr/>
          </a:p>
        </p:txBody>
      </p:sp>
      <p:sp>
        <p:nvSpPr>
          <p:cNvPr id="505" name="Google Shape;505;p29"/>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29</a:t>
            </a:fld>
            <a:endParaRPr sz="816">
              <a:solidFill>
                <a:schemeClr val="lt1"/>
              </a:solidFill>
              <a:latin typeface="Arial"/>
              <a:ea typeface="Arial"/>
              <a:cs typeface="Arial"/>
              <a:sym typeface="Arial"/>
            </a:endParaRPr>
          </a:p>
        </p:txBody>
      </p:sp>
      <p:sp>
        <p:nvSpPr>
          <p:cNvPr id="506" name="Google Shape;506;p29"/>
          <p:cNvSpPr txBox="1"/>
          <p:nvPr/>
        </p:nvSpPr>
        <p:spPr>
          <a:xfrm>
            <a:off x="820363" y="1748228"/>
            <a:ext cx="4646750"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3.3.1 Évaluation des infrastructures énergétiques</a:t>
            </a:r>
            <a:endParaRPr/>
          </a:p>
        </p:txBody>
      </p:sp>
      <p:pic>
        <p:nvPicPr>
          <p:cNvPr id="507" name="Google Shape;507;p29"/>
          <p:cNvPicPr preferRelativeResize="0"/>
          <p:nvPr/>
        </p:nvPicPr>
        <p:blipFill rotWithShape="1">
          <a:blip r:embed="rId3">
            <a:alphaModFix/>
          </a:blip>
          <a:srcRect/>
          <a:stretch/>
        </p:blipFill>
        <p:spPr>
          <a:xfrm>
            <a:off x="6934420" y="1215319"/>
            <a:ext cx="1404000" cy="666546"/>
          </a:xfrm>
          <a:prstGeom prst="rect">
            <a:avLst/>
          </a:prstGeom>
          <a:noFill/>
          <a:ln>
            <a:noFill/>
          </a:ln>
        </p:spPr>
      </p:pic>
      <p:pic>
        <p:nvPicPr>
          <p:cNvPr id="508" name="Google Shape;508;p29"/>
          <p:cNvPicPr preferRelativeResize="0"/>
          <p:nvPr/>
        </p:nvPicPr>
        <p:blipFill rotWithShape="1">
          <a:blip r:embed="rId4">
            <a:alphaModFix/>
          </a:blip>
          <a:srcRect/>
          <a:stretch/>
        </p:blipFill>
        <p:spPr>
          <a:xfrm>
            <a:off x="438107" y="1335950"/>
            <a:ext cx="2318290" cy="478147"/>
          </a:xfrm>
          <a:prstGeom prst="rect">
            <a:avLst/>
          </a:prstGeom>
          <a:noFill/>
          <a:ln>
            <a:noFill/>
          </a:ln>
        </p:spPr>
      </p:pic>
      <p:sp>
        <p:nvSpPr>
          <p:cNvPr id="509" name="Google Shape;509;p29"/>
          <p:cNvSpPr txBox="1"/>
          <p:nvPr/>
        </p:nvSpPr>
        <p:spPr>
          <a:xfrm>
            <a:off x="976441" y="1390116"/>
            <a:ext cx="4753433"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3. DIAGNOSTIC</a:t>
            </a:r>
            <a:endParaRPr sz="1633">
              <a:solidFill>
                <a:srgbClr val="264D9F"/>
              </a:solidFill>
              <a:latin typeface="Calibri"/>
              <a:ea typeface="Calibri"/>
              <a:cs typeface="Calibri"/>
              <a:sym typeface="Calibri"/>
            </a:endParaRPr>
          </a:p>
        </p:txBody>
      </p:sp>
      <p:sp>
        <p:nvSpPr>
          <p:cNvPr id="510" name="Google Shape;510;p29"/>
          <p:cNvSpPr txBox="1"/>
          <p:nvPr/>
        </p:nvSpPr>
        <p:spPr>
          <a:xfrm>
            <a:off x="493635" y="2395380"/>
            <a:ext cx="8336033" cy="2940228"/>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Méthodes pouvant être utilisées pour </a:t>
            </a:r>
            <a:r>
              <a:rPr lang="en-US" sz="1633" b="1">
                <a:solidFill>
                  <a:srgbClr val="938953"/>
                </a:solidFill>
                <a:latin typeface="Calibri"/>
                <a:ea typeface="Calibri"/>
                <a:cs typeface="Calibri"/>
                <a:sym typeface="Calibri"/>
              </a:rPr>
              <a:t>évaluer l'état actuel de l'infrastructure énergétique </a:t>
            </a:r>
            <a:r>
              <a:rPr lang="en-US" sz="1633">
                <a:solidFill>
                  <a:srgbClr val="938953"/>
                </a:solidFill>
                <a:latin typeface="Calibri"/>
                <a:ea typeface="Calibri"/>
                <a:cs typeface="Calibri"/>
                <a:sym typeface="Calibri"/>
              </a:rPr>
              <a:t>:</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544" u="sng">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u="sng">
                <a:solidFill>
                  <a:srgbClr val="938953"/>
                </a:solidFill>
                <a:latin typeface="Calibri"/>
                <a:ea typeface="Calibri"/>
                <a:cs typeface="Calibri"/>
                <a:sym typeface="Calibri"/>
              </a:rPr>
              <a:t>A. Réseaux de chaleur et de froid</a:t>
            </a:r>
            <a:endParaRPr sz="1633" u="sng">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Carte de densité de demande de chaleur</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Densité thermique connectée</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Profil de charge thermique</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Courbe de durée (chaleur)</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Structure du réseau thermique</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Pouvoir auxiliaire</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Heures d'ouverture</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Part d'énergie renouvelable dans le système de chauffage</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Efficacité du système</a:t>
            </a:r>
            <a:endParaRPr sz="1633">
              <a:solidFill>
                <a:srgbClr val="938953"/>
              </a:solidFill>
              <a:latin typeface="Calibri"/>
              <a:ea typeface="Calibri"/>
              <a:cs typeface="Calibri"/>
              <a:sym typeface="Calibri"/>
            </a:endParaRPr>
          </a:p>
        </p:txBody>
      </p:sp>
      <p:sp>
        <p:nvSpPr>
          <p:cNvPr id="511" name="Google Shape;511;p29"/>
          <p:cNvSpPr txBox="1"/>
          <p:nvPr/>
        </p:nvSpPr>
        <p:spPr>
          <a:xfrm>
            <a:off x="7396234" y="1061144"/>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512" name="Google Shape;512;p29"/>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513" name="Google Shape;513;p29"/>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3"/>
          <p:cNvSpPr/>
          <p:nvPr/>
        </p:nvSpPr>
        <p:spPr>
          <a:xfrm>
            <a:off x="940601" y="120987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94" name="Google Shape;94;p3"/>
          <p:cNvSpPr/>
          <p:nvPr/>
        </p:nvSpPr>
        <p:spPr>
          <a:xfrm>
            <a:off x="934643" y="119835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95" name="Google Shape;95;p3"/>
          <p:cNvSpPr txBox="1"/>
          <p:nvPr/>
        </p:nvSpPr>
        <p:spPr>
          <a:xfrm>
            <a:off x="199441" y="198089"/>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d'initiation</a:t>
            </a:r>
            <a:endParaRPr/>
          </a:p>
        </p:txBody>
      </p:sp>
      <p:sp>
        <p:nvSpPr>
          <p:cNvPr id="96" name="Google Shape;96;p3"/>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3</a:t>
            </a:fld>
            <a:endParaRPr sz="816">
              <a:solidFill>
                <a:schemeClr val="lt1"/>
              </a:solidFill>
              <a:latin typeface="Arial"/>
              <a:ea typeface="Arial"/>
              <a:cs typeface="Arial"/>
              <a:sym typeface="Arial"/>
            </a:endParaRPr>
          </a:p>
        </p:txBody>
      </p:sp>
      <p:sp>
        <p:nvSpPr>
          <p:cNvPr id="97" name="Google Shape;97;p3"/>
          <p:cNvSpPr txBox="1"/>
          <p:nvPr/>
        </p:nvSpPr>
        <p:spPr>
          <a:xfrm>
            <a:off x="946958" y="2061871"/>
            <a:ext cx="4479862" cy="2856488"/>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La phase d'initiation est </a:t>
            </a:r>
            <a:r>
              <a:rPr lang="en-US" sz="1633" b="1">
                <a:solidFill>
                  <a:srgbClr val="938953"/>
                </a:solidFill>
                <a:latin typeface="Calibri"/>
                <a:ea typeface="Calibri"/>
                <a:cs typeface="Calibri"/>
                <a:sym typeface="Calibri"/>
              </a:rPr>
              <a:t>la première étape </a:t>
            </a:r>
            <a:r>
              <a:rPr lang="en-US" sz="1633">
                <a:solidFill>
                  <a:srgbClr val="938953"/>
                </a:solidFill>
                <a:latin typeface="Calibri"/>
                <a:ea typeface="Calibri"/>
                <a:cs typeface="Calibri"/>
                <a:sym typeface="Calibri"/>
              </a:rPr>
              <a:t>du processus décisionnel </a:t>
            </a:r>
            <a:r>
              <a:rPr lang="en-US" sz="1633" b="1">
                <a:solidFill>
                  <a:srgbClr val="938953"/>
                </a:solidFill>
                <a:latin typeface="Calibri"/>
                <a:ea typeface="Calibri"/>
                <a:cs typeface="Calibri"/>
                <a:sym typeface="Calibri"/>
              </a:rPr>
              <a:t>pour définir le concept optimal de rénovation</a:t>
            </a:r>
            <a:r>
              <a:rPr lang="en-US" sz="1633">
                <a:solidFill>
                  <a:srgbClr val="938953"/>
                </a:solidFill>
                <a:latin typeface="Calibri"/>
                <a:ea typeface="Calibri"/>
                <a:cs typeface="Calibri"/>
                <a:sym typeface="Calibri"/>
              </a:rPr>
              <a:t> pour les projets urbains et à l'échelle du bâtiment. </a:t>
            </a:r>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L'objectif est de </a:t>
            </a:r>
            <a:r>
              <a:rPr lang="en-US" sz="1633" b="1">
                <a:solidFill>
                  <a:srgbClr val="938953"/>
                </a:solidFill>
                <a:latin typeface="Calibri"/>
                <a:ea typeface="Calibri"/>
                <a:cs typeface="Calibri"/>
                <a:sym typeface="Calibri"/>
              </a:rPr>
              <a:t>sélectionner la zone urbaine et les bâtiments </a:t>
            </a:r>
            <a:r>
              <a:rPr lang="en-US" sz="1633">
                <a:solidFill>
                  <a:srgbClr val="938953"/>
                </a:solidFill>
                <a:latin typeface="Calibri"/>
                <a:ea typeface="Calibri"/>
                <a:cs typeface="Calibri"/>
                <a:sym typeface="Calibri"/>
              </a:rPr>
              <a:t>pour lesquels le concept de rénovation sera défini, de </a:t>
            </a:r>
            <a:r>
              <a:rPr lang="en-US" sz="1633" b="1">
                <a:solidFill>
                  <a:srgbClr val="938953"/>
                </a:solidFill>
                <a:latin typeface="Calibri"/>
                <a:ea typeface="Calibri"/>
                <a:cs typeface="Calibri"/>
                <a:sym typeface="Calibri"/>
              </a:rPr>
              <a:t>recueillir des informations clés</a:t>
            </a:r>
            <a:r>
              <a:rPr lang="en-US" sz="1633">
                <a:solidFill>
                  <a:srgbClr val="938953"/>
                </a:solidFill>
                <a:latin typeface="Calibri"/>
                <a:ea typeface="Calibri"/>
                <a:cs typeface="Calibri"/>
                <a:sym typeface="Calibri"/>
              </a:rPr>
              <a:t>, d'</a:t>
            </a:r>
            <a:r>
              <a:rPr lang="en-US" sz="1633" b="1">
                <a:solidFill>
                  <a:srgbClr val="938953"/>
                </a:solidFill>
                <a:latin typeface="Calibri"/>
                <a:ea typeface="Calibri"/>
                <a:cs typeface="Calibri"/>
                <a:sym typeface="Calibri"/>
              </a:rPr>
              <a:t>identifier les parties prenantes à impliquer </a:t>
            </a:r>
            <a:r>
              <a:rPr lang="en-US" sz="1633">
                <a:solidFill>
                  <a:srgbClr val="938953"/>
                </a:solidFill>
                <a:latin typeface="Calibri"/>
                <a:ea typeface="Calibri"/>
                <a:cs typeface="Calibri"/>
                <a:sym typeface="Calibri"/>
              </a:rPr>
              <a:t>et de </a:t>
            </a:r>
            <a:r>
              <a:rPr lang="en-US" sz="1633" b="1">
                <a:solidFill>
                  <a:srgbClr val="938953"/>
                </a:solidFill>
                <a:latin typeface="Calibri"/>
                <a:ea typeface="Calibri"/>
                <a:cs typeface="Calibri"/>
                <a:sym typeface="Calibri"/>
              </a:rPr>
              <a:t>mettre en place le groupe de travail (GT CGS) </a:t>
            </a:r>
            <a:r>
              <a:rPr lang="en-US" sz="1633">
                <a:solidFill>
                  <a:srgbClr val="938953"/>
                </a:solidFill>
                <a:latin typeface="Calibri"/>
                <a:ea typeface="Calibri"/>
                <a:cs typeface="Calibri"/>
                <a:sym typeface="Calibri"/>
              </a:rPr>
              <a:t>responsable du processus décisionnel</a:t>
            </a:r>
            <a:endParaRPr/>
          </a:p>
        </p:txBody>
      </p:sp>
      <p:pic>
        <p:nvPicPr>
          <p:cNvPr id="98" name="Google Shape;98;p3"/>
          <p:cNvPicPr preferRelativeResize="0"/>
          <p:nvPr/>
        </p:nvPicPr>
        <p:blipFill rotWithShape="1">
          <a:blip r:embed="rId3">
            <a:alphaModFix/>
          </a:blip>
          <a:srcRect/>
          <a:stretch/>
        </p:blipFill>
        <p:spPr>
          <a:xfrm>
            <a:off x="475256" y="1293305"/>
            <a:ext cx="2230425" cy="484237"/>
          </a:xfrm>
          <a:prstGeom prst="rect">
            <a:avLst/>
          </a:prstGeom>
          <a:noFill/>
          <a:ln>
            <a:noFill/>
          </a:ln>
        </p:spPr>
      </p:pic>
      <p:sp>
        <p:nvSpPr>
          <p:cNvPr id="99" name="Google Shape;99;p3"/>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100" name="Google Shape;100;p3"/>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pic>
        <p:nvPicPr>
          <p:cNvPr id="101" name="Google Shape;101;p3"/>
          <p:cNvPicPr preferRelativeResize="0"/>
          <p:nvPr/>
        </p:nvPicPr>
        <p:blipFill rotWithShape="1">
          <a:blip r:embed="rId4">
            <a:alphaModFix/>
          </a:blip>
          <a:srcRect/>
          <a:stretch/>
        </p:blipFill>
        <p:spPr>
          <a:xfrm>
            <a:off x="5557647" y="1994101"/>
            <a:ext cx="3471334" cy="2992028"/>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30"/>
          <p:cNvSpPr/>
          <p:nvPr/>
        </p:nvSpPr>
        <p:spPr>
          <a:xfrm>
            <a:off x="1051258" y="120987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520" name="Google Shape;520;p30"/>
          <p:cNvSpPr/>
          <p:nvPr/>
        </p:nvSpPr>
        <p:spPr>
          <a:xfrm>
            <a:off x="1045300" y="119835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521" name="Google Shape;521;p30"/>
          <p:cNvSpPr txBox="1"/>
          <p:nvPr/>
        </p:nvSpPr>
        <p:spPr>
          <a:xfrm>
            <a:off x="298106" y="143366"/>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diagnostic</a:t>
            </a:r>
            <a:endParaRPr/>
          </a:p>
        </p:txBody>
      </p:sp>
      <p:sp>
        <p:nvSpPr>
          <p:cNvPr id="522" name="Google Shape;522;p30"/>
          <p:cNvSpPr/>
          <p:nvPr/>
        </p:nvSpPr>
        <p:spPr>
          <a:xfrm>
            <a:off x="-108399" y="546159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30</a:t>
            </a:fld>
            <a:endParaRPr sz="816">
              <a:solidFill>
                <a:schemeClr val="lt1"/>
              </a:solidFill>
              <a:latin typeface="Arial"/>
              <a:ea typeface="Arial"/>
              <a:cs typeface="Arial"/>
              <a:sym typeface="Arial"/>
            </a:endParaRPr>
          </a:p>
        </p:txBody>
      </p:sp>
      <p:sp>
        <p:nvSpPr>
          <p:cNvPr id="523" name="Google Shape;523;p30"/>
          <p:cNvSpPr txBox="1"/>
          <p:nvPr/>
        </p:nvSpPr>
        <p:spPr>
          <a:xfrm>
            <a:off x="840091" y="1706025"/>
            <a:ext cx="5643835" cy="381323"/>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3.3.1 Évaluation des infrastructures énergétiques</a:t>
            </a:r>
            <a:endParaRPr/>
          </a:p>
        </p:txBody>
      </p:sp>
      <p:pic>
        <p:nvPicPr>
          <p:cNvPr id="524" name="Google Shape;524;p30"/>
          <p:cNvPicPr preferRelativeResize="0"/>
          <p:nvPr/>
        </p:nvPicPr>
        <p:blipFill rotWithShape="1">
          <a:blip r:embed="rId3">
            <a:alphaModFix/>
          </a:blip>
          <a:srcRect/>
          <a:stretch/>
        </p:blipFill>
        <p:spPr>
          <a:xfrm>
            <a:off x="7022489" y="1358152"/>
            <a:ext cx="1404000" cy="666546"/>
          </a:xfrm>
          <a:prstGeom prst="rect">
            <a:avLst/>
          </a:prstGeom>
          <a:noFill/>
          <a:ln>
            <a:noFill/>
          </a:ln>
        </p:spPr>
      </p:pic>
      <p:pic>
        <p:nvPicPr>
          <p:cNvPr id="525" name="Google Shape;525;p30"/>
          <p:cNvPicPr preferRelativeResize="0"/>
          <p:nvPr/>
        </p:nvPicPr>
        <p:blipFill rotWithShape="1">
          <a:blip r:embed="rId4">
            <a:alphaModFix/>
          </a:blip>
          <a:srcRect/>
          <a:stretch/>
        </p:blipFill>
        <p:spPr>
          <a:xfrm>
            <a:off x="438107" y="1335950"/>
            <a:ext cx="2318290" cy="478147"/>
          </a:xfrm>
          <a:prstGeom prst="rect">
            <a:avLst/>
          </a:prstGeom>
          <a:noFill/>
          <a:ln>
            <a:noFill/>
          </a:ln>
        </p:spPr>
      </p:pic>
      <p:sp>
        <p:nvSpPr>
          <p:cNvPr id="526" name="Google Shape;526;p30"/>
          <p:cNvSpPr txBox="1"/>
          <p:nvPr/>
        </p:nvSpPr>
        <p:spPr>
          <a:xfrm>
            <a:off x="976441" y="1390116"/>
            <a:ext cx="4753433"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3. DIAGNOSTIC</a:t>
            </a:r>
            <a:endParaRPr sz="1633">
              <a:solidFill>
                <a:srgbClr val="264D9F"/>
              </a:solidFill>
              <a:latin typeface="Calibri"/>
              <a:ea typeface="Calibri"/>
              <a:cs typeface="Calibri"/>
              <a:sym typeface="Calibri"/>
            </a:endParaRPr>
          </a:p>
        </p:txBody>
      </p:sp>
      <p:sp>
        <p:nvSpPr>
          <p:cNvPr id="527" name="Google Shape;527;p30"/>
          <p:cNvSpPr txBox="1"/>
          <p:nvPr/>
        </p:nvSpPr>
        <p:spPr>
          <a:xfrm>
            <a:off x="560368" y="2346336"/>
            <a:ext cx="8336033" cy="2898358"/>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endParaRPr sz="544" u="sng">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u="sng">
                <a:solidFill>
                  <a:srgbClr val="938953"/>
                </a:solidFill>
                <a:latin typeface="Calibri"/>
                <a:ea typeface="Calibri"/>
                <a:cs typeface="Calibri"/>
                <a:sym typeface="Calibri"/>
              </a:rPr>
              <a:t>B. Demande en Electricité</a:t>
            </a:r>
            <a:endParaRPr sz="1633" u="sng">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Profil de charge du district/zone </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Ligne d'équilibre électrique du quartier</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36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u="sng">
                <a:solidFill>
                  <a:srgbClr val="938953"/>
                </a:solidFill>
                <a:latin typeface="Calibri"/>
                <a:ea typeface="Calibri"/>
                <a:cs typeface="Calibri"/>
                <a:sym typeface="Calibri"/>
              </a:rPr>
              <a:t>C. Prise en compte du potentiel des énergies renouvelables</a:t>
            </a:r>
            <a:endParaRPr sz="1633" u="sng">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Solaire thermique</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Potentiel Photovoltaique</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Potential du vent</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Géothermie peu profonde</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997">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Après l'évaluation de l'état actuel, il est possible de commencer à identifier les points faibles de l'infrastructure et des systèmes énergétiques, en donnant la priorité dans tout le système .</a:t>
            </a:r>
            <a:endParaRPr sz="1633">
              <a:solidFill>
                <a:srgbClr val="938953"/>
              </a:solidFill>
              <a:latin typeface="Calibri"/>
              <a:ea typeface="Calibri"/>
              <a:cs typeface="Calibri"/>
              <a:sym typeface="Calibri"/>
            </a:endParaRPr>
          </a:p>
        </p:txBody>
      </p:sp>
      <p:sp>
        <p:nvSpPr>
          <p:cNvPr id="528" name="Google Shape;528;p30"/>
          <p:cNvSpPr txBox="1"/>
          <p:nvPr/>
        </p:nvSpPr>
        <p:spPr>
          <a:xfrm>
            <a:off x="7484303" y="1193884"/>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529" name="Google Shape;529;p30"/>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530" name="Google Shape;530;p30"/>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35"/>
        <p:cNvGrpSpPr/>
        <p:nvPr/>
      </p:nvGrpSpPr>
      <p:grpSpPr>
        <a:xfrm>
          <a:off x="0" y="0"/>
          <a:ext cx="0" cy="0"/>
          <a:chOff x="0" y="0"/>
          <a:chExt cx="0" cy="0"/>
        </a:xfrm>
      </p:grpSpPr>
      <p:sp>
        <p:nvSpPr>
          <p:cNvPr id="536" name="Google Shape;536;p31"/>
          <p:cNvSpPr/>
          <p:nvPr/>
        </p:nvSpPr>
        <p:spPr>
          <a:xfrm>
            <a:off x="1102058" y="14029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537" name="Google Shape;537;p31"/>
          <p:cNvSpPr/>
          <p:nvPr/>
        </p:nvSpPr>
        <p:spPr>
          <a:xfrm>
            <a:off x="1096100" y="139139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538" name="Google Shape;538;p31"/>
          <p:cNvSpPr txBox="1"/>
          <p:nvPr/>
        </p:nvSpPr>
        <p:spPr>
          <a:xfrm>
            <a:off x="287946" y="143240"/>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diagnostic</a:t>
            </a:r>
            <a:endParaRPr/>
          </a:p>
        </p:txBody>
      </p:sp>
      <p:sp>
        <p:nvSpPr>
          <p:cNvPr id="539" name="Google Shape;539;p31"/>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31</a:t>
            </a:fld>
            <a:endParaRPr sz="816">
              <a:solidFill>
                <a:schemeClr val="lt1"/>
              </a:solidFill>
              <a:latin typeface="Arial"/>
              <a:ea typeface="Arial"/>
              <a:cs typeface="Arial"/>
              <a:sym typeface="Arial"/>
            </a:endParaRPr>
          </a:p>
        </p:txBody>
      </p:sp>
      <p:sp>
        <p:nvSpPr>
          <p:cNvPr id="540" name="Google Shape;540;p31"/>
          <p:cNvSpPr txBox="1"/>
          <p:nvPr/>
        </p:nvSpPr>
        <p:spPr>
          <a:xfrm>
            <a:off x="876425" y="1661984"/>
            <a:ext cx="8126838"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3.4 Évaluation de l’état actuel du bâtiment</a:t>
            </a:r>
            <a:endParaRPr/>
          </a:p>
        </p:txBody>
      </p:sp>
      <p:pic>
        <p:nvPicPr>
          <p:cNvPr id="541" name="Google Shape;541;p31"/>
          <p:cNvPicPr preferRelativeResize="0"/>
          <p:nvPr/>
        </p:nvPicPr>
        <p:blipFill rotWithShape="1">
          <a:blip r:embed="rId3">
            <a:alphaModFix/>
          </a:blip>
          <a:srcRect/>
          <a:stretch/>
        </p:blipFill>
        <p:spPr>
          <a:xfrm>
            <a:off x="438107" y="1335950"/>
            <a:ext cx="2318290" cy="478147"/>
          </a:xfrm>
          <a:prstGeom prst="rect">
            <a:avLst/>
          </a:prstGeom>
          <a:noFill/>
          <a:ln>
            <a:noFill/>
          </a:ln>
        </p:spPr>
      </p:pic>
      <p:pic>
        <p:nvPicPr>
          <p:cNvPr id="542" name="Google Shape;542;p31"/>
          <p:cNvPicPr preferRelativeResize="0"/>
          <p:nvPr/>
        </p:nvPicPr>
        <p:blipFill rotWithShape="1">
          <a:blip r:embed="rId4">
            <a:alphaModFix/>
          </a:blip>
          <a:srcRect/>
          <a:stretch/>
        </p:blipFill>
        <p:spPr>
          <a:xfrm>
            <a:off x="7012521" y="1331871"/>
            <a:ext cx="1406840" cy="540000"/>
          </a:xfrm>
          <a:prstGeom prst="rect">
            <a:avLst/>
          </a:prstGeom>
          <a:noFill/>
          <a:ln>
            <a:noFill/>
          </a:ln>
        </p:spPr>
      </p:pic>
      <p:sp>
        <p:nvSpPr>
          <p:cNvPr id="543" name="Google Shape;543;p31"/>
          <p:cNvSpPr txBox="1"/>
          <p:nvPr/>
        </p:nvSpPr>
        <p:spPr>
          <a:xfrm>
            <a:off x="611168" y="2539376"/>
            <a:ext cx="8336033" cy="335906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D’une manière analogue au processus au niveau urbain, la phase de diagnostic au </a:t>
            </a:r>
            <a:r>
              <a:rPr lang="en-US" sz="1633" b="1">
                <a:solidFill>
                  <a:srgbClr val="938953"/>
                </a:solidFill>
                <a:latin typeface="Calibri"/>
                <a:ea typeface="Calibri"/>
                <a:cs typeface="Calibri"/>
                <a:sym typeface="Calibri"/>
              </a:rPr>
              <a:t>niveau du bâtiment</a:t>
            </a:r>
            <a:r>
              <a:rPr lang="en-US" sz="1633">
                <a:solidFill>
                  <a:srgbClr val="938953"/>
                </a:solidFill>
                <a:latin typeface="Calibri"/>
                <a:ea typeface="Calibri"/>
                <a:cs typeface="Calibri"/>
                <a:sym typeface="Calibri"/>
              </a:rPr>
              <a:t> contient également une </a:t>
            </a:r>
            <a:r>
              <a:rPr lang="en-US" sz="1633" b="1">
                <a:solidFill>
                  <a:srgbClr val="938953"/>
                </a:solidFill>
                <a:latin typeface="Calibri"/>
                <a:ea typeface="Calibri"/>
                <a:cs typeface="Calibri"/>
                <a:sym typeface="Calibri"/>
              </a:rPr>
              <a:t>analyse en deux parties des principales faiblesses</a:t>
            </a:r>
            <a:r>
              <a:rPr lang="en-US" sz="1633">
                <a:solidFill>
                  <a:srgbClr val="938953"/>
                </a:solidFill>
                <a:latin typeface="Calibri"/>
                <a:ea typeface="Calibri"/>
                <a:cs typeface="Calibri"/>
                <a:sym typeface="Calibri"/>
              </a:rPr>
              <a:t>, basée sur SBTool ainsi que sur l’enquête auprès des habitants. Les principales faiblesses du bâtiment peuvent être identifiées et classées en fonction des résultats des indicateurs. </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Il existe encore au niveau du bâtiment </a:t>
            </a:r>
            <a:r>
              <a:rPr lang="en-US" sz="1633" b="1">
                <a:solidFill>
                  <a:srgbClr val="938953"/>
                </a:solidFill>
                <a:latin typeface="Calibri"/>
                <a:ea typeface="Calibri"/>
                <a:cs typeface="Calibri"/>
                <a:sym typeface="Calibri"/>
              </a:rPr>
              <a:t>plusieurs faiblesses potentielles non simulées </a:t>
            </a:r>
            <a:r>
              <a:rPr lang="en-US" sz="1633">
                <a:solidFill>
                  <a:srgbClr val="938953"/>
                </a:solidFill>
                <a:latin typeface="Calibri"/>
                <a:ea typeface="Calibri"/>
                <a:cs typeface="Calibri"/>
                <a:sym typeface="Calibri"/>
              </a:rPr>
              <a:t>qui ne peuvent être mesurées ou quantifiées par aucun indicateur (souhait des occupants pour une disposition différente du mobilier ou un contrôle plus intuitif de la protection solaire dans le bâtiment). </a:t>
            </a:r>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Les </a:t>
            </a:r>
            <a:r>
              <a:rPr lang="en-US" sz="1633" b="1">
                <a:solidFill>
                  <a:srgbClr val="938953"/>
                </a:solidFill>
                <a:latin typeface="Calibri"/>
                <a:ea typeface="Calibri"/>
                <a:cs typeface="Calibri"/>
                <a:sym typeface="Calibri"/>
              </a:rPr>
              <a:t>principales faiblesses </a:t>
            </a:r>
            <a:r>
              <a:rPr lang="en-US" sz="1633">
                <a:solidFill>
                  <a:srgbClr val="938953"/>
                </a:solidFill>
                <a:latin typeface="Calibri"/>
                <a:ea typeface="Calibri"/>
                <a:cs typeface="Calibri"/>
                <a:sym typeface="Calibri"/>
              </a:rPr>
              <a:t>pour les aspects non simulés peuvent être analysées sur la base des commentaires recueillis lors des </a:t>
            </a:r>
            <a:r>
              <a:rPr lang="en-US" sz="1633" b="1">
                <a:solidFill>
                  <a:srgbClr val="938953"/>
                </a:solidFill>
                <a:latin typeface="Calibri"/>
                <a:ea typeface="Calibri"/>
                <a:cs typeface="Calibri"/>
                <a:sym typeface="Calibri"/>
              </a:rPr>
              <a:t>enquêtes auprès des habitants et des ateliers physiques </a:t>
            </a:r>
            <a:r>
              <a:rPr lang="en-US" sz="1633">
                <a:solidFill>
                  <a:srgbClr val="938953"/>
                </a:solidFill>
                <a:latin typeface="Calibri"/>
                <a:ea typeface="Calibri"/>
                <a:cs typeface="Calibri"/>
                <a:sym typeface="Calibri"/>
              </a:rPr>
              <a:t>dans la phase de préparation.</a:t>
            </a:r>
            <a:endParaRPr sz="1633">
              <a:solidFill>
                <a:srgbClr val="938953"/>
              </a:solidFill>
              <a:latin typeface="Calibri"/>
              <a:ea typeface="Calibri"/>
              <a:cs typeface="Calibri"/>
              <a:sym typeface="Calibri"/>
            </a:endParaRPr>
          </a:p>
        </p:txBody>
      </p:sp>
      <p:sp>
        <p:nvSpPr>
          <p:cNvPr id="544" name="Google Shape;544;p31"/>
          <p:cNvSpPr txBox="1"/>
          <p:nvPr/>
        </p:nvSpPr>
        <p:spPr>
          <a:xfrm>
            <a:off x="976441" y="1390116"/>
            <a:ext cx="4753433"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3. DIAGNOSTIC</a:t>
            </a:r>
            <a:endParaRPr sz="1633">
              <a:solidFill>
                <a:srgbClr val="264D9F"/>
              </a:solidFill>
              <a:latin typeface="Calibri"/>
              <a:ea typeface="Calibri"/>
              <a:cs typeface="Calibri"/>
              <a:sym typeface="Calibri"/>
            </a:endParaRPr>
          </a:p>
        </p:txBody>
      </p:sp>
      <p:sp>
        <p:nvSpPr>
          <p:cNvPr id="545" name="Google Shape;545;p31"/>
          <p:cNvSpPr txBox="1"/>
          <p:nvPr/>
        </p:nvSpPr>
        <p:spPr>
          <a:xfrm>
            <a:off x="7477175" y="1211964"/>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546" name="Google Shape;546;p31"/>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547" name="Google Shape;547;p31"/>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sp>
        <p:nvSpPr>
          <p:cNvPr id="553" name="Google Shape;553;p32"/>
          <p:cNvSpPr/>
          <p:nvPr/>
        </p:nvSpPr>
        <p:spPr>
          <a:xfrm>
            <a:off x="1010618" y="11997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554" name="Google Shape;554;p32"/>
          <p:cNvSpPr/>
          <p:nvPr/>
        </p:nvSpPr>
        <p:spPr>
          <a:xfrm>
            <a:off x="1004660" y="118819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555" name="Google Shape;555;p32"/>
          <p:cNvSpPr txBox="1"/>
          <p:nvPr/>
        </p:nvSpPr>
        <p:spPr>
          <a:xfrm>
            <a:off x="348906" y="169369"/>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diagnostic</a:t>
            </a:r>
            <a:endParaRPr/>
          </a:p>
        </p:txBody>
      </p:sp>
      <p:sp>
        <p:nvSpPr>
          <p:cNvPr id="556" name="Google Shape;556;p32"/>
          <p:cNvSpPr txBox="1"/>
          <p:nvPr/>
        </p:nvSpPr>
        <p:spPr>
          <a:xfrm>
            <a:off x="830705" y="1680460"/>
            <a:ext cx="5007624"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3.5 Rapport sommaire de diagnostic et analyse SWOT</a:t>
            </a:r>
            <a:endParaRPr sz="1633">
              <a:solidFill>
                <a:schemeClr val="dk1"/>
              </a:solidFill>
              <a:latin typeface="Calibri"/>
              <a:ea typeface="Calibri"/>
              <a:cs typeface="Calibri"/>
              <a:sym typeface="Calibri"/>
            </a:endParaRPr>
          </a:p>
        </p:txBody>
      </p:sp>
      <p:pic>
        <p:nvPicPr>
          <p:cNvPr id="557" name="Google Shape;557;p32"/>
          <p:cNvPicPr preferRelativeResize="0"/>
          <p:nvPr/>
        </p:nvPicPr>
        <p:blipFill rotWithShape="1">
          <a:blip r:embed="rId3">
            <a:alphaModFix/>
          </a:blip>
          <a:srcRect/>
          <a:stretch/>
        </p:blipFill>
        <p:spPr>
          <a:xfrm>
            <a:off x="7031850" y="1348066"/>
            <a:ext cx="1406840" cy="540000"/>
          </a:xfrm>
          <a:prstGeom prst="rect">
            <a:avLst/>
          </a:prstGeom>
          <a:noFill/>
          <a:ln>
            <a:noFill/>
          </a:ln>
        </p:spPr>
      </p:pic>
      <p:pic>
        <p:nvPicPr>
          <p:cNvPr id="558" name="Google Shape;558;p32"/>
          <p:cNvPicPr preferRelativeResize="0"/>
          <p:nvPr/>
        </p:nvPicPr>
        <p:blipFill rotWithShape="1">
          <a:blip r:embed="rId4">
            <a:alphaModFix/>
          </a:blip>
          <a:srcRect/>
          <a:stretch/>
        </p:blipFill>
        <p:spPr>
          <a:xfrm>
            <a:off x="438107" y="1335950"/>
            <a:ext cx="2318290" cy="478147"/>
          </a:xfrm>
          <a:prstGeom prst="rect">
            <a:avLst/>
          </a:prstGeom>
          <a:noFill/>
          <a:ln>
            <a:noFill/>
          </a:ln>
        </p:spPr>
      </p:pic>
      <p:sp>
        <p:nvSpPr>
          <p:cNvPr id="559" name="Google Shape;559;p32"/>
          <p:cNvSpPr txBox="1"/>
          <p:nvPr/>
        </p:nvSpPr>
        <p:spPr>
          <a:xfrm>
            <a:off x="976441" y="1390116"/>
            <a:ext cx="4753433"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3. DIAGNOSTIC</a:t>
            </a:r>
            <a:endParaRPr sz="1633">
              <a:solidFill>
                <a:srgbClr val="264D9F"/>
              </a:solidFill>
              <a:latin typeface="Calibri"/>
              <a:ea typeface="Calibri"/>
              <a:cs typeface="Calibri"/>
              <a:sym typeface="Calibri"/>
            </a:endParaRPr>
          </a:p>
        </p:txBody>
      </p:sp>
      <p:sp>
        <p:nvSpPr>
          <p:cNvPr id="560" name="Google Shape;560;p32"/>
          <p:cNvSpPr txBox="1"/>
          <p:nvPr/>
        </p:nvSpPr>
        <p:spPr>
          <a:xfrm>
            <a:off x="519729" y="2336176"/>
            <a:ext cx="8126838" cy="1348767"/>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À la fin de la phase de diagnostic, le </a:t>
            </a:r>
            <a:r>
              <a:rPr lang="en-US" sz="1633" b="1">
                <a:solidFill>
                  <a:srgbClr val="938953"/>
                </a:solidFill>
                <a:latin typeface="Calibri"/>
                <a:ea typeface="Calibri"/>
                <a:cs typeface="Calibri"/>
                <a:sym typeface="Calibri"/>
              </a:rPr>
              <a:t>SMC-GT élabore un rapport </a:t>
            </a:r>
            <a:r>
              <a:rPr lang="en-US" sz="1633">
                <a:solidFill>
                  <a:srgbClr val="938953"/>
                </a:solidFill>
                <a:latin typeface="Calibri"/>
                <a:ea typeface="Calibri"/>
                <a:cs typeface="Calibri"/>
                <a:sym typeface="Calibri"/>
              </a:rPr>
              <a:t>qui résume les principaux résultats de la phase de diagnostic. Le rapport doit contenir les éléments suivants</a:t>
            </a:r>
            <a:r>
              <a:rPr lang="en-US" sz="1600">
                <a:solidFill>
                  <a:schemeClr val="dk1"/>
                </a:solidFill>
                <a:latin typeface="Calibri"/>
                <a:ea typeface="Calibri"/>
                <a:cs typeface="Calibri"/>
                <a:sym typeface="Calibri"/>
              </a:rPr>
              <a:t> </a:t>
            </a:r>
            <a:r>
              <a:rPr lang="en-US" sz="1633">
                <a:solidFill>
                  <a:srgbClr val="938953"/>
                </a:solidFill>
                <a:latin typeface="Calibri"/>
                <a:ea typeface="Calibri"/>
                <a:cs typeface="Calibri"/>
                <a:sym typeface="Calibri"/>
              </a:rPr>
              <a:t>: </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259204" marR="0" lvl="0" indent="-259204" algn="just" rtl="0">
              <a:spcBef>
                <a:spcPts val="0"/>
              </a:spcBef>
              <a:spcAft>
                <a:spcPts val="0"/>
              </a:spcAft>
              <a:buClr>
                <a:srgbClr val="938953"/>
              </a:buClr>
              <a:buSzPts val="1633"/>
              <a:buFont typeface="Noto Sans Symbols"/>
              <a:buChar char="▪"/>
            </a:pPr>
            <a:r>
              <a:rPr lang="en-US" sz="1633">
                <a:solidFill>
                  <a:srgbClr val="938953"/>
                </a:solidFill>
                <a:latin typeface="Calibri"/>
                <a:ea typeface="Calibri"/>
                <a:cs typeface="Calibri"/>
                <a:sym typeface="Calibri"/>
              </a:rPr>
              <a:t>Principales conclusions du diagnostic, y compris les faiblesses à l'échelle urbaine et à l'échelle du bâtiment.</a:t>
            </a:r>
            <a:endParaRPr sz="1633">
              <a:solidFill>
                <a:srgbClr val="938953"/>
              </a:solidFill>
              <a:latin typeface="Calibri"/>
              <a:ea typeface="Calibri"/>
              <a:cs typeface="Calibri"/>
              <a:sym typeface="Calibri"/>
            </a:endParaRPr>
          </a:p>
        </p:txBody>
      </p:sp>
      <p:sp>
        <p:nvSpPr>
          <p:cNvPr id="561" name="Google Shape;561;p32"/>
          <p:cNvSpPr txBox="1"/>
          <p:nvPr/>
        </p:nvSpPr>
        <p:spPr>
          <a:xfrm>
            <a:off x="459514" y="4366196"/>
            <a:ext cx="8187052" cy="58984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Le rapport doit contenir une </a:t>
            </a:r>
            <a:r>
              <a:rPr lang="en-US" sz="1633" b="1">
                <a:solidFill>
                  <a:srgbClr val="938953"/>
                </a:solidFill>
                <a:latin typeface="Calibri"/>
                <a:ea typeface="Calibri"/>
                <a:cs typeface="Calibri"/>
                <a:sym typeface="Calibri"/>
              </a:rPr>
              <a:t>analyse SWOT </a:t>
            </a:r>
            <a:r>
              <a:rPr lang="en-US" sz="1633">
                <a:solidFill>
                  <a:srgbClr val="938953"/>
                </a:solidFill>
                <a:latin typeface="Calibri"/>
                <a:ea typeface="Calibri"/>
                <a:cs typeface="Calibri"/>
                <a:sym typeface="Calibri"/>
              </a:rPr>
              <a:t>pour la zone urbaine, identifiant les forces, les faiblesses, les opportunités disponibles et les menaces possibles.</a:t>
            </a:r>
            <a:endParaRPr sz="1633">
              <a:solidFill>
                <a:srgbClr val="938953"/>
              </a:solidFill>
              <a:latin typeface="Calibri"/>
              <a:ea typeface="Calibri"/>
              <a:cs typeface="Calibri"/>
              <a:sym typeface="Calibri"/>
            </a:endParaRPr>
          </a:p>
        </p:txBody>
      </p:sp>
      <p:sp>
        <p:nvSpPr>
          <p:cNvPr id="562" name="Google Shape;562;p32"/>
          <p:cNvSpPr txBox="1"/>
          <p:nvPr/>
        </p:nvSpPr>
        <p:spPr>
          <a:xfrm>
            <a:off x="527348" y="3727490"/>
            <a:ext cx="8126838" cy="589841"/>
          </a:xfrm>
          <a:prstGeom prst="rect">
            <a:avLst/>
          </a:prstGeom>
          <a:noFill/>
          <a:ln>
            <a:noFill/>
          </a:ln>
        </p:spPr>
        <p:txBody>
          <a:bodyPr spcFirstLastPara="1" wrap="square" lIns="91425" tIns="45700" rIns="91425" bIns="45700" anchor="t" anchorCtr="0">
            <a:spAutoFit/>
          </a:bodyPr>
          <a:lstStyle/>
          <a:p>
            <a:pPr marL="259204" marR="0" lvl="0" indent="-259204" algn="just" rtl="0">
              <a:spcBef>
                <a:spcPts val="0"/>
              </a:spcBef>
              <a:spcAft>
                <a:spcPts val="0"/>
              </a:spcAft>
              <a:buClr>
                <a:srgbClr val="938953"/>
              </a:buClr>
              <a:buSzPts val="1633"/>
              <a:buFont typeface="Noto Sans Symbols"/>
              <a:buChar char="▪"/>
            </a:pPr>
            <a:r>
              <a:rPr lang="en-US" sz="1633">
                <a:solidFill>
                  <a:srgbClr val="938953"/>
                </a:solidFill>
                <a:latin typeface="Calibri"/>
                <a:ea typeface="Calibri"/>
                <a:cs typeface="Calibri"/>
                <a:sym typeface="Calibri"/>
              </a:rPr>
              <a:t>Des recommandations sur la manière de gérer les faiblesses dans les prochaines phases du processus de prise de décision.</a:t>
            </a:r>
            <a:endParaRPr sz="1633">
              <a:solidFill>
                <a:srgbClr val="938953"/>
              </a:solidFill>
              <a:latin typeface="Calibri"/>
              <a:ea typeface="Calibri"/>
              <a:cs typeface="Calibri"/>
              <a:sym typeface="Calibri"/>
            </a:endParaRPr>
          </a:p>
        </p:txBody>
      </p:sp>
      <p:sp>
        <p:nvSpPr>
          <p:cNvPr id="563" name="Google Shape;563;p32"/>
          <p:cNvSpPr txBox="1"/>
          <p:nvPr/>
        </p:nvSpPr>
        <p:spPr>
          <a:xfrm>
            <a:off x="7496504" y="1220839"/>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564" name="Google Shape;564;p32"/>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565" name="Google Shape;565;p32"/>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sp>
        <p:nvSpPr>
          <p:cNvPr id="571" name="Google Shape;571;p33"/>
          <p:cNvSpPr/>
          <p:nvPr/>
        </p:nvSpPr>
        <p:spPr>
          <a:xfrm>
            <a:off x="1102058" y="14029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572" name="Google Shape;572;p33"/>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33</a:t>
            </a:fld>
            <a:endParaRPr sz="816">
              <a:solidFill>
                <a:schemeClr val="lt1"/>
              </a:solidFill>
              <a:latin typeface="Arial"/>
              <a:ea typeface="Arial"/>
              <a:cs typeface="Arial"/>
              <a:sym typeface="Arial"/>
            </a:endParaRPr>
          </a:p>
        </p:txBody>
      </p:sp>
      <p:sp>
        <p:nvSpPr>
          <p:cNvPr id="573" name="Google Shape;573;p33"/>
          <p:cNvSpPr txBox="1"/>
          <p:nvPr/>
        </p:nvSpPr>
        <p:spPr>
          <a:xfrm>
            <a:off x="121920" y="184921"/>
            <a:ext cx="4612640" cy="458844"/>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200" b="1">
                <a:solidFill>
                  <a:schemeClr val="dk1"/>
                </a:solidFill>
                <a:latin typeface="Calibri"/>
                <a:ea typeface="Calibri"/>
                <a:cs typeface="Calibri"/>
                <a:sym typeface="Calibri"/>
              </a:rPr>
              <a:t>Phase de diagnostic</a:t>
            </a:r>
            <a:endParaRPr/>
          </a:p>
        </p:txBody>
      </p:sp>
      <p:pic>
        <p:nvPicPr>
          <p:cNvPr id="574" name="Google Shape;574;p33"/>
          <p:cNvPicPr preferRelativeResize="0"/>
          <p:nvPr/>
        </p:nvPicPr>
        <p:blipFill rotWithShape="1">
          <a:blip r:embed="rId3">
            <a:alphaModFix/>
          </a:blip>
          <a:srcRect/>
          <a:stretch/>
        </p:blipFill>
        <p:spPr>
          <a:xfrm>
            <a:off x="1585890" y="1142797"/>
            <a:ext cx="5829343" cy="4511837"/>
          </a:xfrm>
          <a:prstGeom prst="rect">
            <a:avLst/>
          </a:prstGeom>
          <a:noFill/>
          <a:ln>
            <a:noFill/>
          </a:ln>
        </p:spPr>
      </p:pic>
      <p:sp>
        <p:nvSpPr>
          <p:cNvPr id="575" name="Google Shape;575;p33"/>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576" name="Google Shape;576;p33"/>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81"/>
        <p:cNvGrpSpPr/>
        <p:nvPr/>
      </p:nvGrpSpPr>
      <p:grpSpPr>
        <a:xfrm>
          <a:off x="0" y="0"/>
          <a:ext cx="0" cy="0"/>
          <a:chOff x="0" y="0"/>
          <a:chExt cx="0" cy="0"/>
        </a:xfrm>
      </p:grpSpPr>
      <p:sp>
        <p:nvSpPr>
          <p:cNvPr id="582" name="Google Shape;582;p34"/>
          <p:cNvSpPr/>
          <p:nvPr/>
        </p:nvSpPr>
        <p:spPr>
          <a:xfrm>
            <a:off x="947371" y="1229163"/>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583" name="Google Shape;583;p34"/>
          <p:cNvSpPr/>
          <p:nvPr/>
        </p:nvSpPr>
        <p:spPr>
          <a:xfrm>
            <a:off x="941413" y="1217643"/>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584" name="Google Shape;584;p34"/>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34</a:t>
            </a:fld>
            <a:endParaRPr sz="816">
              <a:solidFill>
                <a:schemeClr val="lt1"/>
              </a:solidFill>
              <a:latin typeface="Arial"/>
              <a:ea typeface="Arial"/>
              <a:cs typeface="Arial"/>
              <a:sym typeface="Arial"/>
            </a:endParaRPr>
          </a:p>
        </p:txBody>
      </p:sp>
      <p:sp>
        <p:nvSpPr>
          <p:cNvPr id="585" name="Google Shape;585;p34"/>
          <p:cNvSpPr txBox="1"/>
          <p:nvPr/>
        </p:nvSpPr>
        <p:spPr>
          <a:xfrm>
            <a:off x="287946" y="153526"/>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diagnostic</a:t>
            </a:r>
            <a:endParaRPr/>
          </a:p>
        </p:txBody>
      </p:sp>
      <p:sp>
        <p:nvSpPr>
          <p:cNvPr id="586" name="Google Shape;586;p34"/>
          <p:cNvSpPr txBox="1"/>
          <p:nvPr/>
        </p:nvSpPr>
        <p:spPr>
          <a:xfrm>
            <a:off x="834389" y="1689571"/>
            <a:ext cx="5222027" cy="381323"/>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3.6 Rapport sommaire de diagnostic et analyse SWOT</a:t>
            </a:r>
            <a:endParaRPr sz="1633">
              <a:solidFill>
                <a:schemeClr val="dk1"/>
              </a:solidFill>
              <a:latin typeface="Calibri"/>
              <a:ea typeface="Calibri"/>
              <a:cs typeface="Calibri"/>
              <a:sym typeface="Calibri"/>
            </a:endParaRPr>
          </a:p>
        </p:txBody>
      </p:sp>
      <p:pic>
        <p:nvPicPr>
          <p:cNvPr id="587" name="Google Shape;587;p34"/>
          <p:cNvPicPr preferRelativeResize="0"/>
          <p:nvPr/>
        </p:nvPicPr>
        <p:blipFill rotWithShape="1">
          <a:blip r:embed="rId3">
            <a:alphaModFix/>
          </a:blip>
          <a:srcRect/>
          <a:stretch/>
        </p:blipFill>
        <p:spPr>
          <a:xfrm>
            <a:off x="6924167" y="1358613"/>
            <a:ext cx="1406840" cy="540000"/>
          </a:xfrm>
          <a:prstGeom prst="rect">
            <a:avLst/>
          </a:prstGeom>
          <a:noFill/>
          <a:ln>
            <a:noFill/>
          </a:ln>
        </p:spPr>
      </p:pic>
      <p:pic>
        <p:nvPicPr>
          <p:cNvPr id="588" name="Google Shape;588;p34"/>
          <p:cNvPicPr preferRelativeResize="0"/>
          <p:nvPr/>
        </p:nvPicPr>
        <p:blipFill rotWithShape="1">
          <a:blip r:embed="rId4">
            <a:alphaModFix/>
          </a:blip>
          <a:srcRect/>
          <a:stretch/>
        </p:blipFill>
        <p:spPr>
          <a:xfrm>
            <a:off x="438107" y="1335950"/>
            <a:ext cx="2318290" cy="478147"/>
          </a:xfrm>
          <a:prstGeom prst="rect">
            <a:avLst/>
          </a:prstGeom>
          <a:noFill/>
          <a:ln>
            <a:noFill/>
          </a:ln>
        </p:spPr>
      </p:pic>
      <p:sp>
        <p:nvSpPr>
          <p:cNvPr id="589" name="Google Shape;589;p34"/>
          <p:cNvSpPr txBox="1"/>
          <p:nvPr/>
        </p:nvSpPr>
        <p:spPr>
          <a:xfrm>
            <a:off x="976441" y="1390116"/>
            <a:ext cx="4753433"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3. DIAGNOSTIC</a:t>
            </a:r>
            <a:endParaRPr sz="1633">
              <a:solidFill>
                <a:srgbClr val="264D9F"/>
              </a:solidFill>
              <a:latin typeface="Calibri"/>
              <a:ea typeface="Calibri"/>
              <a:cs typeface="Calibri"/>
              <a:sym typeface="Calibri"/>
            </a:endParaRPr>
          </a:p>
        </p:txBody>
      </p:sp>
      <p:sp>
        <p:nvSpPr>
          <p:cNvPr id="590" name="Google Shape;590;p34"/>
          <p:cNvSpPr txBox="1"/>
          <p:nvPr/>
        </p:nvSpPr>
        <p:spPr>
          <a:xfrm>
            <a:off x="456481" y="2441974"/>
            <a:ext cx="5525153" cy="2856488"/>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b="1">
                <a:solidFill>
                  <a:srgbClr val="938953"/>
                </a:solidFill>
                <a:latin typeface="Calibri"/>
                <a:ea typeface="Calibri"/>
                <a:cs typeface="Calibri"/>
                <a:sym typeface="Calibri"/>
              </a:rPr>
              <a:t>Il est recommandé de réaliser une enquête auprès des habitants de l'agglomération ou du bâtiment.</a:t>
            </a:r>
            <a:endParaRPr sz="1633" b="1">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Pour analyser les retours des différents habitants sur ces points faibles non évalués à l'aide de l'outil correspondant, il est recommandé de </a:t>
            </a:r>
            <a:r>
              <a:rPr lang="en-US" sz="1633" b="1">
                <a:solidFill>
                  <a:srgbClr val="938953"/>
                </a:solidFill>
                <a:latin typeface="Calibri"/>
                <a:ea typeface="Calibri"/>
                <a:cs typeface="Calibri"/>
                <a:sym typeface="Calibri"/>
              </a:rPr>
              <a:t>réaliser un atelier </a:t>
            </a:r>
            <a:r>
              <a:rPr lang="en-US" sz="1633">
                <a:solidFill>
                  <a:srgbClr val="938953"/>
                </a:solidFill>
                <a:latin typeface="Calibri"/>
                <a:ea typeface="Calibri"/>
                <a:cs typeface="Calibri"/>
                <a:sym typeface="Calibri"/>
              </a:rPr>
              <a:t>par la commune dans le cadre de la démarche PGS. </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La </a:t>
            </a:r>
            <a:r>
              <a:rPr lang="en-US" sz="1633" b="1">
                <a:solidFill>
                  <a:srgbClr val="938953"/>
                </a:solidFill>
                <a:latin typeface="Calibri"/>
                <a:ea typeface="Calibri"/>
                <a:cs typeface="Calibri"/>
                <a:sym typeface="Calibri"/>
              </a:rPr>
              <a:t>communication aux habitants des résultats du diagnostic peut se faire lors d'un atelier PGS</a:t>
            </a:r>
            <a:r>
              <a:rPr lang="en-US" sz="1633">
                <a:solidFill>
                  <a:srgbClr val="938953"/>
                </a:solidFill>
                <a:latin typeface="Calibri"/>
                <a:ea typeface="Calibri"/>
                <a:cs typeface="Calibri"/>
                <a:sym typeface="Calibri"/>
              </a:rPr>
              <a:t> organisé en présentiel ou en ligne.</a:t>
            </a:r>
            <a:endParaRPr sz="1633">
              <a:solidFill>
                <a:srgbClr val="938953"/>
              </a:solidFill>
              <a:latin typeface="Calibri"/>
              <a:ea typeface="Calibri"/>
              <a:cs typeface="Calibri"/>
              <a:sym typeface="Calibri"/>
            </a:endParaRPr>
          </a:p>
        </p:txBody>
      </p:sp>
      <p:pic>
        <p:nvPicPr>
          <p:cNvPr id="591" name="Google Shape;591;p34"/>
          <p:cNvPicPr preferRelativeResize="0"/>
          <p:nvPr/>
        </p:nvPicPr>
        <p:blipFill rotWithShape="1">
          <a:blip r:embed="rId5">
            <a:alphaModFix/>
          </a:blip>
          <a:srcRect/>
          <a:stretch/>
        </p:blipFill>
        <p:spPr>
          <a:xfrm>
            <a:off x="6224370" y="2441974"/>
            <a:ext cx="2675460" cy="2961299"/>
          </a:xfrm>
          <a:prstGeom prst="rect">
            <a:avLst/>
          </a:prstGeom>
          <a:noFill/>
          <a:ln>
            <a:noFill/>
          </a:ln>
        </p:spPr>
      </p:pic>
      <p:sp>
        <p:nvSpPr>
          <p:cNvPr id="592" name="Google Shape;592;p34"/>
          <p:cNvSpPr txBox="1"/>
          <p:nvPr/>
        </p:nvSpPr>
        <p:spPr>
          <a:xfrm>
            <a:off x="7477867" y="1236687"/>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593" name="Google Shape;593;p34"/>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594" name="Google Shape;594;p34"/>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sp>
        <p:nvSpPr>
          <p:cNvPr id="600" name="Google Shape;600;p35"/>
          <p:cNvSpPr/>
          <p:nvPr/>
        </p:nvSpPr>
        <p:spPr>
          <a:xfrm>
            <a:off x="864951" y="895929"/>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601" name="Google Shape;601;p35"/>
          <p:cNvSpPr txBox="1"/>
          <p:nvPr/>
        </p:nvSpPr>
        <p:spPr>
          <a:xfrm>
            <a:off x="199441" y="225783"/>
            <a:ext cx="5499179"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définition stratégique</a:t>
            </a:r>
            <a:endParaRPr/>
          </a:p>
        </p:txBody>
      </p:sp>
      <p:sp>
        <p:nvSpPr>
          <p:cNvPr id="602" name="Google Shape;602;p35"/>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35</a:t>
            </a:fld>
            <a:endParaRPr sz="816">
              <a:solidFill>
                <a:schemeClr val="lt1"/>
              </a:solidFill>
              <a:latin typeface="Arial"/>
              <a:ea typeface="Arial"/>
              <a:cs typeface="Arial"/>
              <a:sym typeface="Arial"/>
            </a:endParaRPr>
          </a:p>
        </p:txBody>
      </p:sp>
      <p:pic>
        <p:nvPicPr>
          <p:cNvPr id="603" name="Google Shape;603;p35"/>
          <p:cNvPicPr preferRelativeResize="0"/>
          <p:nvPr/>
        </p:nvPicPr>
        <p:blipFill rotWithShape="1">
          <a:blip r:embed="rId3">
            <a:alphaModFix/>
          </a:blip>
          <a:srcRect/>
          <a:stretch/>
        </p:blipFill>
        <p:spPr>
          <a:xfrm>
            <a:off x="489159" y="1327395"/>
            <a:ext cx="3113162" cy="475622"/>
          </a:xfrm>
          <a:prstGeom prst="rect">
            <a:avLst/>
          </a:prstGeom>
          <a:noFill/>
          <a:ln>
            <a:noFill/>
          </a:ln>
        </p:spPr>
      </p:pic>
      <p:sp>
        <p:nvSpPr>
          <p:cNvPr id="604" name="Google Shape;604;p35"/>
          <p:cNvSpPr txBox="1"/>
          <p:nvPr/>
        </p:nvSpPr>
        <p:spPr>
          <a:xfrm>
            <a:off x="947078" y="1380501"/>
            <a:ext cx="6166241"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4. DEFINITION STRATEGIQUE</a:t>
            </a:r>
            <a:endParaRPr sz="1633">
              <a:solidFill>
                <a:srgbClr val="264D9F"/>
              </a:solidFill>
              <a:latin typeface="Calibri"/>
              <a:ea typeface="Calibri"/>
              <a:cs typeface="Calibri"/>
              <a:sym typeface="Calibri"/>
            </a:endParaRPr>
          </a:p>
        </p:txBody>
      </p:sp>
      <p:sp>
        <p:nvSpPr>
          <p:cNvPr id="605" name="Google Shape;605;p35"/>
          <p:cNvSpPr txBox="1"/>
          <p:nvPr/>
        </p:nvSpPr>
        <p:spPr>
          <a:xfrm>
            <a:off x="317242" y="1888644"/>
            <a:ext cx="5381378" cy="393152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L'objectif principal de cette phase est la </a:t>
            </a:r>
            <a:r>
              <a:rPr lang="en-US" sz="1633" b="1">
                <a:solidFill>
                  <a:srgbClr val="938953"/>
                </a:solidFill>
                <a:latin typeface="Calibri"/>
                <a:ea typeface="Calibri"/>
                <a:cs typeface="Calibri"/>
                <a:sym typeface="Calibri"/>
              </a:rPr>
              <a:t>définition des principales conditions-cadres pour la conception ultérieure de rénovation sur la base des résultats de la phase de diagnostic</a:t>
            </a:r>
            <a:r>
              <a:rPr lang="en-US" sz="1633">
                <a:solidFill>
                  <a:srgbClr val="938953"/>
                </a:solidFill>
                <a:latin typeface="Calibri"/>
                <a:ea typeface="Calibri"/>
                <a:cs typeface="Calibri"/>
                <a:sym typeface="Calibri"/>
              </a:rPr>
              <a:t>. </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La définition stratégique sert donc de pointeur pour les phases de conception ultérieures en </a:t>
            </a:r>
            <a:r>
              <a:rPr lang="en-US" sz="1633" b="1">
                <a:solidFill>
                  <a:srgbClr val="938953"/>
                </a:solidFill>
                <a:latin typeface="Calibri"/>
                <a:ea typeface="Calibri"/>
                <a:cs typeface="Calibri"/>
                <a:sym typeface="Calibri"/>
              </a:rPr>
              <a:t>fixant des objectifs significatifs</a:t>
            </a:r>
            <a:r>
              <a:rPr lang="en-US" sz="1633">
                <a:solidFill>
                  <a:srgbClr val="938953"/>
                </a:solidFill>
                <a:latin typeface="Calibri"/>
                <a:ea typeface="Calibri"/>
                <a:cs typeface="Calibri"/>
                <a:sym typeface="Calibri"/>
              </a:rPr>
              <a:t> pour le projet de rénovation et en </a:t>
            </a:r>
            <a:r>
              <a:rPr lang="en-US" sz="1633" b="1">
                <a:solidFill>
                  <a:srgbClr val="938953"/>
                </a:solidFill>
                <a:latin typeface="Calibri"/>
                <a:ea typeface="Calibri"/>
                <a:cs typeface="Calibri"/>
                <a:sym typeface="Calibri"/>
              </a:rPr>
              <a:t>identifiant les principales contraintes et restrictions </a:t>
            </a:r>
            <a:r>
              <a:rPr lang="en-US" sz="1633">
                <a:solidFill>
                  <a:srgbClr val="938953"/>
                </a:solidFill>
                <a:latin typeface="Calibri"/>
                <a:ea typeface="Calibri"/>
                <a:cs typeface="Calibri"/>
                <a:sym typeface="Calibri"/>
              </a:rPr>
              <a:t>qui peuvent limiter la conception de la rénovation. </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Cette phase permet de:</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454">
              <a:solidFill>
                <a:srgbClr val="938953"/>
              </a:solidFill>
              <a:latin typeface="Calibri"/>
              <a:ea typeface="Calibri"/>
              <a:cs typeface="Calibri"/>
              <a:sym typeface="Calibri"/>
            </a:endParaRPr>
          </a:p>
          <a:p>
            <a:pPr marL="259204" marR="0" lvl="0" indent="-259204" algn="just" rtl="0">
              <a:spcBef>
                <a:spcPts val="0"/>
              </a:spcBef>
              <a:spcAft>
                <a:spcPts val="0"/>
              </a:spcAft>
              <a:buClr>
                <a:srgbClr val="938953"/>
              </a:buClr>
              <a:buSzPts val="1633"/>
              <a:buFont typeface="Calibri"/>
              <a:buChar char="-"/>
            </a:pPr>
            <a:r>
              <a:rPr lang="en-US" sz="1633">
                <a:solidFill>
                  <a:srgbClr val="938953"/>
                </a:solidFill>
                <a:latin typeface="Calibri"/>
                <a:ea typeface="Calibri"/>
                <a:cs typeface="Calibri"/>
                <a:sym typeface="Calibri"/>
              </a:rPr>
              <a:t>Construire une </a:t>
            </a:r>
            <a:r>
              <a:rPr lang="en-US" sz="1633" u="sng">
                <a:solidFill>
                  <a:srgbClr val="938953"/>
                </a:solidFill>
                <a:latin typeface="Calibri"/>
                <a:ea typeface="Calibri"/>
                <a:cs typeface="Calibri"/>
                <a:sym typeface="Calibri"/>
              </a:rPr>
              <a:t>vision partagée </a:t>
            </a:r>
            <a:r>
              <a:rPr lang="en-US" sz="1633">
                <a:solidFill>
                  <a:srgbClr val="938953"/>
                </a:solidFill>
                <a:latin typeface="Calibri"/>
                <a:ea typeface="Calibri"/>
                <a:cs typeface="Calibri"/>
                <a:sym typeface="Calibri"/>
              </a:rPr>
              <a:t>pour soutenir la prise de décision</a:t>
            </a:r>
            <a:endParaRPr sz="1633">
              <a:solidFill>
                <a:srgbClr val="938953"/>
              </a:solidFill>
              <a:latin typeface="Calibri"/>
              <a:ea typeface="Calibri"/>
              <a:cs typeface="Calibri"/>
              <a:sym typeface="Calibri"/>
            </a:endParaRPr>
          </a:p>
          <a:p>
            <a:pPr marL="259204" marR="0" lvl="0" indent="-259204" algn="just" rtl="0">
              <a:spcBef>
                <a:spcPts val="0"/>
              </a:spcBef>
              <a:spcAft>
                <a:spcPts val="0"/>
              </a:spcAft>
              <a:buClr>
                <a:srgbClr val="938953"/>
              </a:buClr>
              <a:buSzPts val="1633"/>
              <a:buFont typeface="Calibri"/>
              <a:buChar char="-"/>
            </a:pPr>
            <a:r>
              <a:rPr lang="en-US" sz="1633" u="sng">
                <a:solidFill>
                  <a:srgbClr val="938953"/>
                </a:solidFill>
                <a:latin typeface="Calibri"/>
                <a:ea typeface="Calibri"/>
                <a:cs typeface="Calibri"/>
                <a:sym typeface="Calibri"/>
              </a:rPr>
              <a:t>Stimuler l'amélioration des performances </a:t>
            </a:r>
            <a:r>
              <a:rPr lang="en-US" sz="1633">
                <a:solidFill>
                  <a:srgbClr val="938953"/>
                </a:solidFill>
                <a:latin typeface="Calibri"/>
                <a:ea typeface="Calibri"/>
                <a:cs typeface="Calibri"/>
                <a:sym typeface="Calibri"/>
              </a:rPr>
              <a:t>en définissant une base de référence à partir de laquelle évaluer le changement.</a:t>
            </a:r>
            <a:endParaRPr sz="1633">
              <a:solidFill>
                <a:srgbClr val="938953"/>
              </a:solidFill>
              <a:latin typeface="Calibri"/>
              <a:ea typeface="Calibri"/>
              <a:cs typeface="Calibri"/>
              <a:sym typeface="Calibri"/>
            </a:endParaRPr>
          </a:p>
        </p:txBody>
      </p:sp>
      <p:pic>
        <p:nvPicPr>
          <p:cNvPr id="606" name="Google Shape;606;p35"/>
          <p:cNvPicPr preferRelativeResize="0"/>
          <p:nvPr/>
        </p:nvPicPr>
        <p:blipFill rotWithShape="1">
          <a:blip r:embed="rId4">
            <a:alphaModFix/>
          </a:blip>
          <a:srcRect/>
          <a:stretch/>
        </p:blipFill>
        <p:spPr>
          <a:xfrm>
            <a:off x="5698620" y="1913890"/>
            <a:ext cx="3282172" cy="2693735"/>
          </a:xfrm>
          <a:prstGeom prst="rect">
            <a:avLst/>
          </a:prstGeom>
          <a:noFill/>
          <a:ln>
            <a:noFill/>
          </a:ln>
        </p:spPr>
      </p:pic>
      <p:sp>
        <p:nvSpPr>
          <p:cNvPr id="607" name="Google Shape;607;p35"/>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608" name="Google Shape;608;p35"/>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13"/>
        <p:cNvGrpSpPr/>
        <p:nvPr/>
      </p:nvGrpSpPr>
      <p:grpSpPr>
        <a:xfrm>
          <a:off x="0" y="0"/>
          <a:ext cx="0" cy="0"/>
          <a:chOff x="0" y="0"/>
          <a:chExt cx="0" cy="0"/>
        </a:xfrm>
      </p:grpSpPr>
      <p:sp>
        <p:nvSpPr>
          <p:cNvPr id="614" name="Google Shape;614;p36"/>
          <p:cNvSpPr/>
          <p:nvPr/>
        </p:nvSpPr>
        <p:spPr>
          <a:xfrm>
            <a:off x="1096100" y="89355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615" name="Google Shape;615;p36"/>
          <p:cNvSpPr txBox="1"/>
          <p:nvPr/>
        </p:nvSpPr>
        <p:spPr>
          <a:xfrm>
            <a:off x="73399" y="100051"/>
            <a:ext cx="5499179"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définition stratégique</a:t>
            </a:r>
            <a:endParaRPr/>
          </a:p>
        </p:txBody>
      </p:sp>
      <p:pic>
        <p:nvPicPr>
          <p:cNvPr id="616" name="Google Shape;616;p36"/>
          <p:cNvPicPr preferRelativeResize="0"/>
          <p:nvPr/>
        </p:nvPicPr>
        <p:blipFill rotWithShape="1">
          <a:blip r:embed="rId3">
            <a:alphaModFix/>
          </a:blip>
          <a:srcRect/>
          <a:stretch/>
        </p:blipFill>
        <p:spPr>
          <a:xfrm>
            <a:off x="489159" y="1327395"/>
            <a:ext cx="3113162" cy="475622"/>
          </a:xfrm>
          <a:prstGeom prst="rect">
            <a:avLst/>
          </a:prstGeom>
          <a:noFill/>
          <a:ln>
            <a:noFill/>
          </a:ln>
        </p:spPr>
      </p:pic>
      <p:pic>
        <p:nvPicPr>
          <p:cNvPr id="617" name="Google Shape;617;p36"/>
          <p:cNvPicPr preferRelativeResize="0"/>
          <p:nvPr/>
        </p:nvPicPr>
        <p:blipFill rotWithShape="1">
          <a:blip r:embed="rId4">
            <a:alphaModFix/>
          </a:blip>
          <a:srcRect/>
          <a:stretch/>
        </p:blipFill>
        <p:spPr>
          <a:xfrm>
            <a:off x="130844" y="2137558"/>
            <a:ext cx="8780217" cy="2553195"/>
          </a:xfrm>
          <a:prstGeom prst="rect">
            <a:avLst/>
          </a:prstGeom>
          <a:noFill/>
          <a:ln>
            <a:noFill/>
          </a:ln>
        </p:spPr>
      </p:pic>
      <p:sp>
        <p:nvSpPr>
          <p:cNvPr id="618" name="Google Shape;618;p36"/>
          <p:cNvSpPr txBox="1"/>
          <p:nvPr/>
        </p:nvSpPr>
        <p:spPr>
          <a:xfrm>
            <a:off x="967680" y="1381016"/>
            <a:ext cx="8126838" cy="364395"/>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4. DEFINITION STRATEGIQUE</a:t>
            </a:r>
            <a:endParaRPr sz="1633">
              <a:solidFill>
                <a:srgbClr val="264D9F"/>
              </a:solidFill>
              <a:latin typeface="Calibri"/>
              <a:ea typeface="Calibri"/>
              <a:cs typeface="Calibri"/>
              <a:sym typeface="Calibri"/>
            </a:endParaRPr>
          </a:p>
        </p:txBody>
      </p:sp>
      <p:sp>
        <p:nvSpPr>
          <p:cNvPr id="619" name="Google Shape;619;p36"/>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620" name="Google Shape;620;p36"/>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sp>
        <p:nvSpPr>
          <p:cNvPr id="626" name="Google Shape;626;p37"/>
          <p:cNvSpPr/>
          <p:nvPr/>
        </p:nvSpPr>
        <p:spPr>
          <a:xfrm>
            <a:off x="940601" y="115907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627" name="Google Shape;627;p37"/>
          <p:cNvSpPr txBox="1"/>
          <p:nvPr/>
        </p:nvSpPr>
        <p:spPr>
          <a:xfrm>
            <a:off x="199441" y="155378"/>
            <a:ext cx="5499179"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définition stratégique</a:t>
            </a:r>
            <a:endParaRPr/>
          </a:p>
        </p:txBody>
      </p:sp>
      <p:sp>
        <p:nvSpPr>
          <p:cNvPr id="628" name="Google Shape;628;p37"/>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37</a:t>
            </a:fld>
            <a:endParaRPr sz="816">
              <a:solidFill>
                <a:schemeClr val="lt1"/>
              </a:solidFill>
              <a:latin typeface="Arial"/>
              <a:ea typeface="Arial"/>
              <a:cs typeface="Arial"/>
              <a:sym typeface="Arial"/>
            </a:endParaRPr>
          </a:p>
        </p:txBody>
      </p:sp>
      <p:sp>
        <p:nvSpPr>
          <p:cNvPr id="629" name="Google Shape;629;p37"/>
          <p:cNvSpPr txBox="1"/>
          <p:nvPr/>
        </p:nvSpPr>
        <p:spPr>
          <a:xfrm>
            <a:off x="890631" y="1696618"/>
            <a:ext cx="8126838"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4.1 Objectifs de durabilité</a:t>
            </a:r>
            <a:endParaRPr/>
          </a:p>
        </p:txBody>
      </p:sp>
      <p:pic>
        <p:nvPicPr>
          <p:cNvPr id="630" name="Google Shape;630;p37"/>
          <p:cNvPicPr preferRelativeResize="0"/>
          <p:nvPr/>
        </p:nvPicPr>
        <p:blipFill rotWithShape="1">
          <a:blip r:embed="rId3">
            <a:alphaModFix/>
          </a:blip>
          <a:srcRect/>
          <a:stretch/>
        </p:blipFill>
        <p:spPr>
          <a:xfrm>
            <a:off x="489159" y="1327395"/>
            <a:ext cx="3113162" cy="475622"/>
          </a:xfrm>
          <a:prstGeom prst="rect">
            <a:avLst/>
          </a:prstGeom>
          <a:noFill/>
          <a:ln>
            <a:noFill/>
          </a:ln>
        </p:spPr>
      </p:pic>
      <p:pic>
        <p:nvPicPr>
          <p:cNvPr id="631" name="Google Shape;631;p37"/>
          <p:cNvPicPr preferRelativeResize="0"/>
          <p:nvPr/>
        </p:nvPicPr>
        <p:blipFill rotWithShape="1">
          <a:blip r:embed="rId4">
            <a:alphaModFix/>
          </a:blip>
          <a:srcRect/>
          <a:stretch/>
        </p:blipFill>
        <p:spPr>
          <a:xfrm>
            <a:off x="7153201" y="1372954"/>
            <a:ext cx="1215000" cy="540000"/>
          </a:xfrm>
          <a:prstGeom prst="rect">
            <a:avLst/>
          </a:prstGeom>
          <a:noFill/>
          <a:ln>
            <a:noFill/>
          </a:ln>
        </p:spPr>
      </p:pic>
      <p:sp>
        <p:nvSpPr>
          <p:cNvPr id="632" name="Google Shape;632;p37"/>
          <p:cNvSpPr txBox="1"/>
          <p:nvPr/>
        </p:nvSpPr>
        <p:spPr>
          <a:xfrm>
            <a:off x="966671" y="1398467"/>
            <a:ext cx="5462668"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4. DEFINITION STRATEGIQUE</a:t>
            </a:r>
            <a:endParaRPr sz="1633">
              <a:solidFill>
                <a:srgbClr val="264D9F"/>
              </a:solidFill>
              <a:latin typeface="Calibri"/>
              <a:ea typeface="Calibri"/>
              <a:cs typeface="Calibri"/>
              <a:sym typeface="Calibri"/>
            </a:endParaRPr>
          </a:p>
        </p:txBody>
      </p:sp>
      <p:sp>
        <p:nvSpPr>
          <p:cNvPr id="633" name="Google Shape;633;p37"/>
          <p:cNvSpPr txBox="1"/>
          <p:nvPr/>
        </p:nvSpPr>
        <p:spPr>
          <a:xfrm>
            <a:off x="510621" y="2304895"/>
            <a:ext cx="8126837" cy="84619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b="1">
                <a:solidFill>
                  <a:srgbClr val="938953"/>
                </a:solidFill>
                <a:latin typeface="Calibri"/>
                <a:ea typeface="Calibri"/>
                <a:cs typeface="Calibri"/>
                <a:sym typeface="Calibri"/>
              </a:rPr>
              <a:t>Définir des objectifs clairs et mesurables qui devraient être atteints </a:t>
            </a:r>
            <a:r>
              <a:rPr lang="en-US" sz="1633">
                <a:solidFill>
                  <a:srgbClr val="938953"/>
                </a:solidFill>
                <a:latin typeface="Calibri"/>
                <a:ea typeface="Calibri"/>
                <a:cs typeface="Calibri"/>
                <a:sym typeface="Calibri"/>
              </a:rPr>
              <a:t>par le concept de rénovation . Les objectifs doivent aborder tous les domaines de la durabilité comme l'environnement, l'économie et les aspects sociaux.</a:t>
            </a:r>
            <a:endParaRPr sz="1633">
              <a:solidFill>
                <a:srgbClr val="938953"/>
              </a:solidFill>
              <a:latin typeface="Calibri"/>
              <a:ea typeface="Calibri"/>
              <a:cs typeface="Calibri"/>
              <a:sym typeface="Calibri"/>
            </a:endParaRPr>
          </a:p>
        </p:txBody>
      </p:sp>
      <p:sp>
        <p:nvSpPr>
          <p:cNvPr id="634" name="Google Shape;634;p37"/>
          <p:cNvSpPr txBox="1"/>
          <p:nvPr/>
        </p:nvSpPr>
        <p:spPr>
          <a:xfrm>
            <a:off x="456481" y="3192047"/>
            <a:ext cx="7622111" cy="247971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33" b="1">
                <a:solidFill>
                  <a:srgbClr val="938953"/>
                </a:solidFill>
                <a:latin typeface="Calibri"/>
                <a:ea typeface="Calibri"/>
                <a:cs typeface="Calibri"/>
                <a:sym typeface="Calibri"/>
              </a:rPr>
              <a:t>Les objectifs doivent être S.M.A.P.L. </a:t>
            </a:r>
            <a:r>
              <a:rPr lang="en-US" sz="1633">
                <a:solidFill>
                  <a:srgbClr val="938953"/>
                </a:solidFill>
                <a:latin typeface="Calibri"/>
                <a:ea typeface="Calibri"/>
                <a:cs typeface="Calibri"/>
                <a:sym typeface="Calibri"/>
              </a:rPr>
              <a:t>ce qui signifie :</a:t>
            </a:r>
            <a:endParaRPr sz="1633">
              <a:solidFill>
                <a:srgbClr val="938953"/>
              </a:solidFill>
              <a:latin typeface="Calibri"/>
              <a:ea typeface="Calibri"/>
              <a:cs typeface="Calibri"/>
              <a:sym typeface="Calibri"/>
            </a:endParaRPr>
          </a:p>
          <a:p>
            <a:pPr marL="0" marR="0" lvl="0" indent="0" algn="l" rtl="0">
              <a:spcBef>
                <a:spcPts val="0"/>
              </a:spcBef>
              <a:spcAft>
                <a:spcPts val="0"/>
              </a:spcAft>
              <a:buNone/>
            </a:pPr>
            <a:endParaRPr sz="1633">
              <a:solidFill>
                <a:srgbClr val="938953"/>
              </a:solidFill>
              <a:latin typeface="Calibri"/>
              <a:ea typeface="Calibri"/>
              <a:cs typeface="Calibri"/>
              <a:sym typeface="Calibri"/>
            </a:endParaRPr>
          </a:p>
          <a:p>
            <a:pPr marL="285750" marR="0" lvl="0" indent="-285750" algn="l" rtl="0">
              <a:lnSpc>
                <a:spcPct val="150000"/>
              </a:lnSpc>
              <a:spcBef>
                <a:spcPts val="0"/>
              </a:spcBef>
              <a:spcAft>
                <a:spcPts val="0"/>
              </a:spcAft>
              <a:buClr>
                <a:srgbClr val="953734"/>
              </a:buClr>
              <a:buSzPts val="1633"/>
              <a:buFont typeface="Arial"/>
              <a:buChar char="•"/>
            </a:pPr>
            <a:r>
              <a:rPr lang="en-US" sz="1633" b="1">
                <a:solidFill>
                  <a:srgbClr val="953734"/>
                </a:solidFill>
                <a:latin typeface="Calibri"/>
                <a:ea typeface="Calibri"/>
                <a:cs typeface="Calibri"/>
                <a:sym typeface="Calibri"/>
              </a:rPr>
              <a:t>Spécifique – l’objectif doit être clairement défini</a:t>
            </a:r>
            <a:endParaRPr sz="1633" b="1">
              <a:solidFill>
                <a:srgbClr val="953734"/>
              </a:solidFill>
              <a:latin typeface="Calibri"/>
              <a:ea typeface="Calibri"/>
              <a:cs typeface="Calibri"/>
              <a:sym typeface="Calibri"/>
            </a:endParaRPr>
          </a:p>
          <a:p>
            <a:pPr marL="285750" marR="0" lvl="0" indent="-285750" algn="l" rtl="0">
              <a:lnSpc>
                <a:spcPct val="150000"/>
              </a:lnSpc>
              <a:spcBef>
                <a:spcPts val="0"/>
              </a:spcBef>
              <a:spcAft>
                <a:spcPts val="0"/>
              </a:spcAft>
              <a:buClr>
                <a:srgbClr val="953734"/>
              </a:buClr>
              <a:buSzPts val="1633"/>
              <a:buFont typeface="Arial"/>
              <a:buChar char="•"/>
            </a:pPr>
            <a:r>
              <a:rPr lang="en-US" sz="1633" b="1">
                <a:solidFill>
                  <a:srgbClr val="953734"/>
                </a:solidFill>
                <a:latin typeface="Calibri"/>
                <a:ea typeface="Calibri"/>
                <a:cs typeface="Calibri"/>
                <a:sym typeface="Calibri"/>
              </a:rPr>
              <a:t>Mesurable – l’objectif doit être quantifiable</a:t>
            </a:r>
            <a:endParaRPr sz="1633" b="1">
              <a:solidFill>
                <a:srgbClr val="953734"/>
              </a:solidFill>
              <a:latin typeface="Calibri"/>
              <a:ea typeface="Calibri"/>
              <a:cs typeface="Calibri"/>
              <a:sym typeface="Calibri"/>
            </a:endParaRPr>
          </a:p>
          <a:p>
            <a:pPr marL="285750" marR="0" lvl="0" indent="-285750" algn="l" rtl="0">
              <a:lnSpc>
                <a:spcPct val="150000"/>
              </a:lnSpc>
              <a:spcBef>
                <a:spcPts val="0"/>
              </a:spcBef>
              <a:spcAft>
                <a:spcPts val="0"/>
              </a:spcAft>
              <a:buClr>
                <a:srgbClr val="953734"/>
              </a:buClr>
              <a:buSzPts val="1633"/>
              <a:buFont typeface="Arial"/>
              <a:buChar char="•"/>
            </a:pPr>
            <a:r>
              <a:rPr lang="en-US" sz="1633" b="1">
                <a:solidFill>
                  <a:srgbClr val="953734"/>
                </a:solidFill>
                <a:latin typeface="Calibri"/>
                <a:ea typeface="Calibri"/>
                <a:cs typeface="Calibri"/>
                <a:sym typeface="Calibri"/>
              </a:rPr>
              <a:t>Atteignable – l’objectif doit être réaliste et réalisable</a:t>
            </a:r>
            <a:endParaRPr sz="1633" b="1">
              <a:solidFill>
                <a:srgbClr val="953734"/>
              </a:solidFill>
              <a:latin typeface="Calibri"/>
              <a:ea typeface="Calibri"/>
              <a:cs typeface="Calibri"/>
              <a:sym typeface="Calibri"/>
            </a:endParaRPr>
          </a:p>
          <a:p>
            <a:pPr marL="285750" marR="0" lvl="0" indent="-285750" algn="l" rtl="0">
              <a:lnSpc>
                <a:spcPct val="150000"/>
              </a:lnSpc>
              <a:spcBef>
                <a:spcPts val="0"/>
              </a:spcBef>
              <a:spcAft>
                <a:spcPts val="0"/>
              </a:spcAft>
              <a:buClr>
                <a:srgbClr val="953734"/>
              </a:buClr>
              <a:buSzPts val="1633"/>
              <a:buFont typeface="Arial"/>
              <a:buChar char="•"/>
            </a:pPr>
            <a:r>
              <a:rPr lang="en-US" sz="1633" b="1">
                <a:solidFill>
                  <a:srgbClr val="953734"/>
                </a:solidFill>
                <a:latin typeface="Calibri"/>
                <a:ea typeface="Calibri"/>
                <a:cs typeface="Calibri"/>
                <a:sym typeface="Calibri"/>
              </a:rPr>
              <a:t>Pertinent – sont les cibles pertinentes pour quartiers et bâtiments urbains durables</a:t>
            </a:r>
            <a:endParaRPr sz="1633" b="1">
              <a:solidFill>
                <a:srgbClr val="953734"/>
              </a:solidFill>
              <a:latin typeface="Calibri"/>
              <a:ea typeface="Calibri"/>
              <a:cs typeface="Calibri"/>
              <a:sym typeface="Calibri"/>
            </a:endParaRPr>
          </a:p>
          <a:p>
            <a:pPr marL="285750" marR="0" lvl="0" indent="-285750" algn="l" rtl="0">
              <a:lnSpc>
                <a:spcPct val="150000"/>
              </a:lnSpc>
              <a:spcBef>
                <a:spcPts val="0"/>
              </a:spcBef>
              <a:spcAft>
                <a:spcPts val="0"/>
              </a:spcAft>
              <a:buClr>
                <a:srgbClr val="953734"/>
              </a:buClr>
              <a:buSzPts val="1633"/>
              <a:buFont typeface="Arial"/>
              <a:buChar char="•"/>
            </a:pPr>
            <a:r>
              <a:rPr lang="en-US" sz="1633" b="1">
                <a:solidFill>
                  <a:srgbClr val="953734"/>
                </a:solidFill>
                <a:latin typeface="Calibri"/>
                <a:ea typeface="Calibri"/>
                <a:cs typeface="Calibri"/>
                <a:sym typeface="Calibri"/>
              </a:rPr>
              <a:t>Limité dans le temps – préciser quand le(s) résultat(s) peut(vent) être atteint(s)</a:t>
            </a:r>
            <a:endParaRPr sz="1633" b="1">
              <a:solidFill>
                <a:srgbClr val="953734"/>
              </a:solidFill>
              <a:latin typeface="Calibri"/>
              <a:ea typeface="Calibri"/>
              <a:cs typeface="Calibri"/>
              <a:sym typeface="Calibri"/>
            </a:endParaRPr>
          </a:p>
        </p:txBody>
      </p:sp>
      <p:sp>
        <p:nvSpPr>
          <p:cNvPr id="635" name="Google Shape;635;p37"/>
          <p:cNvSpPr txBox="1"/>
          <p:nvPr/>
        </p:nvSpPr>
        <p:spPr>
          <a:xfrm>
            <a:off x="7617383" y="1250574"/>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636" name="Google Shape;636;p37"/>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637" name="Google Shape;637;p37"/>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42"/>
        <p:cNvGrpSpPr/>
        <p:nvPr/>
      </p:nvGrpSpPr>
      <p:grpSpPr>
        <a:xfrm>
          <a:off x="0" y="0"/>
          <a:ext cx="0" cy="0"/>
          <a:chOff x="0" y="0"/>
          <a:chExt cx="0" cy="0"/>
        </a:xfrm>
      </p:grpSpPr>
      <p:sp>
        <p:nvSpPr>
          <p:cNvPr id="643" name="Google Shape;643;p38"/>
          <p:cNvSpPr/>
          <p:nvPr/>
        </p:nvSpPr>
        <p:spPr>
          <a:xfrm>
            <a:off x="949254" y="115907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644" name="Google Shape;644;p38"/>
          <p:cNvSpPr/>
          <p:nvPr/>
        </p:nvSpPr>
        <p:spPr>
          <a:xfrm>
            <a:off x="943296" y="114755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645" name="Google Shape;645;p38"/>
          <p:cNvSpPr txBox="1"/>
          <p:nvPr/>
        </p:nvSpPr>
        <p:spPr>
          <a:xfrm>
            <a:off x="277786" y="167700"/>
            <a:ext cx="5499179"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définition stratégique</a:t>
            </a:r>
            <a:endParaRPr/>
          </a:p>
        </p:txBody>
      </p:sp>
      <p:sp>
        <p:nvSpPr>
          <p:cNvPr id="646" name="Google Shape;646;p38"/>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38</a:t>
            </a:fld>
            <a:endParaRPr sz="816">
              <a:solidFill>
                <a:schemeClr val="lt1"/>
              </a:solidFill>
              <a:latin typeface="Arial"/>
              <a:ea typeface="Arial"/>
              <a:cs typeface="Arial"/>
              <a:sym typeface="Arial"/>
            </a:endParaRPr>
          </a:p>
        </p:txBody>
      </p:sp>
      <p:sp>
        <p:nvSpPr>
          <p:cNvPr id="647" name="Google Shape;647;p38"/>
          <p:cNvSpPr txBox="1"/>
          <p:nvPr/>
        </p:nvSpPr>
        <p:spPr>
          <a:xfrm>
            <a:off x="871148" y="1696618"/>
            <a:ext cx="3113162"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4.1 Objectifs de durabilité</a:t>
            </a:r>
            <a:endParaRPr/>
          </a:p>
        </p:txBody>
      </p:sp>
      <p:sp>
        <p:nvSpPr>
          <p:cNvPr id="648" name="Google Shape;648;p38"/>
          <p:cNvSpPr txBox="1"/>
          <p:nvPr/>
        </p:nvSpPr>
        <p:spPr>
          <a:xfrm>
            <a:off x="943297" y="2304895"/>
            <a:ext cx="7272236" cy="84619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SBTool et SNTool sont utilisés pour fixer des objectifs de durabilité mesurables à l'échelle urbaine et des bâtiments. Pour chaque critère d'évaluation, il convient de </a:t>
            </a:r>
            <a:r>
              <a:rPr lang="en-US" sz="1633" b="1">
                <a:solidFill>
                  <a:srgbClr val="938953"/>
                </a:solidFill>
                <a:latin typeface="Calibri"/>
                <a:ea typeface="Calibri"/>
                <a:cs typeface="Calibri"/>
                <a:sym typeface="Calibri"/>
              </a:rPr>
              <a:t>fixer un score cible</a:t>
            </a:r>
            <a:r>
              <a:rPr lang="en-US" sz="1633">
                <a:solidFill>
                  <a:srgbClr val="938953"/>
                </a:solidFill>
                <a:latin typeface="Calibri"/>
                <a:ea typeface="Calibri"/>
                <a:cs typeface="Calibri"/>
                <a:sym typeface="Calibri"/>
              </a:rPr>
              <a:t>. Chaque score cible correspondra à </a:t>
            </a:r>
            <a:r>
              <a:rPr lang="en-US" sz="1633" b="1">
                <a:solidFill>
                  <a:srgbClr val="938953"/>
                </a:solidFill>
                <a:latin typeface="Calibri"/>
                <a:ea typeface="Calibri"/>
                <a:cs typeface="Calibri"/>
                <a:sym typeface="Calibri"/>
              </a:rPr>
              <a:t>une valeur cible de l'indicateur</a:t>
            </a:r>
            <a:r>
              <a:rPr lang="en-US" sz="1633">
                <a:solidFill>
                  <a:srgbClr val="938953"/>
                </a:solidFill>
                <a:latin typeface="Calibri"/>
                <a:ea typeface="Calibri"/>
                <a:cs typeface="Calibri"/>
                <a:sym typeface="Calibri"/>
              </a:rPr>
              <a:t>.</a:t>
            </a:r>
            <a:endParaRPr/>
          </a:p>
        </p:txBody>
      </p:sp>
      <p:pic>
        <p:nvPicPr>
          <p:cNvPr id="649" name="Google Shape;649;p38"/>
          <p:cNvPicPr preferRelativeResize="0"/>
          <p:nvPr/>
        </p:nvPicPr>
        <p:blipFill rotWithShape="1">
          <a:blip r:embed="rId3">
            <a:alphaModFix/>
          </a:blip>
          <a:srcRect/>
          <a:stretch/>
        </p:blipFill>
        <p:spPr>
          <a:xfrm>
            <a:off x="489159" y="1327395"/>
            <a:ext cx="3113162" cy="475622"/>
          </a:xfrm>
          <a:prstGeom prst="rect">
            <a:avLst/>
          </a:prstGeom>
          <a:noFill/>
          <a:ln>
            <a:noFill/>
          </a:ln>
        </p:spPr>
      </p:pic>
      <p:pic>
        <p:nvPicPr>
          <p:cNvPr id="650" name="Google Shape;650;p38"/>
          <p:cNvPicPr preferRelativeResize="0"/>
          <p:nvPr/>
        </p:nvPicPr>
        <p:blipFill rotWithShape="1">
          <a:blip r:embed="rId4">
            <a:alphaModFix/>
          </a:blip>
          <a:srcRect/>
          <a:stretch/>
        </p:blipFill>
        <p:spPr>
          <a:xfrm>
            <a:off x="7153201" y="1372954"/>
            <a:ext cx="1215000" cy="540000"/>
          </a:xfrm>
          <a:prstGeom prst="rect">
            <a:avLst/>
          </a:prstGeom>
          <a:noFill/>
          <a:ln>
            <a:noFill/>
          </a:ln>
        </p:spPr>
      </p:pic>
      <p:sp>
        <p:nvSpPr>
          <p:cNvPr id="651" name="Google Shape;651;p38"/>
          <p:cNvSpPr txBox="1"/>
          <p:nvPr/>
        </p:nvSpPr>
        <p:spPr>
          <a:xfrm>
            <a:off x="952542" y="1372954"/>
            <a:ext cx="5007138"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4. DEFINITION STRATEGIQUE  </a:t>
            </a:r>
            <a:endParaRPr sz="1633">
              <a:solidFill>
                <a:srgbClr val="264D9F"/>
              </a:solidFill>
              <a:latin typeface="Calibri"/>
              <a:ea typeface="Calibri"/>
              <a:cs typeface="Calibri"/>
              <a:sym typeface="Calibri"/>
            </a:endParaRPr>
          </a:p>
        </p:txBody>
      </p:sp>
      <p:pic>
        <p:nvPicPr>
          <p:cNvPr id="652" name="Google Shape;652;p38"/>
          <p:cNvPicPr preferRelativeResize="0"/>
          <p:nvPr/>
        </p:nvPicPr>
        <p:blipFill rotWithShape="1">
          <a:blip r:embed="rId5">
            <a:alphaModFix/>
          </a:blip>
          <a:srcRect/>
          <a:stretch/>
        </p:blipFill>
        <p:spPr>
          <a:xfrm>
            <a:off x="952542" y="3368023"/>
            <a:ext cx="7333126" cy="2444375"/>
          </a:xfrm>
          <a:prstGeom prst="rect">
            <a:avLst/>
          </a:prstGeom>
          <a:noFill/>
          <a:ln>
            <a:noFill/>
          </a:ln>
        </p:spPr>
      </p:pic>
      <p:sp>
        <p:nvSpPr>
          <p:cNvPr id="653" name="Google Shape;653;p38"/>
          <p:cNvSpPr txBox="1"/>
          <p:nvPr/>
        </p:nvSpPr>
        <p:spPr>
          <a:xfrm>
            <a:off x="7608730" y="1225061"/>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654" name="Google Shape;654;p38"/>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655" name="Google Shape;655;p38"/>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60"/>
        <p:cNvGrpSpPr/>
        <p:nvPr/>
      </p:nvGrpSpPr>
      <p:grpSpPr>
        <a:xfrm>
          <a:off x="0" y="0"/>
          <a:ext cx="0" cy="0"/>
          <a:chOff x="0" y="0"/>
          <a:chExt cx="0" cy="0"/>
        </a:xfrm>
      </p:grpSpPr>
      <p:sp>
        <p:nvSpPr>
          <p:cNvPr id="661" name="Google Shape;661;p39"/>
          <p:cNvSpPr/>
          <p:nvPr/>
        </p:nvSpPr>
        <p:spPr>
          <a:xfrm>
            <a:off x="1030938" y="118955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662" name="Google Shape;662;p39"/>
          <p:cNvSpPr/>
          <p:nvPr/>
        </p:nvSpPr>
        <p:spPr>
          <a:xfrm>
            <a:off x="1024980" y="117803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663" name="Google Shape;663;p39"/>
          <p:cNvSpPr txBox="1"/>
          <p:nvPr/>
        </p:nvSpPr>
        <p:spPr>
          <a:xfrm>
            <a:off x="277786" y="187929"/>
            <a:ext cx="5499179"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définition stratégique</a:t>
            </a:r>
            <a:endParaRPr/>
          </a:p>
        </p:txBody>
      </p:sp>
      <p:sp>
        <p:nvSpPr>
          <p:cNvPr id="664" name="Google Shape;664;p39"/>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39</a:t>
            </a:fld>
            <a:endParaRPr sz="816">
              <a:solidFill>
                <a:schemeClr val="lt1"/>
              </a:solidFill>
              <a:latin typeface="Arial"/>
              <a:ea typeface="Arial"/>
              <a:cs typeface="Arial"/>
              <a:sym typeface="Arial"/>
            </a:endParaRPr>
          </a:p>
        </p:txBody>
      </p:sp>
      <p:sp>
        <p:nvSpPr>
          <p:cNvPr id="665" name="Google Shape;665;p39"/>
          <p:cNvSpPr txBox="1"/>
          <p:nvPr/>
        </p:nvSpPr>
        <p:spPr>
          <a:xfrm>
            <a:off x="882492" y="1698962"/>
            <a:ext cx="3548831"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4.1 Objectifs de durabilité</a:t>
            </a:r>
            <a:endParaRPr/>
          </a:p>
        </p:txBody>
      </p:sp>
      <p:pic>
        <p:nvPicPr>
          <p:cNvPr id="666" name="Google Shape;666;p39"/>
          <p:cNvPicPr preferRelativeResize="0"/>
          <p:nvPr/>
        </p:nvPicPr>
        <p:blipFill rotWithShape="1">
          <a:blip r:embed="rId3">
            <a:alphaModFix/>
          </a:blip>
          <a:srcRect/>
          <a:stretch/>
        </p:blipFill>
        <p:spPr>
          <a:xfrm>
            <a:off x="7153201" y="1372954"/>
            <a:ext cx="1215000" cy="540000"/>
          </a:xfrm>
          <a:prstGeom prst="rect">
            <a:avLst/>
          </a:prstGeom>
          <a:noFill/>
          <a:ln>
            <a:noFill/>
          </a:ln>
        </p:spPr>
      </p:pic>
      <p:pic>
        <p:nvPicPr>
          <p:cNvPr id="667" name="Google Shape;667;p39"/>
          <p:cNvPicPr preferRelativeResize="0"/>
          <p:nvPr/>
        </p:nvPicPr>
        <p:blipFill rotWithShape="1">
          <a:blip r:embed="rId4">
            <a:alphaModFix/>
          </a:blip>
          <a:srcRect/>
          <a:stretch/>
        </p:blipFill>
        <p:spPr>
          <a:xfrm>
            <a:off x="489159" y="1327395"/>
            <a:ext cx="3113162" cy="475622"/>
          </a:xfrm>
          <a:prstGeom prst="rect">
            <a:avLst/>
          </a:prstGeom>
          <a:noFill/>
          <a:ln>
            <a:noFill/>
          </a:ln>
        </p:spPr>
      </p:pic>
      <p:sp>
        <p:nvSpPr>
          <p:cNvPr id="668" name="Google Shape;668;p39"/>
          <p:cNvSpPr txBox="1"/>
          <p:nvPr/>
        </p:nvSpPr>
        <p:spPr>
          <a:xfrm>
            <a:off x="952542" y="1372954"/>
            <a:ext cx="5007138"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4. DEFINITION STRATEGIQUE  </a:t>
            </a:r>
            <a:endParaRPr sz="1633">
              <a:solidFill>
                <a:srgbClr val="264D9F"/>
              </a:solidFill>
              <a:latin typeface="Calibri"/>
              <a:ea typeface="Calibri"/>
              <a:cs typeface="Calibri"/>
              <a:sym typeface="Calibri"/>
            </a:endParaRPr>
          </a:p>
        </p:txBody>
      </p:sp>
      <p:pic>
        <p:nvPicPr>
          <p:cNvPr id="669" name="Google Shape;669;p39"/>
          <p:cNvPicPr preferRelativeResize="0"/>
          <p:nvPr/>
        </p:nvPicPr>
        <p:blipFill rotWithShape="1">
          <a:blip r:embed="rId5">
            <a:alphaModFix/>
          </a:blip>
          <a:srcRect/>
          <a:stretch/>
        </p:blipFill>
        <p:spPr>
          <a:xfrm>
            <a:off x="1024980" y="2266041"/>
            <a:ext cx="6824610" cy="3315207"/>
          </a:xfrm>
          <a:prstGeom prst="rect">
            <a:avLst/>
          </a:prstGeom>
          <a:noFill/>
          <a:ln>
            <a:noFill/>
          </a:ln>
        </p:spPr>
      </p:pic>
      <p:sp>
        <p:nvSpPr>
          <p:cNvPr id="670" name="Google Shape;670;p39"/>
          <p:cNvSpPr txBox="1"/>
          <p:nvPr/>
        </p:nvSpPr>
        <p:spPr>
          <a:xfrm>
            <a:off x="7527046" y="1203677"/>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671" name="Google Shape;671;p39"/>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672" name="Google Shape;672;p39"/>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4"/>
          <p:cNvSpPr/>
          <p:nvPr/>
        </p:nvSpPr>
        <p:spPr>
          <a:xfrm>
            <a:off x="1102058" y="14029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08" name="Google Shape;108;p4"/>
          <p:cNvSpPr txBox="1"/>
          <p:nvPr/>
        </p:nvSpPr>
        <p:spPr>
          <a:xfrm>
            <a:off x="199441" y="157836"/>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d'initiation</a:t>
            </a:r>
            <a:endParaRPr/>
          </a:p>
        </p:txBody>
      </p:sp>
      <p:sp>
        <p:nvSpPr>
          <p:cNvPr id="109" name="Google Shape;109;p4"/>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4</a:t>
            </a:fld>
            <a:endParaRPr sz="816">
              <a:solidFill>
                <a:schemeClr val="lt1"/>
              </a:solidFill>
              <a:latin typeface="Arial"/>
              <a:ea typeface="Arial"/>
              <a:cs typeface="Arial"/>
              <a:sym typeface="Arial"/>
            </a:endParaRPr>
          </a:p>
        </p:txBody>
      </p:sp>
      <p:pic>
        <p:nvPicPr>
          <p:cNvPr id="110" name="Google Shape;110;p4"/>
          <p:cNvPicPr preferRelativeResize="0"/>
          <p:nvPr/>
        </p:nvPicPr>
        <p:blipFill rotWithShape="1">
          <a:blip r:embed="rId3">
            <a:alphaModFix/>
          </a:blip>
          <a:srcRect/>
          <a:stretch/>
        </p:blipFill>
        <p:spPr>
          <a:xfrm>
            <a:off x="475256" y="1293305"/>
            <a:ext cx="2230425" cy="484237"/>
          </a:xfrm>
          <a:prstGeom prst="rect">
            <a:avLst/>
          </a:prstGeom>
          <a:noFill/>
          <a:ln>
            <a:noFill/>
          </a:ln>
        </p:spPr>
      </p:pic>
      <p:pic>
        <p:nvPicPr>
          <p:cNvPr id="111" name="Google Shape;111;p4"/>
          <p:cNvPicPr preferRelativeResize="0"/>
          <p:nvPr/>
        </p:nvPicPr>
        <p:blipFill rotWithShape="1">
          <a:blip r:embed="rId4">
            <a:alphaModFix/>
          </a:blip>
          <a:srcRect/>
          <a:stretch/>
        </p:blipFill>
        <p:spPr>
          <a:xfrm>
            <a:off x="383049" y="2437829"/>
            <a:ext cx="8477641" cy="2188491"/>
          </a:xfrm>
          <a:prstGeom prst="rect">
            <a:avLst/>
          </a:prstGeom>
          <a:noFill/>
          <a:ln>
            <a:noFill/>
          </a:ln>
        </p:spPr>
      </p:pic>
      <p:sp>
        <p:nvSpPr>
          <p:cNvPr id="112" name="Google Shape;112;p4"/>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113" name="Google Shape;113;p4"/>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77"/>
        <p:cNvGrpSpPr/>
        <p:nvPr/>
      </p:nvGrpSpPr>
      <p:grpSpPr>
        <a:xfrm>
          <a:off x="0" y="0"/>
          <a:ext cx="0" cy="0"/>
          <a:chOff x="0" y="0"/>
          <a:chExt cx="0" cy="0"/>
        </a:xfrm>
      </p:grpSpPr>
      <p:sp>
        <p:nvSpPr>
          <p:cNvPr id="678" name="Google Shape;678;p40"/>
          <p:cNvSpPr/>
          <p:nvPr/>
        </p:nvSpPr>
        <p:spPr>
          <a:xfrm>
            <a:off x="1041098" y="118955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679" name="Google Shape;679;p40"/>
          <p:cNvSpPr/>
          <p:nvPr/>
        </p:nvSpPr>
        <p:spPr>
          <a:xfrm>
            <a:off x="1035140" y="117803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680" name="Google Shape;680;p40"/>
          <p:cNvSpPr txBox="1"/>
          <p:nvPr/>
        </p:nvSpPr>
        <p:spPr>
          <a:xfrm>
            <a:off x="199441" y="150458"/>
            <a:ext cx="5499179"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définition stratégique</a:t>
            </a:r>
            <a:endParaRPr/>
          </a:p>
        </p:txBody>
      </p:sp>
      <p:sp>
        <p:nvSpPr>
          <p:cNvPr id="681" name="Google Shape;681;p40"/>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40</a:t>
            </a:fld>
            <a:endParaRPr sz="816">
              <a:solidFill>
                <a:schemeClr val="lt1"/>
              </a:solidFill>
              <a:latin typeface="Arial"/>
              <a:ea typeface="Arial"/>
              <a:cs typeface="Arial"/>
              <a:sym typeface="Arial"/>
            </a:endParaRPr>
          </a:p>
        </p:txBody>
      </p:sp>
      <p:sp>
        <p:nvSpPr>
          <p:cNvPr id="682" name="Google Shape;682;p40"/>
          <p:cNvSpPr txBox="1"/>
          <p:nvPr/>
        </p:nvSpPr>
        <p:spPr>
          <a:xfrm>
            <a:off x="892653" y="1687298"/>
            <a:ext cx="4368664"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4.2 Contraintes et restrictions</a:t>
            </a:r>
            <a:endParaRPr/>
          </a:p>
        </p:txBody>
      </p:sp>
      <p:pic>
        <p:nvPicPr>
          <p:cNvPr id="683" name="Google Shape;683;p40"/>
          <p:cNvPicPr preferRelativeResize="0"/>
          <p:nvPr/>
        </p:nvPicPr>
        <p:blipFill rotWithShape="1">
          <a:blip r:embed="rId3">
            <a:alphaModFix/>
          </a:blip>
          <a:srcRect/>
          <a:stretch/>
        </p:blipFill>
        <p:spPr>
          <a:xfrm>
            <a:off x="7062330" y="1350670"/>
            <a:ext cx="1406840" cy="540000"/>
          </a:xfrm>
          <a:prstGeom prst="rect">
            <a:avLst/>
          </a:prstGeom>
          <a:noFill/>
          <a:ln>
            <a:noFill/>
          </a:ln>
        </p:spPr>
      </p:pic>
      <p:pic>
        <p:nvPicPr>
          <p:cNvPr id="684" name="Google Shape;684;p40"/>
          <p:cNvPicPr preferRelativeResize="0"/>
          <p:nvPr/>
        </p:nvPicPr>
        <p:blipFill rotWithShape="1">
          <a:blip r:embed="rId4">
            <a:alphaModFix/>
          </a:blip>
          <a:srcRect/>
          <a:stretch/>
        </p:blipFill>
        <p:spPr>
          <a:xfrm>
            <a:off x="489159" y="1327395"/>
            <a:ext cx="3113162" cy="475622"/>
          </a:xfrm>
          <a:prstGeom prst="rect">
            <a:avLst/>
          </a:prstGeom>
          <a:noFill/>
          <a:ln>
            <a:noFill/>
          </a:ln>
        </p:spPr>
      </p:pic>
      <p:sp>
        <p:nvSpPr>
          <p:cNvPr id="685" name="Google Shape;685;p40"/>
          <p:cNvSpPr txBox="1"/>
          <p:nvPr/>
        </p:nvSpPr>
        <p:spPr>
          <a:xfrm>
            <a:off x="952542" y="1372954"/>
            <a:ext cx="5007138"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4. DEFINITION STRATEGIQUE  </a:t>
            </a:r>
            <a:endParaRPr sz="1633">
              <a:solidFill>
                <a:srgbClr val="264D9F"/>
              </a:solidFill>
              <a:latin typeface="Calibri"/>
              <a:ea typeface="Calibri"/>
              <a:cs typeface="Calibri"/>
              <a:sym typeface="Calibri"/>
            </a:endParaRPr>
          </a:p>
        </p:txBody>
      </p:sp>
      <p:sp>
        <p:nvSpPr>
          <p:cNvPr id="686" name="Google Shape;686;p40"/>
          <p:cNvSpPr txBox="1"/>
          <p:nvPr/>
        </p:nvSpPr>
        <p:spPr>
          <a:xfrm>
            <a:off x="611118" y="2335375"/>
            <a:ext cx="8126837" cy="2770502"/>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Les </a:t>
            </a:r>
            <a:r>
              <a:rPr lang="en-US" sz="1633" b="1">
                <a:solidFill>
                  <a:srgbClr val="938953"/>
                </a:solidFill>
                <a:latin typeface="Calibri"/>
                <a:ea typeface="Calibri"/>
                <a:cs typeface="Calibri"/>
                <a:sym typeface="Calibri"/>
              </a:rPr>
              <a:t>principales contraintes </a:t>
            </a:r>
            <a:r>
              <a:rPr lang="en-US" sz="1633">
                <a:solidFill>
                  <a:srgbClr val="938953"/>
                </a:solidFill>
                <a:latin typeface="Calibri"/>
                <a:ea typeface="Calibri"/>
                <a:cs typeface="Calibri"/>
                <a:sym typeface="Calibri"/>
              </a:rPr>
              <a:t>qui surviennent dans les projets de rénovation durable des quartiers et des bâtiments peuvent être définies et structurées dans les catégories suivantes :</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907">
              <a:solidFill>
                <a:srgbClr val="938953"/>
              </a:solidFill>
              <a:latin typeface="Calibri"/>
              <a:ea typeface="Calibri"/>
              <a:cs typeface="Calibri"/>
              <a:sym typeface="Calibri"/>
            </a:endParaRPr>
          </a:p>
          <a:p>
            <a:pPr marL="259204" marR="0" lvl="0" indent="-259204" algn="just" rtl="0">
              <a:spcBef>
                <a:spcPts val="0"/>
              </a:spcBef>
              <a:spcAft>
                <a:spcPts val="0"/>
              </a:spcAft>
              <a:buClr>
                <a:srgbClr val="938953"/>
              </a:buClr>
              <a:buSzPts val="1633"/>
              <a:buFont typeface="Noto Sans Symbols"/>
              <a:buChar char="✔"/>
            </a:pPr>
            <a:r>
              <a:rPr lang="en-US" sz="1633" b="1">
                <a:solidFill>
                  <a:srgbClr val="938953"/>
                </a:solidFill>
                <a:latin typeface="Calibri"/>
                <a:ea typeface="Calibri"/>
                <a:cs typeface="Calibri"/>
                <a:sym typeface="Calibri"/>
              </a:rPr>
              <a:t>Contraintes Légales </a:t>
            </a:r>
            <a:r>
              <a:rPr lang="en-US" sz="1633">
                <a:solidFill>
                  <a:srgbClr val="938953"/>
                </a:solidFill>
                <a:latin typeface="Calibri"/>
                <a:ea typeface="Calibri"/>
                <a:cs typeface="Calibri"/>
                <a:sym typeface="Calibri"/>
              </a:rPr>
              <a:t>(exp. Codes de construction, Protection du patrimoine culturel)</a:t>
            </a:r>
            <a:endParaRPr sz="1633">
              <a:solidFill>
                <a:srgbClr val="938953"/>
              </a:solidFill>
              <a:latin typeface="Calibri"/>
              <a:ea typeface="Calibri"/>
              <a:cs typeface="Calibri"/>
              <a:sym typeface="Calibri"/>
            </a:endParaRPr>
          </a:p>
          <a:p>
            <a:pPr marL="259204" marR="0" lvl="0" indent="-259204" algn="just" rtl="0">
              <a:spcBef>
                <a:spcPts val="0"/>
              </a:spcBef>
              <a:spcAft>
                <a:spcPts val="0"/>
              </a:spcAft>
              <a:buClr>
                <a:srgbClr val="938953"/>
              </a:buClr>
              <a:buSzPts val="1633"/>
              <a:buFont typeface="Noto Sans Symbols"/>
              <a:buChar char="✔"/>
            </a:pPr>
            <a:r>
              <a:rPr lang="en-US" sz="1633" b="1">
                <a:solidFill>
                  <a:srgbClr val="938953"/>
                </a:solidFill>
                <a:latin typeface="Calibri"/>
                <a:ea typeface="Calibri"/>
                <a:cs typeface="Calibri"/>
                <a:sym typeface="Calibri"/>
              </a:rPr>
              <a:t>Contraintes Techniques </a:t>
            </a:r>
            <a:r>
              <a:rPr lang="en-US" sz="1633">
                <a:solidFill>
                  <a:srgbClr val="938953"/>
                </a:solidFill>
                <a:latin typeface="Calibri"/>
                <a:ea typeface="Calibri"/>
                <a:cs typeface="Calibri"/>
                <a:sym typeface="Calibri"/>
              </a:rPr>
              <a:t>(exp. Architecture, Systèmes)</a:t>
            </a:r>
            <a:endParaRPr/>
          </a:p>
          <a:p>
            <a:pPr marL="259204" marR="0" lvl="0" indent="-259204" algn="just" rtl="0">
              <a:spcBef>
                <a:spcPts val="0"/>
              </a:spcBef>
              <a:spcAft>
                <a:spcPts val="0"/>
              </a:spcAft>
              <a:buClr>
                <a:srgbClr val="938953"/>
              </a:buClr>
              <a:buSzPts val="1633"/>
              <a:buFont typeface="Noto Sans Symbols"/>
              <a:buChar char="✔"/>
            </a:pPr>
            <a:r>
              <a:rPr lang="en-US" sz="1633" b="1">
                <a:solidFill>
                  <a:srgbClr val="938953"/>
                </a:solidFill>
                <a:latin typeface="Calibri"/>
                <a:ea typeface="Calibri"/>
                <a:cs typeface="Calibri"/>
                <a:sym typeface="Calibri"/>
              </a:rPr>
              <a:t>Contraintes Financières </a:t>
            </a:r>
            <a:r>
              <a:rPr lang="en-US" sz="1633">
                <a:solidFill>
                  <a:srgbClr val="938953"/>
                </a:solidFill>
                <a:latin typeface="Calibri"/>
                <a:ea typeface="Calibri"/>
                <a:cs typeface="Calibri"/>
                <a:sym typeface="Calibri"/>
              </a:rPr>
              <a:t>(exp. Coût de l’investissement, ROI)</a:t>
            </a:r>
            <a:endParaRPr/>
          </a:p>
          <a:p>
            <a:pPr marL="259204" marR="0" lvl="0" indent="-259204" algn="just" rtl="0">
              <a:spcBef>
                <a:spcPts val="0"/>
              </a:spcBef>
              <a:spcAft>
                <a:spcPts val="0"/>
              </a:spcAft>
              <a:buClr>
                <a:srgbClr val="938953"/>
              </a:buClr>
              <a:buSzPts val="1633"/>
              <a:buFont typeface="Noto Sans Symbols"/>
              <a:buChar char="✔"/>
            </a:pPr>
            <a:r>
              <a:rPr lang="en-US" sz="1633" b="1">
                <a:solidFill>
                  <a:srgbClr val="938953"/>
                </a:solidFill>
                <a:latin typeface="Calibri"/>
                <a:ea typeface="Calibri"/>
                <a:cs typeface="Calibri"/>
                <a:sym typeface="Calibri"/>
              </a:rPr>
              <a:t>Contraintes Environnementales </a:t>
            </a:r>
            <a:r>
              <a:rPr lang="en-US" sz="1633">
                <a:solidFill>
                  <a:srgbClr val="938953"/>
                </a:solidFill>
                <a:latin typeface="Calibri"/>
                <a:ea typeface="Calibri"/>
                <a:cs typeface="Calibri"/>
                <a:sym typeface="Calibri"/>
              </a:rPr>
              <a:t>(e.g. Conditions climatiques, Morphologie urbaine)</a:t>
            </a:r>
            <a:endParaRPr sz="1633">
              <a:solidFill>
                <a:srgbClr val="938953"/>
              </a:solidFill>
              <a:latin typeface="Calibri"/>
              <a:ea typeface="Calibri"/>
              <a:cs typeface="Calibri"/>
              <a:sym typeface="Calibri"/>
            </a:endParaRPr>
          </a:p>
          <a:p>
            <a:pPr marL="259204" marR="0" lvl="0" indent="-259204" algn="just" rtl="0">
              <a:spcBef>
                <a:spcPts val="0"/>
              </a:spcBef>
              <a:spcAft>
                <a:spcPts val="0"/>
              </a:spcAft>
              <a:buClr>
                <a:srgbClr val="938953"/>
              </a:buClr>
              <a:buSzPts val="1633"/>
              <a:buFont typeface="Noto Sans Symbols"/>
              <a:buChar char="✔"/>
            </a:pPr>
            <a:r>
              <a:rPr lang="en-US" sz="1633" b="1">
                <a:solidFill>
                  <a:srgbClr val="938953"/>
                </a:solidFill>
                <a:latin typeface="Calibri"/>
                <a:ea typeface="Calibri"/>
                <a:cs typeface="Calibri"/>
                <a:sym typeface="Calibri"/>
              </a:rPr>
              <a:t>Restrictions dues aux parties prenantes</a:t>
            </a:r>
            <a:endParaRPr sz="1633" b="1">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i="1">
                <a:solidFill>
                  <a:srgbClr val="953734"/>
                </a:solidFill>
                <a:latin typeface="Calibri"/>
                <a:ea typeface="Calibri"/>
                <a:cs typeface="Calibri"/>
                <a:sym typeface="Calibri"/>
              </a:rPr>
              <a:t>Dans cette étape, le </a:t>
            </a:r>
            <a:r>
              <a:rPr lang="en-US" sz="1633" b="1" i="1">
                <a:solidFill>
                  <a:srgbClr val="953734"/>
                </a:solidFill>
                <a:latin typeface="Calibri"/>
                <a:ea typeface="Calibri"/>
                <a:cs typeface="Calibri"/>
                <a:sym typeface="Calibri"/>
              </a:rPr>
              <a:t>SMC GT doit identifier les contraintes existantes et leur nature </a:t>
            </a:r>
            <a:r>
              <a:rPr lang="en-US" sz="1633" i="1">
                <a:solidFill>
                  <a:srgbClr val="953734"/>
                </a:solidFill>
                <a:latin typeface="Calibri"/>
                <a:ea typeface="Calibri"/>
                <a:cs typeface="Calibri"/>
                <a:sym typeface="Calibri"/>
              </a:rPr>
              <a:t>pour passer aux prochaines étapes du processus de prise de décision.</a:t>
            </a:r>
            <a:endParaRPr sz="1633" i="1">
              <a:solidFill>
                <a:srgbClr val="953734"/>
              </a:solidFill>
              <a:latin typeface="Calibri"/>
              <a:ea typeface="Calibri"/>
              <a:cs typeface="Calibri"/>
              <a:sym typeface="Calibri"/>
            </a:endParaRPr>
          </a:p>
        </p:txBody>
      </p:sp>
      <p:sp>
        <p:nvSpPr>
          <p:cNvPr id="687" name="Google Shape;687;p40"/>
          <p:cNvSpPr txBox="1"/>
          <p:nvPr/>
        </p:nvSpPr>
        <p:spPr>
          <a:xfrm>
            <a:off x="7526984" y="1218424"/>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688" name="Google Shape;688;p40"/>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689" name="Google Shape;689;p40"/>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41"/>
          <p:cNvSpPr/>
          <p:nvPr/>
        </p:nvSpPr>
        <p:spPr>
          <a:xfrm>
            <a:off x="959818" y="11489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696" name="Google Shape;696;p41"/>
          <p:cNvSpPr/>
          <p:nvPr/>
        </p:nvSpPr>
        <p:spPr>
          <a:xfrm>
            <a:off x="953860" y="113739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697" name="Google Shape;697;p41"/>
          <p:cNvSpPr/>
          <p:nvPr/>
        </p:nvSpPr>
        <p:spPr>
          <a:xfrm>
            <a:off x="-199839" y="5400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41</a:t>
            </a:fld>
            <a:endParaRPr sz="816">
              <a:solidFill>
                <a:schemeClr val="lt1"/>
              </a:solidFill>
              <a:latin typeface="Arial"/>
              <a:ea typeface="Arial"/>
              <a:cs typeface="Arial"/>
              <a:sym typeface="Arial"/>
            </a:endParaRPr>
          </a:p>
        </p:txBody>
      </p:sp>
      <p:sp>
        <p:nvSpPr>
          <p:cNvPr id="698" name="Google Shape;698;p41"/>
          <p:cNvSpPr txBox="1"/>
          <p:nvPr/>
        </p:nvSpPr>
        <p:spPr>
          <a:xfrm>
            <a:off x="314241" y="2236800"/>
            <a:ext cx="4941250" cy="3293209"/>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00">
                <a:solidFill>
                  <a:srgbClr val="938953"/>
                </a:solidFill>
                <a:latin typeface="Calibri"/>
                <a:ea typeface="Calibri"/>
                <a:cs typeface="Calibri"/>
                <a:sym typeface="Calibri"/>
              </a:rPr>
              <a:t>Sur la base des résultats de la phase de diagnostic, </a:t>
            </a:r>
            <a:r>
              <a:rPr lang="en-US" sz="1600" b="1">
                <a:solidFill>
                  <a:srgbClr val="938953"/>
                </a:solidFill>
                <a:latin typeface="Calibri"/>
                <a:ea typeface="Calibri"/>
                <a:cs typeface="Calibri"/>
                <a:sym typeface="Calibri"/>
              </a:rPr>
              <a:t>fixer des objectifs significatifs pour le projet de rénovation </a:t>
            </a:r>
            <a:r>
              <a:rPr lang="en-US" sz="1600">
                <a:solidFill>
                  <a:srgbClr val="938953"/>
                </a:solidFill>
                <a:latin typeface="Calibri"/>
                <a:ea typeface="Calibri"/>
                <a:cs typeface="Calibri"/>
                <a:sym typeface="Calibri"/>
              </a:rPr>
              <a:t>et identifier les principales contraintes/restrictions qui peuvent limiter la conception de la rénovation. </a:t>
            </a:r>
            <a:endParaRPr/>
          </a:p>
          <a:p>
            <a:pPr marL="0" marR="0" lvl="0" indent="0" algn="just" rtl="0">
              <a:spcBef>
                <a:spcPts val="0"/>
              </a:spcBef>
              <a:spcAft>
                <a:spcPts val="0"/>
              </a:spcAft>
              <a:buNone/>
            </a:pPr>
            <a:r>
              <a:rPr lang="en-US" sz="1600" b="1">
                <a:solidFill>
                  <a:srgbClr val="938953"/>
                </a:solidFill>
                <a:latin typeface="Calibri"/>
                <a:ea typeface="Calibri"/>
                <a:cs typeface="Calibri"/>
                <a:sym typeface="Calibri"/>
              </a:rPr>
              <a:t>Les parties prenantes sont au centre de la scène </a:t>
            </a:r>
            <a:r>
              <a:rPr lang="en-US" sz="1600">
                <a:solidFill>
                  <a:srgbClr val="938953"/>
                </a:solidFill>
                <a:latin typeface="Calibri"/>
                <a:ea typeface="Calibri"/>
                <a:cs typeface="Calibri"/>
                <a:sym typeface="Calibri"/>
              </a:rPr>
              <a:t>puisque c'est ici que les conditions-cadres pour la conception et les plans de rénovation sont définies en fonction des résultats de la phase de diagnostic. Cela </a:t>
            </a:r>
            <a:r>
              <a:rPr lang="en-US" sz="1600" b="1">
                <a:solidFill>
                  <a:srgbClr val="938953"/>
                </a:solidFill>
                <a:latin typeface="Calibri"/>
                <a:ea typeface="Calibri"/>
                <a:cs typeface="Calibri"/>
                <a:sym typeface="Calibri"/>
              </a:rPr>
              <a:t>doit se faire en collaboration avec les intervenants. </a:t>
            </a:r>
            <a:endParaRPr sz="1600" b="1">
              <a:solidFill>
                <a:srgbClr val="938953"/>
              </a:solidFill>
              <a:latin typeface="Calibri"/>
              <a:ea typeface="Calibri"/>
              <a:cs typeface="Calibri"/>
              <a:sym typeface="Calibri"/>
            </a:endParaRPr>
          </a:p>
          <a:p>
            <a:pPr marL="0" marR="0" lvl="0" indent="0" algn="just" rtl="0">
              <a:spcBef>
                <a:spcPts val="0"/>
              </a:spcBef>
              <a:spcAft>
                <a:spcPts val="0"/>
              </a:spcAft>
              <a:buNone/>
            </a:pPr>
            <a:endParaRPr sz="1600" b="1">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00" i="1">
                <a:solidFill>
                  <a:srgbClr val="953734"/>
                </a:solidFill>
                <a:latin typeface="Calibri"/>
                <a:ea typeface="Calibri"/>
                <a:cs typeface="Calibri"/>
                <a:sym typeface="Calibri"/>
              </a:rPr>
              <a:t>Un </a:t>
            </a:r>
            <a:r>
              <a:rPr lang="en-US" sz="1600" b="1" i="1">
                <a:solidFill>
                  <a:srgbClr val="953734"/>
                </a:solidFill>
                <a:latin typeface="Calibri"/>
                <a:ea typeface="Calibri"/>
                <a:cs typeface="Calibri"/>
                <a:sym typeface="Calibri"/>
              </a:rPr>
              <a:t>atelier PGS doit être organisé pour valider les objectifs de durabilité</a:t>
            </a:r>
            <a:r>
              <a:rPr lang="en-US" sz="1600" i="1">
                <a:solidFill>
                  <a:srgbClr val="953734"/>
                </a:solidFill>
                <a:latin typeface="Calibri"/>
                <a:ea typeface="Calibri"/>
                <a:cs typeface="Calibri"/>
                <a:sym typeface="Calibri"/>
              </a:rPr>
              <a:t> pour la zone urbaine et pour les bâtiments publics</a:t>
            </a:r>
            <a:endParaRPr/>
          </a:p>
        </p:txBody>
      </p:sp>
      <p:sp>
        <p:nvSpPr>
          <p:cNvPr id="699" name="Google Shape;699;p41"/>
          <p:cNvSpPr txBox="1"/>
          <p:nvPr/>
        </p:nvSpPr>
        <p:spPr>
          <a:xfrm>
            <a:off x="199441" y="153848"/>
            <a:ext cx="5499179"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définition stratégique</a:t>
            </a:r>
            <a:endParaRPr/>
          </a:p>
        </p:txBody>
      </p:sp>
      <p:sp>
        <p:nvSpPr>
          <p:cNvPr id="700" name="Google Shape;700;p41"/>
          <p:cNvSpPr txBox="1"/>
          <p:nvPr/>
        </p:nvSpPr>
        <p:spPr>
          <a:xfrm>
            <a:off x="756110" y="1677806"/>
            <a:ext cx="8126838"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4.3 Méthodes participatives dans la phase de définition stratégique</a:t>
            </a:r>
            <a:endParaRPr/>
          </a:p>
        </p:txBody>
      </p:sp>
      <p:pic>
        <p:nvPicPr>
          <p:cNvPr id="701" name="Google Shape;701;p41"/>
          <p:cNvPicPr preferRelativeResize="0"/>
          <p:nvPr/>
        </p:nvPicPr>
        <p:blipFill rotWithShape="1">
          <a:blip r:embed="rId3">
            <a:alphaModFix/>
          </a:blip>
          <a:srcRect/>
          <a:stretch/>
        </p:blipFill>
        <p:spPr>
          <a:xfrm>
            <a:off x="6981050" y="1296518"/>
            <a:ext cx="1406840" cy="540000"/>
          </a:xfrm>
          <a:prstGeom prst="rect">
            <a:avLst/>
          </a:prstGeom>
          <a:noFill/>
          <a:ln>
            <a:noFill/>
          </a:ln>
        </p:spPr>
      </p:pic>
      <p:pic>
        <p:nvPicPr>
          <p:cNvPr id="702" name="Google Shape;702;p41"/>
          <p:cNvPicPr preferRelativeResize="0"/>
          <p:nvPr/>
        </p:nvPicPr>
        <p:blipFill rotWithShape="1">
          <a:blip r:embed="rId4">
            <a:alphaModFix/>
          </a:blip>
          <a:srcRect/>
          <a:stretch/>
        </p:blipFill>
        <p:spPr>
          <a:xfrm>
            <a:off x="489159" y="1327395"/>
            <a:ext cx="3113162" cy="475622"/>
          </a:xfrm>
          <a:prstGeom prst="rect">
            <a:avLst/>
          </a:prstGeom>
          <a:noFill/>
          <a:ln>
            <a:noFill/>
          </a:ln>
        </p:spPr>
      </p:pic>
      <p:sp>
        <p:nvSpPr>
          <p:cNvPr id="703" name="Google Shape;703;p41"/>
          <p:cNvSpPr txBox="1"/>
          <p:nvPr/>
        </p:nvSpPr>
        <p:spPr>
          <a:xfrm>
            <a:off x="953860" y="1408898"/>
            <a:ext cx="5007138"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4. DEFINITION STRATEGIQUE  </a:t>
            </a:r>
            <a:endParaRPr sz="1633">
              <a:solidFill>
                <a:srgbClr val="264D9F"/>
              </a:solidFill>
              <a:latin typeface="Calibri"/>
              <a:ea typeface="Calibri"/>
              <a:cs typeface="Calibri"/>
              <a:sym typeface="Calibri"/>
            </a:endParaRPr>
          </a:p>
        </p:txBody>
      </p:sp>
      <p:pic>
        <p:nvPicPr>
          <p:cNvPr id="704" name="Google Shape;704;p41"/>
          <p:cNvPicPr preferRelativeResize="0"/>
          <p:nvPr/>
        </p:nvPicPr>
        <p:blipFill rotWithShape="1">
          <a:blip r:embed="rId5">
            <a:alphaModFix/>
          </a:blip>
          <a:srcRect/>
          <a:stretch/>
        </p:blipFill>
        <p:spPr>
          <a:xfrm>
            <a:off x="5379705" y="2347053"/>
            <a:ext cx="3631768" cy="2925591"/>
          </a:xfrm>
          <a:prstGeom prst="rect">
            <a:avLst/>
          </a:prstGeom>
          <a:noFill/>
          <a:ln>
            <a:noFill/>
          </a:ln>
        </p:spPr>
      </p:pic>
      <p:sp>
        <p:nvSpPr>
          <p:cNvPr id="705" name="Google Shape;705;p41"/>
          <p:cNvSpPr txBox="1"/>
          <p:nvPr/>
        </p:nvSpPr>
        <p:spPr>
          <a:xfrm>
            <a:off x="7445704" y="1226652"/>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706" name="Google Shape;706;p41"/>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707" name="Google Shape;707;p41"/>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sp>
        <p:nvSpPr>
          <p:cNvPr id="713" name="Google Shape;713;p42"/>
          <p:cNvSpPr/>
          <p:nvPr/>
        </p:nvSpPr>
        <p:spPr>
          <a:xfrm>
            <a:off x="1102058" y="14029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714" name="Google Shape;714;p42"/>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42</a:t>
            </a:fld>
            <a:endParaRPr sz="816">
              <a:solidFill>
                <a:schemeClr val="lt1"/>
              </a:solidFill>
              <a:latin typeface="Arial"/>
              <a:ea typeface="Arial"/>
              <a:cs typeface="Arial"/>
              <a:sym typeface="Arial"/>
            </a:endParaRPr>
          </a:p>
        </p:txBody>
      </p:sp>
      <p:pic>
        <p:nvPicPr>
          <p:cNvPr id="715" name="Google Shape;715;p42"/>
          <p:cNvPicPr preferRelativeResize="0"/>
          <p:nvPr/>
        </p:nvPicPr>
        <p:blipFill rotWithShape="1">
          <a:blip r:embed="rId3">
            <a:alphaModFix/>
          </a:blip>
          <a:srcRect/>
          <a:stretch/>
        </p:blipFill>
        <p:spPr>
          <a:xfrm>
            <a:off x="456481" y="1277734"/>
            <a:ext cx="3672774" cy="629200"/>
          </a:xfrm>
          <a:prstGeom prst="rect">
            <a:avLst/>
          </a:prstGeom>
          <a:noFill/>
          <a:ln>
            <a:noFill/>
          </a:ln>
        </p:spPr>
      </p:pic>
      <p:sp>
        <p:nvSpPr>
          <p:cNvPr id="716" name="Google Shape;716;p42"/>
          <p:cNvSpPr txBox="1"/>
          <p:nvPr/>
        </p:nvSpPr>
        <p:spPr>
          <a:xfrm>
            <a:off x="1102058" y="1309815"/>
            <a:ext cx="3315427"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5. SCENARIOS DE RENOVATION</a:t>
            </a:r>
            <a:endParaRPr sz="1633">
              <a:solidFill>
                <a:srgbClr val="264D9F"/>
              </a:solidFill>
              <a:latin typeface="Calibri"/>
              <a:ea typeface="Calibri"/>
              <a:cs typeface="Calibri"/>
              <a:sym typeface="Calibri"/>
            </a:endParaRPr>
          </a:p>
        </p:txBody>
      </p:sp>
      <p:sp>
        <p:nvSpPr>
          <p:cNvPr id="717" name="Google Shape;717;p42"/>
          <p:cNvSpPr txBox="1"/>
          <p:nvPr/>
        </p:nvSpPr>
        <p:spPr>
          <a:xfrm>
            <a:off x="309707" y="1906934"/>
            <a:ext cx="5435520" cy="373589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Une fois établie une vision pour l'avenir de la zone urbaine et identifié les objectifs de durabilité qui guideront les </a:t>
            </a:r>
            <a:r>
              <a:rPr lang="en-US" sz="1633" b="1">
                <a:solidFill>
                  <a:srgbClr val="938953"/>
                </a:solidFill>
                <a:latin typeface="Calibri"/>
                <a:ea typeface="Calibri"/>
                <a:cs typeface="Calibri"/>
                <a:sym typeface="Calibri"/>
              </a:rPr>
              <a:t>efforts pour réaliser cette vision</a:t>
            </a:r>
            <a:r>
              <a:rPr lang="en-US" sz="1633">
                <a:solidFill>
                  <a:srgbClr val="938953"/>
                </a:solidFill>
                <a:latin typeface="Calibri"/>
                <a:ea typeface="Calibri"/>
                <a:cs typeface="Calibri"/>
                <a:sym typeface="Calibri"/>
              </a:rPr>
              <a:t>, il peut commencer l'élaboration d'un plan pour faire de cette vision une réalité.</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816">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Dans cette phase, le </a:t>
            </a:r>
            <a:r>
              <a:rPr lang="en-US" sz="1633" b="1">
                <a:solidFill>
                  <a:srgbClr val="938953"/>
                </a:solidFill>
                <a:latin typeface="Calibri"/>
                <a:ea typeface="Calibri"/>
                <a:cs typeface="Calibri"/>
                <a:sym typeface="Calibri"/>
              </a:rPr>
              <a:t>SMC-GT développe des scénarios alternatifs de rénovation </a:t>
            </a:r>
            <a:r>
              <a:rPr lang="en-US" sz="1633">
                <a:solidFill>
                  <a:srgbClr val="938953"/>
                </a:solidFill>
                <a:latin typeface="Calibri"/>
                <a:ea typeface="Calibri"/>
                <a:cs typeface="Calibri"/>
                <a:sym typeface="Calibri"/>
              </a:rPr>
              <a:t>possibles pour la zone urbaine et les bâtiments qui remplissent les objectifs de durabilité définis dans la phase de définition stratégique. </a:t>
            </a:r>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L'équipe peut proposer un certain </a:t>
            </a:r>
            <a:r>
              <a:rPr lang="en-US" sz="1633" b="1">
                <a:solidFill>
                  <a:srgbClr val="938953"/>
                </a:solidFill>
                <a:latin typeface="Calibri"/>
                <a:ea typeface="Calibri"/>
                <a:cs typeface="Calibri"/>
                <a:sym typeface="Calibri"/>
              </a:rPr>
              <a:t>nombre de scénarios différents</a:t>
            </a:r>
            <a:r>
              <a:rPr lang="en-US" sz="1633">
                <a:solidFill>
                  <a:srgbClr val="938953"/>
                </a:solidFill>
                <a:latin typeface="Calibri"/>
                <a:ea typeface="Calibri"/>
                <a:cs typeface="Calibri"/>
                <a:sym typeface="Calibri"/>
              </a:rPr>
              <a:t>, qui remplissent tous les objectifs de durabilité. Par conséquent, </a:t>
            </a:r>
            <a:r>
              <a:rPr lang="en-US" sz="1633" b="1">
                <a:solidFill>
                  <a:srgbClr val="938953"/>
                </a:solidFill>
                <a:latin typeface="Calibri"/>
                <a:ea typeface="Calibri"/>
                <a:cs typeface="Calibri"/>
                <a:sym typeface="Calibri"/>
              </a:rPr>
              <a:t>tous les scénarios valides seraient ensuite évalués</a:t>
            </a:r>
            <a:r>
              <a:rPr lang="en-US" sz="1633">
                <a:solidFill>
                  <a:srgbClr val="938953"/>
                </a:solidFill>
                <a:latin typeface="Calibri"/>
                <a:ea typeface="Calibri"/>
                <a:cs typeface="Calibri"/>
                <a:sym typeface="Calibri"/>
              </a:rPr>
              <a:t> dans la phase suivante pour </a:t>
            </a:r>
            <a:r>
              <a:rPr lang="en-US" sz="1633" b="1">
                <a:solidFill>
                  <a:srgbClr val="938953"/>
                </a:solidFill>
                <a:latin typeface="Calibri"/>
                <a:ea typeface="Calibri"/>
                <a:cs typeface="Calibri"/>
                <a:sym typeface="Calibri"/>
              </a:rPr>
              <a:t>choisir le scénario optimal.</a:t>
            </a:r>
            <a:endParaRPr sz="1633" b="1">
              <a:solidFill>
                <a:srgbClr val="938953"/>
              </a:solidFill>
              <a:latin typeface="Calibri"/>
              <a:ea typeface="Calibri"/>
              <a:cs typeface="Calibri"/>
              <a:sym typeface="Calibri"/>
            </a:endParaRPr>
          </a:p>
        </p:txBody>
      </p:sp>
      <p:pic>
        <p:nvPicPr>
          <p:cNvPr id="718" name="Google Shape;718;p42"/>
          <p:cNvPicPr preferRelativeResize="0"/>
          <p:nvPr/>
        </p:nvPicPr>
        <p:blipFill rotWithShape="1">
          <a:blip r:embed="rId4">
            <a:alphaModFix/>
          </a:blip>
          <a:srcRect/>
          <a:stretch/>
        </p:blipFill>
        <p:spPr>
          <a:xfrm>
            <a:off x="5887967" y="2318644"/>
            <a:ext cx="3256033" cy="2521209"/>
          </a:xfrm>
          <a:prstGeom prst="rect">
            <a:avLst/>
          </a:prstGeom>
          <a:noFill/>
          <a:ln>
            <a:noFill/>
          </a:ln>
        </p:spPr>
      </p:pic>
      <p:sp>
        <p:nvSpPr>
          <p:cNvPr id="719" name="Google Shape;719;p42"/>
          <p:cNvSpPr txBox="1"/>
          <p:nvPr/>
        </p:nvSpPr>
        <p:spPr>
          <a:xfrm>
            <a:off x="199441" y="198089"/>
            <a:ext cx="5267672" cy="477631"/>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des Scénarios de Rénovation</a:t>
            </a:r>
            <a:endParaRPr sz="2177" b="1">
              <a:solidFill>
                <a:schemeClr val="dk1"/>
              </a:solidFill>
              <a:latin typeface="Calibri"/>
              <a:ea typeface="Calibri"/>
              <a:cs typeface="Calibri"/>
              <a:sym typeface="Calibri"/>
            </a:endParaRPr>
          </a:p>
        </p:txBody>
      </p:sp>
      <p:sp>
        <p:nvSpPr>
          <p:cNvPr id="720" name="Google Shape;720;p42"/>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721" name="Google Shape;721;p42"/>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26"/>
        <p:cNvGrpSpPr/>
        <p:nvPr/>
      </p:nvGrpSpPr>
      <p:grpSpPr>
        <a:xfrm>
          <a:off x="0" y="0"/>
          <a:ext cx="0" cy="0"/>
          <a:chOff x="0" y="0"/>
          <a:chExt cx="0" cy="0"/>
        </a:xfrm>
      </p:grpSpPr>
      <p:sp>
        <p:nvSpPr>
          <p:cNvPr id="727" name="Google Shape;727;p43"/>
          <p:cNvSpPr/>
          <p:nvPr/>
        </p:nvSpPr>
        <p:spPr>
          <a:xfrm>
            <a:off x="1102058" y="740633"/>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728" name="Google Shape;728;p43"/>
          <p:cNvSpPr/>
          <p:nvPr/>
        </p:nvSpPr>
        <p:spPr>
          <a:xfrm>
            <a:off x="1096100" y="729113"/>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729" name="Google Shape;729;p43"/>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43</a:t>
            </a:fld>
            <a:endParaRPr sz="816">
              <a:solidFill>
                <a:schemeClr val="lt1"/>
              </a:solidFill>
              <a:latin typeface="Arial"/>
              <a:ea typeface="Arial"/>
              <a:cs typeface="Arial"/>
              <a:sym typeface="Arial"/>
            </a:endParaRPr>
          </a:p>
        </p:txBody>
      </p:sp>
      <p:pic>
        <p:nvPicPr>
          <p:cNvPr id="730" name="Google Shape;730;p43"/>
          <p:cNvPicPr preferRelativeResize="0"/>
          <p:nvPr/>
        </p:nvPicPr>
        <p:blipFill rotWithShape="1">
          <a:blip r:embed="rId3">
            <a:alphaModFix/>
          </a:blip>
          <a:srcRect/>
          <a:stretch/>
        </p:blipFill>
        <p:spPr>
          <a:xfrm>
            <a:off x="456481" y="1277734"/>
            <a:ext cx="3672774" cy="629200"/>
          </a:xfrm>
          <a:prstGeom prst="rect">
            <a:avLst/>
          </a:prstGeom>
          <a:noFill/>
          <a:ln>
            <a:noFill/>
          </a:ln>
        </p:spPr>
      </p:pic>
      <p:pic>
        <p:nvPicPr>
          <p:cNvPr id="731" name="Google Shape;731;p43"/>
          <p:cNvPicPr preferRelativeResize="0"/>
          <p:nvPr/>
        </p:nvPicPr>
        <p:blipFill rotWithShape="1">
          <a:blip r:embed="rId4">
            <a:alphaModFix/>
          </a:blip>
          <a:srcRect/>
          <a:stretch/>
        </p:blipFill>
        <p:spPr>
          <a:xfrm>
            <a:off x="199441" y="2075963"/>
            <a:ext cx="8411024" cy="2984915"/>
          </a:xfrm>
          <a:prstGeom prst="rect">
            <a:avLst/>
          </a:prstGeom>
          <a:noFill/>
          <a:ln>
            <a:noFill/>
          </a:ln>
        </p:spPr>
      </p:pic>
      <p:sp>
        <p:nvSpPr>
          <p:cNvPr id="732" name="Google Shape;732;p43"/>
          <p:cNvSpPr txBox="1"/>
          <p:nvPr/>
        </p:nvSpPr>
        <p:spPr>
          <a:xfrm>
            <a:off x="1017162" y="1353223"/>
            <a:ext cx="8126838"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5. SCENARIOS DE RENOVATION</a:t>
            </a:r>
            <a:endParaRPr sz="1633">
              <a:solidFill>
                <a:srgbClr val="264D9F"/>
              </a:solidFill>
              <a:latin typeface="Calibri"/>
              <a:ea typeface="Calibri"/>
              <a:cs typeface="Calibri"/>
              <a:sym typeface="Calibri"/>
            </a:endParaRPr>
          </a:p>
        </p:txBody>
      </p:sp>
      <p:sp>
        <p:nvSpPr>
          <p:cNvPr id="733" name="Google Shape;733;p43"/>
          <p:cNvSpPr txBox="1"/>
          <p:nvPr/>
        </p:nvSpPr>
        <p:spPr>
          <a:xfrm>
            <a:off x="199441" y="198089"/>
            <a:ext cx="5267672" cy="477631"/>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des Scénarios de Rénovation</a:t>
            </a:r>
            <a:endParaRPr sz="2177" b="1">
              <a:solidFill>
                <a:schemeClr val="dk1"/>
              </a:solidFill>
              <a:latin typeface="Calibri"/>
              <a:ea typeface="Calibri"/>
              <a:cs typeface="Calibri"/>
              <a:sym typeface="Calibri"/>
            </a:endParaRPr>
          </a:p>
        </p:txBody>
      </p:sp>
      <p:sp>
        <p:nvSpPr>
          <p:cNvPr id="734" name="Google Shape;734;p43"/>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735" name="Google Shape;735;p43"/>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40"/>
        <p:cNvGrpSpPr/>
        <p:nvPr/>
      </p:nvGrpSpPr>
      <p:grpSpPr>
        <a:xfrm>
          <a:off x="0" y="0"/>
          <a:ext cx="0" cy="0"/>
          <a:chOff x="0" y="0"/>
          <a:chExt cx="0" cy="0"/>
        </a:xfrm>
      </p:grpSpPr>
      <p:sp>
        <p:nvSpPr>
          <p:cNvPr id="741" name="Google Shape;741;p44"/>
          <p:cNvSpPr/>
          <p:nvPr/>
        </p:nvSpPr>
        <p:spPr>
          <a:xfrm>
            <a:off x="827738" y="116923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742" name="Google Shape;742;p44"/>
          <p:cNvSpPr/>
          <p:nvPr/>
        </p:nvSpPr>
        <p:spPr>
          <a:xfrm>
            <a:off x="821780" y="115771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743" name="Google Shape;743;p44"/>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44</a:t>
            </a:fld>
            <a:endParaRPr sz="816">
              <a:solidFill>
                <a:schemeClr val="lt1"/>
              </a:solidFill>
              <a:latin typeface="Arial"/>
              <a:ea typeface="Arial"/>
              <a:cs typeface="Arial"/>
              <a:sym typeface="Arial"/>
            </a:endParaRPr>
          </a:p>
        </p:txBody>
      </p:sp>
      <p:pic>
        <p:nvPicPr>
          <p:cNvPr id="744" name="Google Shape;744;p44"/>
          <p:cNvPicPr preferRelativeResize="0"/>
          <p:nvPr/>
        </p:nvPicPr>
        <p:blipFill rotWithShape="1">
          <a:blip r:embed="rId3">
            <a:alphaModFix/>
          </a:blip>
          <a:srcRect/>
          <a:stretch/>
        </p:blipFill>
        <p:spPr>
          <a:xfrm>
            <a:off x="456481" y="1305870"/>
            <a:ext cx="3672774" cy="629200"/>
          </a:xfrm>
          <a:prstGeom prst="rect">
            <a:avLst/>
          </a:prstGeom>
          <a:noFill/>
          <a:ln>
            <a:noFill/>
          </a:ln>
        </p:spPr>
      </p:pic>
      <p:pic>
        <p:nvPicPr>
          <p:cNvPr id="745" name="Google Shape;745;p44"/>
          <p:cNvPicPr preferRelativeResize="0"/>
          <p:nvPr/>
        </p:nvPicPr>
        <p:blipFill rotWithShape="1">
          <a:blip r:embed="rId4">
            <a:alphaModFix/>
          </a:blip>
          <a:srcRect/>
          <a:stretch/>
        </p:blipFill>
        <p:spPr>
          <a:xfrm>
            <a:off x="6912262" y="1316838"/>
            <a:ext cx="1404000" cy="992733"/>
          </a:xfrm>
          <a:prstGeom prst="rect">
            <a:avLst/>
          </a:prstGeom>
          <a:noFill/>
          <a:ln>
            <a:noFill/>
          </a:ln>
        </p:spPr>
      </p:pic>
      <p:sp>
        <p:nvSpPr>
          <p:cNvPr id="746" name="Google Shape;746;p44"/>
          <p:cNvSpPr txBox="1"/>
          <p:nvPr/>
        </p:nvSpPr>
        <p:spPr>
          <a:xfrm>
            <a:off x="199441" y="198089"/>
            <a:ext cx="5267672" cy="477631"/>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des Scénarios de Rénovation</a:t>
            </a:r>
            <a:endParaRPr sz="2177" b="1">
              <a:solidFill>
                <a:schemeClr val="dk1"/>
              </a:solidFill>
              <a:latin typeface="Calibri"/>
              <a:ea typeface="Calibri"/>
              <a:cs typeface="Calibri"/>
              <a:sym typeface="Calibri"/>
            </a:endParaRPr>
          </a:p>
        </p:txBody>
      </p:sp>
      <p:sp>
        <p:nvSpPr>
          <p:cNvPr id="747" name="Google Shape;747;p44"/>
          <p:cNvSpPr txBox="1"/>
          <p:nvPr/>
        </p:nvSpPr>
        <p:spPr>
          <a:xfrm>
            <a:off x="1084104" y="1324190"/>
            <a:ext cx="5168106"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5. SCENARIO DE RENOVATION</a:t>
            </a:r>
            <a:endParaRPr sz="1633">
              <a:solidFill>
                <a:srgbClr val="264D9F"/>
              </a:solidFill>
              <a:latin typeface="Calibri"/>
              <a:ea typeface="Calibri"/>
              <a:cs typeface="Calibri"/>
              <a:sym typeface="Calibri"/>
            </a:endParaRPr>
          </a:p>
        </p:txBody>
      </p:sp>
      <p:sp>
        <p:nvSpPr>
          <p:cNvPr id="748" name="Google Shape;748;p44"/>
          <p:cNvSpPr txBox="1"/>
          <p:nvPr/>
        </p:nvSpPr>
        <p:spPr>
          <a:xfrm>
            <a:off x="903906" y="1639950"/>
            <a:ext cx="5168106"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5.1 Développement des scénarios de rénovation</a:t>
            </a:r>
            <a:endParaRPr sz="1633">
              <a:solidFill>
                <a:srgbClr val="264D9F"/>
              </a:solidFill>
              <a:latin typeface="Calibri"/>
              <a:ea typeface="Calibri"/>
              <a:cs typeface="Calibri"/>
              <a:sym typeface="Calibri"/>
            </a:endParaRPr>
          </a:p>
        </p:txBody>
      </p:sp>
      <p:sp>
        <p:nvSpPr>
          <p:cNvPr id="749" name="Google Shape;749;p44"/>
          <p:cNvSpPr txBox="1"/>
          <p:nvPr/>
        </p:nvSpPr>
        <p:spPr>
          <a:xfrm>
            <a:off x="343618" y="2335593"/>
            <a:ext cx="8440164" cy="335906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b="1">
                <a:solidFill>
                  <a:srgbClr val="938953"/>
                </a:solidFill>
                <a:latin typeface="Calibri"/>
                <a:ea typeface="Calibri"/>
                <a:cs typeface="Calibri"/>
                <a:sym typeface="Calibri"/>
              </a:rPr>
              <a:t>Un scénario peut être défini comme un ensemble d'interventions de rénovation .</a:t>
            </a:r>
            <a:endParaRPr sz="1633" b="1">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Les interventions peuvent comprendre des </a:t>
            </a:r>
            <a:r>
              <a:rPr lang="en-US" sz="1633" u="sng">
                <a:solidFill>
                  <a:srgbClr val="938953"/>
                </a:solidFill>
                <a:latin typeface="Calibri"/>
                <a:ea typeface="Calibri"/>
                <a:cs typeface="Calibri"/>
                <a:sym typeface="Calibri"/>
              </a:rPr>
              <a:t>changements apportés à un actif physique</a:t>
            </a:r>
            <a:r>
              <a:rPr lang="en-US" sz="1633">
                <a:solidFill>
                  <a:srgbClr val="938953"/>
                </a:solidFill>
                <a:latin typeface="Calibri"/>
                <a:ea typeface="Calibri"/>
                <a:cs typeface="Calibri"/>
                <a:sym typeface="Calibri"/>
              </a:rPr>
              <a:t>, comme un nouveau développement, une solution technologique ou une autre structure bâtie. Ils peuvent également comprendre une intervention douce, telle qu'un processus ou une politique qui renforce les connaissances ou renforce les compétences et le leadership. Les interventions doivent promouvoir une approche holistique et interconnectée des fonctions urbaines et considérer la zone urbaine comme un système, et elles doivent viser à combler les silos grâce à un processus inclusif qui reconnaît les Co-dépendances et les interdépendances. </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b="1">
                <a:solidFill>
                  <a:srgbClr val="938953"/>
                </a:solidFill>
                <a:latin typeface="Calibri"/>
                <a:ea typeface="Calibri"/>
                <a:cs typeface="Calibri"/>
                <a:sym typeface="Calibri"/>
              </a:rPr>
              <a:t>Cette approche intégrée peut favoriser l'émergence de nouvelles idées et réunir de nouvelles opportunités d'innovation intersectorielle. </a:t>
            </a:r>
            <a:r>
              <a:rPr lang="en-US" sz="1633">
                <a:solidFill>
                  <a:srgbClr val="938953"/>
                </a:solidFill>
                <a:latin typeface="Calibri"/>
                <a:ea typeface="Calibri"/>
                <a:cs typeface="Calibri"/>
                <a:sym typeface="Calibri"/>
              </a:rPr>
              <a:t>Il peut </a:t>
            </a:r>
            <a:r>
              <a:rPr lang="en-US" sz="1633" b="1">
                <a:solidFill>
                  <a:srgbClr val="938953"/>
                </a:solidFill>
                <a:latin typeface="Calibri"/>
                <a:ea typeface="Calibri"/>
                <a:cs typeface="Calibri"/>
                <a:sym typeface="Calibri"/>
              </a:rPr>
              <a:t>maximiser les synergies</a:t>
            </a:r>
            <a:r>
              <a:rPr lang="en-US" sz="1633">
                <a:solidFill>
                  <a:srgbClr val="938953"/>
                </a:solidFill>
                <a:latin typeface="Calibri"/>
                <a:ea typeface="Calibri"/>
                <a:cs typeface="Calibri"/>
                <a:sym typeface="Calibri"/>
              </a:rPr>
              <a:t>, favoriser une utilisation efficace des ressources et renforcer la longévité en garantissant que les parties prenantes et les copropriétaires sont engagés et investis dans la mise en œuvre réussie de l'effort.</a:t>
            </a:r>
            <a:endParaRPr sz="1633">
              <a:solidFill>
                <a:srgbClr val="938953"/>
              </a:solidFill>
              <a:latin typeface="Calibri"/>
              <a:ea typeface="Calibri"/>
              <a:cs typeface="Calibri"/>
              <a:sym typeface="Calibri"/>
            </a:endParaRPr>
          </a:p>
        </p:txBody>
      </p:sp>
      <p:sp>
        <p:nvSpPr>
          <p:cNvPr id="750" name="Google Shape;750;p44"/>
          <p:cNvSpPr txBox="1"/>
          <p:nvPr/>
        </p:nvSpPr>
        <p:spPr>
          <a:xfrm>
            <a:off x="7509022" y="1176297"/>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751" name="Google Shape;751;p44"/>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752" name="Google Shape;752;p44"/>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57"/>
        <p:cNvGrpSpPr/>
        <p:nvPr/>
      </p:nvGrpSpPr>
      <p:grpSpPr>
        <a:xfrm>
          <a:off x="0" y="0"/>
          <a:ext cx="0" cy="0"/>
          <a:chOff x="0" y="0"/>
          <a:chExt cx="0" cy="0"/>
        </a:xfrm>
      </p:grpSpPr>
      <p:sp>
        <p:nvSpPr>
          <p:cNvPr id="758" name="Google Shape;758;p45"/>
          <p:cNvSpPr/>
          <p:nvPr/>
        </p:nvSpPr>
        <p:spPr>
          <a:xfrm>
            <a:off x="1041098" y="116923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759" name="Google Shape;759;p45"/>
          <p:cNvSpPr/>
          <p:nvPr/>
        </p:nvSpPr>
        <p:spPr>
          <a:xfrm>
            <a:off x="1035140" y="115771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760" name="Google Shape;760;p45"/>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45</a:t>
            </a:fld>
            <a:endParaRPr sz="816">
              <a:solidFill>
                <a:schemeClr val="lt1"/>
              </a:solidFill>
              <a:latin typeface="Arial"/>
              <a:ea typeface="Arial"/>
              <a:cs typeface="Arial"/>
              <a:sym typeface="Arial"/>
            </a:endParaRPr>
          </a:p>
        </p:txBody>
      </p:sp>
      <p:pic>
        <p:nvPicPr>
          <p:cNvPr id="761" name="Google Shape;761;p45"/>
          <p:cNvPicPr preferRelativeResize="0"/>
          <p:nvPr/>
        </p:nvPicPr>
        <p:blipFill rotWithShape="1">
          <a:blip r:embed="rId3">
            <a:alphaModFix/>
          </a:blip>
          <a:srcRect/>
          <a:stretch/>
        </p:blipFill>
        <p:spPr>
          <a:xfrm>
            <a:off x="456481" y="1363310"/>
            <a:ext cx="3672774" cy="629200"/>
          </a:xfrm>
          <a:prstGeom prst="rect">
            <a:avLst/>
          </a:prstGeom>
          <a:noFill/>
          <a:ln>
            <a:noFill/>
          </a:ln>
        </p:spPr>
      </p:pic>
      <p:pic>
        <p:nvPicPr>
          <p:cNvPr id="762" name="Google Shape;762;p45"/>
          <p:cNvPicPr preferRelativeResize="0"/>
          <p:nvPr/>
        </p:nvPicPr>
        <p:blipFill rotWithShape="1">
          <a:blip r:embed="rId4">
            <a:alphaModFix/>
          </a:blip>
          <a:srcRect/>
          <a:stretch/>
        </p:blipFill>
        <p:spPr>
          <a:xfrm>
            <a:off x="6912262" y="1316838"/>
            <a:ext cx="1404000" cy="992733"/>
          </a:xfrm>
          <a:prstGeom prst="rect">
            <a:avLst/>
          </a:prstGeom>
          <a:noFill/>
          <a:ln>
            <a:noFill/>
          </a:ln>
        </p:spPr>
      </p:pic>
      <p:sp>
        <p:nvSpPr>
          <p:cNvPr id="763" name="Google Shape;763;p45"/>
          <p:cNvSpPr txBox="1"/>
          <p:nvPr/>
        </p:nvSpPr>
        <p:spPr>
          <a:xfrm>
            <a:off x="199441" y="198089"/>
            <a:ext cx="5267672" cy="477631"/>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des Scénarios de Rénovation</a:t>
            </a:r>
            <a:endParaRPr sz="2177" b="1">
              <a:solidFill>
                <a:schemeClr val="dk1"/>
              </a:solidFill>
              <a:latin typeface="Calibri"/>
              <a:ea typeface="Calibri"/>
              <a:cs typeface="Calibri"/>
              <a:sym typeface="Calibri"/>
            </a:endParaRPr>
          </a:p>
        </p:txBody>
      </p:sp>
      <p:sp>
        <p:nvSpPr>
          <p:cNvPr id="764" name="Google Shape;764;p45"/>
          <p:cNvSpPr txBox="1"/>
          <p:nvPr/>
        </p:nvSpPr>
        <p:spPr>
          <a:xfrm>
            <a:off x="1084104" y="1324190"/>
            <a:ext cx="5168106"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5. SCENARIO DE RENOVATION</a:t>
            </a:r>
            <a:endParaRPr sz="1633">
              <a:solidFill>
                <a:srgbClr val="264D9F"/>
              </a:solidFill>
              <a:latin typeface="Calibri"/>
              <a:ea typeface="Calibri"/>
              <a:cs typeface="Calibri"/>
              <a:sym typeface="Calibri"/>
            </a:endParaRPr>
          </a:p>
        </p:txBody>
      </p:sp>
      <p:sp>
        <p:nvSpPr>
          <p:cNvPr id="765" name="Google Shape;765;p45"/>
          <p:cNvSpPr txBox="1"/>
          <p:nvPr/>
        </p:nvSpPr>
        <p:spPr>
          <a:xfrm>
            <a:off x="903906" y="1639950"/>
            <a:ext cx="5168106"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5.1 Développement des scénarios de rénovation</a:t>
            </a:r>
            <a:endParaRPr sz="1633">
              <a:solidFill>
                <a:srgbClr val="264D9F"/>
              </a:solidFill>
              <a:latin typeface="Calibri"/>
              <a:ea typeface="Calibri"/>
              <a:cs typeface="Calibri"/>
              <a:sym typeface="Calibri"/>
            </a:endParaRPr>
          </a:p>
        </p:txBody>
      </p:sp>
      <p:sp>
        <p:nvSpPr>
          <p:cNvPr id="766" name="Google Shape;766;p45"/>
          <p:cNvSpPr txBox="1"/>
          <p:nvPr/>
        </p:nvSpPr>
        <p:spPr>
          <a:xfrm>
            <a:off x="556978" y="2335593"/>
            <a:ext cx="8060462" cy="359515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b="1">
                <a:solidFill>
                  <a:srgbClr val="938953"/>
                </a:solidFill>
                <a:latin typeface="Calibri"/>
                <a:ea typeface="Calibri"/>
                <a:cs typeface="Calibri"/>
                <a:sym typeface="Calibri"/>
              </a:rPr>
              <a:t>Pour atteindre les objectifs de performance, il est possible de développer des scénarios </a:t>
            </a:r>
            <a:r>
              <a:rPr lang="en-US" sz="1633">
                <a:solidFill>
                  <a:srgbClr val="938953"/>
                </a:solidFill>
                <a:latin typeface="Calibri"/>
                <a:ea typeface="Calibri"/>
                <a:cs typeface="Calibri"/>
                <a:sym typeface="Calibri"/>
              </a:rPr>
              <a:t>alternatifs. Au cours de cette phase, </a:t>
            </a:r>
            <a:r>
              <a:rPr lang="en-US" sz="1633" b="1">
                <a:solidFill>
                  <a:srgbClr val="938953"/>
                </a:solidFill>
                <a:latin typeface="Calibri"/>
                <a:ea typeface="Calibri"/>
                <a:cs typeface="Calibri"/>
                <a:sym typeface="Calibri"/>
              </a:rPr>
              <a:t>le groupe de travail SMC, en coopération avec les parties prenantes, développera des scénarios de rénovation alternatifs </a:t>
            </a:r>
            <a:r>
              <a:rPr lang="en-US" sz="1633">
                <a:solidFill>
                  <a:srgbClr val="938953"/>
                </a:solidFill>
                <a:latin typeface="Calibri"/>
                <a:ea typeface="Calibri"/>
                <a:cs typeface="Calibri"/>
                <a:sym typeface="Calibri"/>
              </a:rPr>
              <a:t>pour la zone urbaine et les bâtiments. Il est important que les scénarios se différencient significativement les uns des autres. </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Chaque scénario est un </a:t>
            </a:r>
            <a:r>
              <a:rPr lang="en-US" sz="1633" b="1">
                <a:solidFill>
                  <a:srgbClr val="938953"/>
                </a:solidFill>
                <a:latin typeface="Calibri"/>
                <a:ea typeface="Calibri"/>
                <a:cs typeface="Calibri"/>
                <a:sym typeface="Calibri"/>
              </a:rPr>
              <a:t>ensemble de solutions différentes pour améliorer la durabilité </a:t>
            </a:r>
            <a:r>
              <a:rPr lang="en-US" sz="1633">
                <a:solidFill>
                  <a:srgbClr val="938953"/>
                </a:solidFill>
                <a:latin typeface="Calibri"/>
                <a:ea typeface="Calibri"/>
                <a:cs typeface="Calibri"/>
                <a:sym typeface="Calibri"/>
              </a:rPr>
              <a:t>de la zone urbaine dans son ensemble, en </a:t>
            </a:r>
            <a:r>
              <a:rPr lang="en-US" sz="1633" b="1">
                <a:solidFill>
                  <a:srgbClr val="938953"/>
                </a:solidFill>
                <a:latin typeface="Calibri"/>
                <a:ea typeface="Calibri"/>
                <a:cs typeface="Calibri"/>
                <a:sym typeface="Calibri"/>
              </a:rPr>
              <a:t>considérant tous les bâtiments comme un système global connecté.</a:t>
            </a:r>
            <a:endParaRPr sz="1633" b="1">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Un scénario de modernisation est composé d'une </a:t>
            </a:r>
            <a:r>
              <a:rPr lang="en-US" sz="1633" b="1">
                <a:solidFill>
                  <a:srgbClr val="938953"/>
                </a:solidFill>
                <a:latin typeface="Calibri"/>
                <a:ea typeface="Calibri"/>
                <a:cs typeface="Calibri"/>
                <a:sym typeface="Calibri"/>
              </a:rPr>
              <a:t>variété d'interventions individuelles dans différents domaines thématiques</a:t>
            </a:r>
            <a:r>
              <a:rPr lang="en-US" sz="1633">
                <a:solidFill>
                  <a:srgbClr val="938953"/>
                </a:solidFill>
                <a:latin typeface="Calibri"/>
                <a:ea typeface="Calibri"/>
                <a:cs typeface="Calibri"/>
                <a:sym typeface="Calibri"/>
              </a:rPr>
              <a:t>. Les principaux domaines sont entre autres l'énergie, l'eau, l'utilisation des sols, la consommation des ressources, l'atténuation et l'adaptation au changement climatique, la mobilité, la santé, les conditions socioculturelles.</a:t>
            </a:r>
            <a:endParaRPr sz="1633">
              <a:solidFill>
                <a:srgbClr val="938953"/>
              </a:solidFill>
              <a:latin typeface="Calibri"/>
              <a:ea typeface="Calibri"/>
              <a:cs typeface="Calibri"/>
              <a:sym typeface="Calibri"/>
            </a:endParaRPr>
          </a:p>
        </p:txBody>
      </p:sp>
      <p:sp>
        <p:nvSpPr>
          <p:cNvPr id="767" name="Google Shape;767;p45"/>
          <p:cNvSpPr txBox="1"/>
          <p:nvPr/>
        </p:nvSpPr>
        <p:spPr>
          <a:xfrm>
            <a:off x="7431487" y="1194033"/>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768" name="Google Shape;768;p45"/>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769" name="Google Shape;769;p45"/>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774"/>
        <p:cNvGrpSpPr/>
        <p:nvPr/>
      </p:nvGrpSpPr>
      <p:grpSpPr>
        <a:xfrm>
          <a:off x="0" y="0"/>
          <a:ext cx="0" cy="0"/>
          <a:chOff x="0" y="0"/>
          <a:chExt cx="0" cy="0"/>
        </a:xfrm>
      </p:grpSpPr>
      <p:sp>
        <p:nvSpPr>
          <p:cNvPr id="775" name="Google Shape;775;p46"/>
          <p:cNvSpPr/>
          <p:nvPr/>
        </p:nvSpPr>
        <p:spPr>
          <a:xfrm>
            <a:off x="949658" y="113875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776" name="Google Shape;776;p46"/>
          <p:cNvSpPr/>
          <p:nvPr/>
        </p:nvSpPr>
        <p:spPr>
          <a:xfrm>
            <a:off x="943700" y="112723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777" name="Google Shape;777;p46"/>
          <p:cNvSpPr/>
          <p:nvPr/>
        </p:nvSpPr>
        <p:spPr>
          <a:xfrm>
            <a:off x="-209999" y="539047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46</a:t>
            </a:fld>
            <a:endParaRPr sz="816">
              <a:solidFill>
                <a:schemeClr val="lt1"/>
              </a:solidFill>
              <a:latin typeface="Arial"/>
              <a:ea typeface="Arial"/>
              <a:cs typeface="Arial"/>
              <a:sym typeface="Arial"/>
            </a:endParaRPr>
          </a:p>
        </p:txBody>
      </p:sp>
      <p:pic>
        <p:nvPicPr>
          <p:cNvPr id="778" name="Google Shape;778;p46"/>
          <p:cNvPicPr preferRelativeResize="0"/>
          <p:nvPr/>
        </p:nvPicPr>
        <p:blipFill rotWithShape="1">
          <a:blip r:embed="rId3">
            <a:alphaModFix/>
          </a:blip>
          <a:srcRect/>
          <a:stretch/>
        </p:blipFill>
        <p:spPr>
          <a:xfrm>
            <a:off x="509248" y="1295128"/>
            <a:ext cx="3672774" cy="629200"/>
          </a:xfrm>
          <a:prstGeom prst="rect">
            <a:avLst/>
          </a:prstGeom>
          <a:noFill/>
          <a:ln>
            <a:noFill/>
          </a:ln>
        </p:spPr>
      </p:pic>
      <p:pic>
        <p:nvPicPr>
          <p:cNvPr id="779" name="Google Shape;779;p46"/>
          <p:cNvPicPr preferRelativeResize="0"/>
          <p:nvPr/>
        </p:nvPicPr>
        <p:blipFill rotWithShape="1">
          <a:blip r:embed="rId4">
            <a:alphaModFix/>
          </a:blip>
          <a:srcRect/>
          <a:stretch/>
        </p:blipFill>
        <p:spPr>
          <a:xfrm>
            <a:off x="6912262" y="1316838"/>
            <a:ext cx="1404000" cy="992733"/>
          </a:xfrm>
          <a:prstGeom prst="rect">
            <a:avLst/>
          </a:prstGeom>
          <a:noFill/>
          <a:ln>
            <a:noFill/>
          </a:ln>
        </p:spPr>
      </p:pic>
      <p:sp>
        <p:nvSpPr>
          <p:cNvPr id="780" name="Google Shape;780;p46"/>
          <p:cNvSpPr txBox="1"/>
          <p:nvPr/>
        </p:nvSpPr>
        <p:spPr>
          <a:xfrm>
            <a:off x="199441" y="198089"/>
            <a:ext cx="5267672" cy="477631"/>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des Scénarios de Rénovation</a:t>
            </a:r>
            <a:endParaRPr sz="2177" b="1">
              <a:solidFill>
                <a:schemeClr val="dk1"/>
              </a:solidFill>
              <a:latin typeface="Calibri"/>
              <a:ea typeface="Calibri"/>
              <a:cs typeface="Calibri"/>
              <a:sym typeface="Calibri"/>
            </a:endParaRPr>
          </a:p>
        </p:txBody>
      </p:sp>
      <p:sp>
        <p:nvSpPr>
          <p:cNvPr id="781" name="Google Shape;781;p46"/>
          <p:cNvSpPr txBox="1"/>
          <p:nvPr/>
        </p:nvSpPr>
        <p:spPr>
          <a:xfrm>
            <a:off x="1084104" y="1324190"/>
            <a:ext cx="5168106"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5. SCENARIO DE RENOVATION</a:t>
            </a:r>
            <a:endParaRPr sz="1633">
              <a:solidFill>
                <a:srgbClr val="264D9F"/>
              </a:solidFill>
              <a:latin typeface="Calibri"/>
              <a:ea typeface="Calibri"/>
              <a:cs typeface="Calibri"/>
              <a:sym typeface="Calibri"/>
            </a:endParaRPr>
          </a:p>
        </p:txBody>
      </p:sp>
      <p:sp>
        <p:nvSpPr>
          <p:cNvPr id="782" name="Google Shape;782;p46"/>
          <p:cNvSpPr txBox="1"/>
          <p:nvPr/>
        </p:nvSpPr>
        <p:spPr>
          <a:xfrm>
            <a:off x="994694" y="1638785"/>
            <a:ext cx="5168106"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5.1 Développement des scénarios de rénovation</a:t>
            </a:r>
            <a:endParaRPr sz="1633">
              <a:solidFill>
                <a:srgbClr val="264D9F"/>
              </a:solidFill>
              <a:latin typeface="Calibri"/>
              <a:ea typeface="Calibri"/>
              <a:cs typeface="Calibri"/>
              <a:sym typeface="Calibri"/>
            </a:endParaRPr>
          </a:p>
        </p:txBody>
      </p:sp>
      <p:pic>
        <p:nvPicPr>
          <p:cNvPr id="783" name="Google Shape;783;p46"/>
          <p:cNvPicPr preferRelativeResize="0"/>
          <p:nvPr/>
        </p:nvPicPr>
        <p:blipFill rotWithShape="1">
          <a:blip r:embed="rId5">
            <a:alphaModFix/>
          </a:blip>
          <a:srcRect/>
          <a:stretch/>
        </p:blipFill>
        <p:spPr>
          <a:xfrm>
            <a:off x="4426032" y="3527028"/>
            <a:ext cx="4231079" cy="2619863"/>
          </a:xfrm>
          <a:prstGeom prst="rect">
            <a:avLst/>
          </a:prstGeom>
          <a:noFill/>
          <a:ln>
            <a:noFill/>
          </a:ln>
        </p:spPr>
      </p:pic>
      <p:sp>
        <p:nvSpPr>
          <p:cNvPr id="784" name="Google Shape;784;p46"/>
          <p:cNvSpPr txBox="1"/>
          <p:nvPr/>
        </p:nvSpPr>
        <p:spPr>
          <a:xfrm>
            <a:off x="465538" y="2305114"/>
            <a:ext cx="7393948" cy="841128"/>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L'approche proposée est de </a:t>
            </a:r>
            <a:r>
              <a:rPr lang="en-US" sz="1633" b="1">
                <a:solidFill>
                  <a:srgbClr val="938953"/>
                </a:solidFill>
                <a:latin typeface="Calibri"/>
                <a:ea typeface="Calibri"/>
                <a:cs typeface="Calibri"/>
                <a:sym typeface="Calibri"/>
              </a:rPr>
              <a:t>considérer l'énergie comme le domaine prioritaire</a:t>
            </a:r>
            <a:r>
              <a:rPr lang="en-US" sz="1633">
                <a:solidFill>
                  <a:srgbClr val="938953"/>
                </a:solidFill>
                <a:latin typeface="Calibri"/>
                <a:ea typeface="Calibri"/>
                <a:cs typeface="Calibri"/>
                <a:sym typeface="Calibri"/>
              </a:rPr>
              <a:t>. </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Les interventions de régénération urbaine dans le domaine de la rénovation énergétique influencent les autres domaines thématiques. </a:t>
            </a:r>
            <a:endParaRPr sz="1633">
              <a:solidFill>
                <a:srgbClr val="938953"/>
              </a:solidFill>
              <a:latin typeface="Calibri"/>
              <a:ea typeface="Calibri"/>
              <a:cs typeface="Calibri"/>
              <a:sym typeface="Calibri"/>
            </a:endParaRPr>
          </a:p>
        </p:txBody>
      </p:sp>
      <p:sp>
        <p:nvSpPr>
          <p:cNvPr id="785" name="Google Shape;785;p46"/>
          <p:cNvSpPr txBox="1"/>
          <p:nvPr/>
        </p:nvSpPr>
        <p:spPr>
          <a:xfrm>
            <a:off x="485033" y="3459291"/>
            <a:ext cx="3940999" cy="109748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Les interventions énergétiques sont le point de départ dans l'élaboration d'un scénario. Toutes les interventions non énergétiques seront alors ajoutées.</a:t>
            </a:r>
            <a:endParaRPr sz="1633">
              <a:solidFill>
                <a:srgbClr val="938953"/>
              </a:solidFill>
              <a:latin typeface="Calibri"/>
              <a:ea typeface="Calibri"/>
              <a:cs typeface="Calibri"/>
              <a:sym typeface="Calibri"/>
            </a:endParaRPr>
          </a:p>
        </p:txBody>
      </p:sp>
      <p:sp>
        <p:nvSpPr>
          <p:cNvPr id="786" name="Google Shape;786;p46"/>
          <p:cNvSpPr txBox="1"/>
          <p:nvPr/>
        </p:nvSpPr>
        <p:spPr>
          <a:xfrm>
            <a:off x="7411300" y="1200551"/>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787" name="Google Shape;787;p46"/>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788" name="Google Shape;788;p46"/>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793"/>
        <p:cNvGrpSpPr/>
        <p:nvPr/>
      </p:nvGrpSpPr>
      <p:grpSpPr>
        <a:xfrm>
          <a:off x="0" y="0"/>
          <a:ext cx="0" cy="0"/>
          <a:chOff x="0" y="0"/>
          <a:chExt cx="0" cy="0"/>
        </a:xfrm>
      </p:grpSpPr>
      <p:sp>
        <p:nvSpPr>
          <p:cNvPr id="794" name="Google Shape;794;p47"/>
          <p:cNvSpPr/>
          <p:nvPr/>
        </p:nvSpPr>
        <p:spPr>
          <a:xfrm>
            <a:off x="940601" y="1252689"/>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795" name="Google Shape;795;p47"/>
          <p:cNvSpPr/>
          <p:nvPr/>
        </p:nvSpPr>
        <p:spPr>
          <a:xfrm>
            <a:off x="934643" y="1241169"/>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796" name="Google Shape;796;p47"/>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47</a:t>
            </a:fld>
            <a:endParaRPr sz="816">
              <a:solidFill>
                <a:schemeClr val="lt1"/>
              </a:solidFill>
              <a:latin typeface="Arial"/>
              <a:ea typeface="Arial"/>
              <a:cs typeface="Arial"/>
              <a:sym typeface="Arial"/>
            </a:endParaRPr>
          </a:p>
        </p:txBody>
      </p:sp>
      <p:pic>
        <p:nvPicPr>
          <p:cNvPr id="797" name="Google Shape;797;p47"/>
          <p:cNvPicPr preferRelativeResize="0"/>
          <p:nvPr/>
        </p:nvPicPr>
        <p:blipFill rotWithShape="1">
          <a:blip r:embed="rId3">
            <a:alphaModFix/>
          </a:blip>
          <a:srcRect/>
          <a:stretch/>
        </p:blipFill>
        <p:spPr>
          <a:xfrm>
            <a:off x="509248" y="1295128"/>
            <a:ext cx="3672774" cy="629200"/>
          </a:xfrm>
          <a:prstGeom prst="rect">
            <a:avLst/>
          </a:prstGeom>
          <a:noFill/>
          <a:ln>
            <a:noFill/>
          </a:ln>
        </p:spPr>
      </p:pic>
      <p:pic>
        <p:nvPicPr>
          <p:cNvPr id="798" name="Google Shape;798;p47"/>
          <p:cNvPicPr preferRelativeResize="0"/>
          <p:nvPr/>
        </p:nvPicPr>
        <p:blipFill rotWithShape="1">
          <a:blip r:embed="rId4">
            <a:alphaModFix/>
          </a:blip>
          <a:srcRect/>
          <a:stretch/>
        </p:blipFill>
        <p:spPr>
          <a:xfrm>
            <a:off x="6912262" y="1316838"/>
            <a:ext cx="1404000" cy="992733"/>
          </a:xfrm>
          <a:prstGeom prst="rect">
            <a:avLst/>
          </a:prstGeom>
          <a:noFill/>
          <a:ln>
            <a:noFill/>
          </a:ln>
        </p:spPr>
      </p:pic>
      <p:sp>
        <p:nvSpPr>
          <p:cNvPr id="799" name="Google Shape;799;p47"/>
          <p:cNvSpPr txBox="1"/>
          <p:nvPr/>
        </p:nvSpPr>
        <p:spPr>
          <a:xfrm>
            <a:off x="199441" y="198089"/>
            <a:ext cx="5267672" cy="477631"/>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des Scénarios de Rénovation</a:t>
            </a:r>
            <a:endParaRPr sz="2177" b="1">
              <a:solidFill>
                <a:schemeClr val="dk1"/>
              </a:solidFill>
              <a:latin typeface="Calibri"/>
              <a:ea typeface="Calibri"/>
              <a:cs typeface="Calibri"/>
              <a:sym typeface="Calibri"/>
            </a:endParaRPr>
          </a:p>
        </p:txBody>
      </p:sp>
      <p:sp>
        <p:nvSpPr>
          <p:cNvPr id="800" name="Google Shape;800;p47"/>
          <p:cNvSpPr txBox="1"/>
          <p:nvPr/>
        </p:nvSpPr>
        <p:spPr>
          <a:xfrm>
            <a:off x="1084104" y="1324190"/>
            <a:ext cx="5168106"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5. SCENARIO DE RENOVATION</a:t>
            </a:r>
            <a:endParaRPr sz="1633">
              <a:solidFill>
                <a:srgbClr val="264D9F"/>
              </a:solidFill>
              <a:latin typeface="Calibri"/>
              <a:ea typeface="Calibri"/>
              <a:cs typeface="Calibri"/>
              <a:sym typeface="Calibri"/>
            </a:endParaRPr>
          </a:p>
        </p:txBody>
      </p:sp>
      <p:sp>
        <p:nvSpPr>
          <p:cNvPr id="801" name="Google Shape;801;p47"/>
          <p:cNvSpPr txBox="1"/>
          <p:nvPr/>
        </p:nvSpPr>
        <p:spPr>
          <a:xfrm>
            <a:off x="994694" y="1638785"/>
            <a:ext cx="5168106"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5.1 Développement des scénarios de rénovation</a:t>
            </a:r>
            <a:endParaRPr sz="1633">
              <a:solidFill>
                <a:srgbClr val="264D9F"/>
              </a:solidFill>
              <a:latin typeface="Calibri"/>
              <a:ea typeface="Calibri"/>
              <a:cs typeface="Calibri"/>
              <a:sym typeface="Calibri"/>
            </a:endParaRPr>
          </a:p>
        </p:txBody>
      </p:sp>
      <p:sp>
        <p:nvSpPr>
          <p:cNvPr id="802" name="Google Shape;802;p47"/>
          <p:cNvSpPr txBox="1"/>
          <p:nvPr/>
        </p:nvSpPr>
        <p:spPr>
          <a:xfrm>
            <a:off x="456480" y="2419045"/>
            <a:ext cx="8484319" cy="310777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Pour créer un scénario de rénovation, l'ÉQUIPE SMC doit procéder selon les étapes suivantes:</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lnSpc>
                <a:spcPct val="200000"/>
              </a:lnSpc>
              <a:spcBef>
                <a:spcPts val="0"/>
              </a:spcBef>
              <a:spcAft>
                <a:spcPts val="0"/>
              </a:spcAft>
              <a:buNone/>
            </a:pPr>
            <a:r>
              <a:rPr lang="en-US" sz="1633">
                <a:solidFill>
                  <a:srgbClr val="953734"/>
                </a:solidFill>
                <a:latin typeface="Calibri"/>
                <a:ea typeface="Calibri"/>
                <a:cs typeface="Calibri"/>
                <a:sym typeface="Calibri"/>
              </a:rPr>
              <a:t>A. Sélection et optimisation des interventions énergétiques au niveau urbain</a:t>
            </a:r>
            <a:endParaRPr sz="1633">
              <a:solidFill>
                <a:srgbClr val="953734"/>
              </a:solidFill>
              <a:latin typeface="Calibri"/>
              <a:ea typeface="Calibri"/>
              <a:cs typeface="Calibri"/>
              <a:sym typeface="Calibri"/>
            </a:endParaRPr>
          </a:p>
          <a:p>
            <a:pPr marL="0" marR="0" lvl="0" indent="0" algn="just" rtl="0">
              <a:lnSpc>
                <a:spcPct val="200000"/>
              </a:lnSpc>
              <a:spcBef>
                <a:spcPts val="0"/>
              </a:spcBef>
              <a:spcAft>
                <a:spcPts val="0"/>
              </a:spcAft>
              <a:buNone/>
            </a:pPr>
            <a:r>
              <a:rPr lang="en-US" sz="1633">
                <a:solidFill>
                  <a:srgbClr val="953734"/>
                </a:solidFill>
                <a:latin typeface="Calibri"/>
                <a:ea typeface="Calibri"/>
                <a:cs typeface="Calibri"/>
                <a:sym typeface="Calibri"/>
              </a:rPr>
              <a:t>B. Sélection et optimisation des interventions énergétiques au niveau d’un bâtiment</a:t>
            </a:r>
            <a:endParaRPr sz="1633">
              <a:solidFill>
                <a:srgbClr val="953734"/>
              </a:solidFill>
              <a:latin typeface="Calibri"/>
              <a:ea typeface="Calibri"/>
              <a:cs typeface="Calibri"/>
              <a:sym typeface="Calibri"/>
            </a:endParaRPr>
          </a:p>
          <a:p>
            <a:pPr marL="0" marR="0" lvl="0" indent="0" algn="just" rtl="0">
              <a:lnSpc>
                <a:spcPct val="200000"/>
              </a:lnSpc>
              <a:spcBef>
                <a:spcPts val="0"/>
              </a:spcBef>
              <a:spcAft>
                <a:spcPts val="0"/>
              </a:spcAft>
              <a:buNone/>
            </a:pPr>
            <a:r>
              <a:rPr lang="en-US" sz="1633">
                <a:solidFill>
                  <a:srgbClr val="953734"/>
                </a:solidFill>
                <a:latin typeface="Calibri"/>
                <a:ea typeface="Calibri"/>
                <a:cs typeface="Calibri"/>
                <a:sym typeface="Calibri"/>
              </a:rPr>
              <a:t>C. Sélection d'interventions non liées à l'énergie (eau, mobilité, utilisation des sols, services, etc.)</a:t>
            </a:r>
            <a:endParaRPr/>
          </a:p>
          <a:p>
            <a:pPr marL="0" marR="0" lvl="0" indent="0" algn="just" rtl="0">
              <a:lnSpc>
                <a:spcPct val="200000"/>
              </a:lnSpc>
              <a:spcBef>
                <a:spcPts val="0"/>
              </a:spcBef>
              <a:spcAft>
                <a:spcPts val="0"/>
              </a:spcAft>
              <a:buNone/>
            </a:pPr>
            <a:r>
              <a:rPr lang="en-US" sz="1633">
                <a:solidFill>
                  <a:srgbClr val="953734"/>
                </a:solidFill>
                <a:latin typeface="Calibri"/>
                <a:ea typeface="Calibri"/>
                <a:cs typeface="Calibri"/>
                <a:sym typeface="Calibri"/>
              </a:rPr>
              <a:t>D. Identification des modèles économiques et des schémas de financement</a:t>
            </a:r>
            <a:endParaRPr sz="1633">
              <a:solidFill>
                <a:srgbClr val="953734"/>
              </a:solidFill>
              <a:latin typeface="Calibri"/>
              <a:ea typeface="Calibri"/>
              <a:cs typeface="Calibri"/>
              <a:sym typeface="Calibri"/>
            </a:endParaRPr>
          </a:p>
          <a:p>
            <a:pPr marL="0" marR="0" lvl="0" indent="0" algn="just" rtl="0">
              <a:lnSpc>
                <a:spcPct val="200000"/>
              </a:lnSpc>
              <a:spcBef>
                <a:spcPts val="0"/>
              </a:spcBef>
              <a:spcAft>
                <a:spcPts val="0"/>
              </a:spcAft>
              <a:buNone/>
            </a:pPr>
            <a:r>
              <a:rPr lang="en-US" sz="1633">
                <a:solidFill>
                  <a:srgbClr val="953734"/>
                </a:solidFill>
                <a:latin typeface="Calibri"/>
                <a:ea typeface="Calibri"/>
                <a:cs typeface="Calibri"/>
                <a:sym typeface="Calibri"/>
              </a:rPr>
              <a:t>E. Validation du scenario</a:t>
            </a:r>
            <a:endParaRPr sz="1633">
              <a:solidFill>
                <a:srgbClr val="953734"/>
              </a:solidFill>
              <a:latin typeface="Calibri"/>
              <a:ea typeface="Calibri"/>
              <a:cs typeface="Calibri"/>
              <a:sym typeface="Calibri"/>
            </a:endParaRPr>
          </a:p>
        </p:txBody>
      </p:sp>
      <p:sp>
        <p:nvSpPr>
          <p:cNvPr id="803" name="Google Shape;803;p47"/>
          <p:cNvSpPr txBox="1"/>
          <p:nvPr/>
        </p:nvSpPr>
        <p:spPr>
          <a:xfrm>
            <a:off x="7393186" y="1217916"/>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804" name="Google Shape;804;p47"/>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805" name="Google Shape;805;p47"/>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810"/>
        <p:cNvGrpSpPr/>
        <p:nvPr/>
      </p:nvGrpSpPr>
      <p:grpSpPr>
        <a:xfrm>
          <a:off x="0" y="0"/>
          <a:ext cx="0" cy="0"/>
          <a:chOff x="0" y="0"/>
          <a:chExt cx="0" cy="0"/>
        </a:xfrm>
      </p:grpSpPr>
      <p:sp>
        <p:nvSpPr>
          <p:cNvPr id="811" name="Google Shape;811;p48"/>
          <p:cNvSpPr/>
          <p:nvPr/>
        </p:nvSpPr>
        <p:spPr>
          <a:xfrm>
            <a:off x="1061418" y="122003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812" name="Google Shape;812;p48"/>
          <p:cNvSpPr/>
          <p:nvPr/>
        </p:nvSpPr>
        <p:spPr>
          <a:xfrm>
            <a:off x="1055460" y="120851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813" name="Google Shape;813;p48"/>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48</a:t>
            </a:fld>
            <a:endParaRPr sz="816">
              <a:solidFill>
                <a:schemeClr val="lt1"/>
              </a:solidFill>
              <a:latin typeface="Arial"/>
              <a:ea typeface="Arial"/>
              <a:cs typeface="Arial"/>
              <a:sym typeface="Arial"/>
            </a:endParaRPr>
          </a:p>
        </p:txBody>
      </p:sp>
      <p:sp>
        <p:nvSpPr>
          <p:cNvPr id="814" name="Google Shape;814;p48"/>
          <p:cNvSpPr txBox="1"/>
          <p:nvPr/>
        </p:nvSpPr>
        <p:spPr>
          <a:xfrm>
            <a:off x="780150" y="1811010"/>
            <a:ext cx="7105066" cy="670312"/>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5.1.1 Comment preparer un scenario de rénovation : selection des interventions</a:t>
            </a:r>
            <a:endParaRPr/>
          </a:p>
        </p:txBody>
      </p:sp>
      <p:pic>
        <p:nvPicPr>
          <p:cNvPr id="815" name="Google Shape;815;p48"/>
          <p:cNvPicPr preferRelativeResize="0"/>
          <p:nvPr/>
        </p:nvPicPr>
        <p:blipFill rotWithShape="1">
          <a:blip r:embed="rId3">
            <a:alphaModFix/>
          </a:blip>
          <a:srcRect/>
          <a:stretch/>
        </p:blipFill>
        <p:spPr>
          <a:xfrm>
            <a:off x="509248" y="1295128"/>
            <a:ext cx="3672774" cy="629200"/>
          </a:xfrm>
          <a:prstGeom prst="rect">
            <a:avLst/>
          </a:prstGeom>
          <a:noFill/>
          <a:ln>
            <a:noFill/>
          </a:ln>
        </p:spPr>
      </p:pic>
      <p:pic>
        <p:nvPicPr>
          <p:cNvPr id="816" name="Google Shape;816;p48"/>
          <p:cNvPicPr preferRelativeResize="0"/>
          <p:nvPr/>
        </p:nvPicPr>
        <p:blipFill rotWithShape="1">
          <a:blip r:embed="rId4">
            <a:alphaModFix/>
          </a:blip>
          <a:srcRect/>
          <a:stretch/>
        </p:blipFill>
        <p:spPr>
          <a:xfrm>
            <a:off x="6912262" y="1316838"/>
            <a:ext cx="1404000" cy="992733"/>
          </a:xfrm>
          <a:prstGeom prst="rect">
            <a:avLst/>
          </a:prstGeom>
          <a:noFill/>
          <a:ln>
            <a:noFill/>
          </a:ln>
        </p:spPr>
      </p:pic>
      <p:sp>
        <p:nvSpPr>
          <p:cNvPr id="817" name="Google Shape;817;p48"/>
          <p:cNvSpPr txBox="1"/>
          <p:nvPr/>
        </p:nvSpPr>
        <p:spPr>
          <a:xfrm>
            <a:off x="199441" y="198089"/>
            <a:ext cx="5267672" cy="477631"/>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des Scénarios de Rénovation</a:t>
            </a:r>
            <a:endParaRPr sz="2177" b="1">
              <a:solidFill>
                <a:schemeClr val="dk1"/>
              </a:solidFill>
              <a:latin typeface="Calibri"/>
              <a:ea typeface="Calibri"/>
              <a:cs typeface="Calibri"/>
              <a:sym typeface="Calibri"/>
            </a:endParaRPr>
          </a:p>
        </p:txBody>
      </p:sp>
      <p:sp>
        <p:nvSpPr>
          <p:cNvPr id="818" name="Google Shape;818;p48"/>
          <p:cNvSpPr txBox="1"/>
          <p:nvPr/>
        </p:nvSpPr>
        <p:spPr>
          <a:xfrm>
            <a:off x="1055460" y="1362408"/>
            <a:ext cx="3751839"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5. SCENARIO DE RENOVATION</a:t>
            </a:r>
            <a:endParaRPr sz="1633">
              <a:solidFill>
                <a:srgbClr val="264D9F"/>
              </a:solidFill>
              <a:latin typeface="Calibri"/>
              <a:ea typeface="Calibri"/>
              <a:cs typeface="Calibri"/>
              <a:sym typeface="Calibri"/>
            </a:endParaRPr>
          </a:p>
        </p:txBody>
      </p:sp>
      <p:sp>
        <p:nvSpPr>
          <p:cNvPr id="819" name="Google Shape;819;p48"/>
          <p:cNvSpPr txBox="1"/>
          <p:nvPr/>
        </p:nvSpPr>
        <p:spPr>
          <a:xfrm>
            <a:off x="577298" y="2598823"/>
            <a:ext cx="8060462" cy="2856488"/>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Le </a:t>
            </a:r>
            <a:r>
              <a:rPr lang="en-US" sz="1633" b="1">
                <a:solidFill>
                  <a:srgbClr val="938953"/>
                </a:solidFill>
                <a:latin typeface="Calibri"/>
                <a:ea typeface="Calibri"/>
                <a:cs typeface="Calibri"/>
                <a:sym typeface="Calibri"/>
              </a:rPr>
              <a:t>point de départ </a:t>
            </a:r>
            <a:r>
              <a:rPr lang="en-US" sz="1633">
                <a:solidFill>
                  <a:srgbClr val="938953"/>
                </a:solidFill>
                <a:latin typeface="Calibri"/>
                <a:ea typeface="Calibri"/>
                <a:cs typeface="Calibri"/>
                <a:sym typeface="Calibri"/>
              </a:rPr>
              <a:t>de la création d'un scénario est la </a:t>
            </a:r>
            <a:r>
              <a:rPr lang="en-US" sz="1633" b="1">
                <a:solidFill>
                  <a:srgbClr val="938953"/>
                </a:solidFill>
                <a:latin typeface="Calibri"/>
                <a:ea typeface="Calibri"/>
                <a:cs typeface="Calibri"/>
                <a:sym typeface="Calibri"/>
              </a:rPr>
              <a:t>faiblesse identifiée </a:t>
            </a:r>
            <a:r>
              <a:rPr lang="en-US" sz="1633">
                <a:solidFill>
                  <a:srgbClr val="938953"/>
                </a:solidFill>
                <a:latin typeface="Calibri"/>
                <a:ea typeface="Calibri"/>
                <a:cs typeface="Calibri"/>
                <a:sym typeface="Calibri"/>
              </a:rPr>
              <a:t>lors de la phase de diagnostic. Les interventions sont étudiées par l'équipe SMC pour améliorer la durabilité de la zone urbaine et des bâtiments dans le but </a:t>
            </a:r>
            <a:r>
              <a:rPr lang="en-US" sz="1633" b="1">
                <a:solidFill>
                  <a:srgbClr val="938953"/>
                </a:solidFill>
                <a:latin typeface="Calibri"/>
                <a:ea typeface="Calibri"/>
                <a:cs typeface="Calibri"/>
                <a:sym typeface="Calibri"/>
              </a:rPr>
              <a:t>d'atteindre les objectifs de performance de durabilité établis dans la phase de définition stratégique</a:t>
            </a:r>
            <a:r>
              <a:rPr lang="en-US" sz="1633">
                <a:solidFill>
                  <a:srgbClr val="938953"/>
                </a:solidFill>
                <a:latin typeface="Calibri"/>
                <a:ea typeface="Calibri"/>
                <a:cs typeface="Calibri"/>
                <a:sym typeface="Calibri"/>
              </a:rPr>
              <a:t>.</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Le processus est basé sur une approche itérative qui permet de </a:t>
            </a:r>
            <a:r>
              <a:rPr lang="en-US" sz="1633" b="1">
                <a:solidFill>
                  <a:srgbClr val="938953"/>
                </a:solidFill>
                <a:latin typeface="Calibri"/>
                <a:ea typeface="Calibri"/>
                <a:cs typeface="Calibri"/>
                <a:sym typeface="Calibri"/>
              </a:rPr>
              <a:t>répéter l'évaluation et de resélectionner l'ensemble de mesures tant que l'équipe SMC est satisfaite </a:t>
            </a:r>
            <a:r>
              <a:rPr lang="en-US" sz="1633">
                <a:solidFill>
                  <a:srgbClr val="938953"/>
                </a:solidFill>
                <a:latin typeface="Calibri"/>
                <a:ea typeface="Calibri"/>
                <a:cs typeface="Calibri"/>
                <a:sym typeface="Calibri"/>
              </a:rPr>
              <a:t>des résultats d'amélioration obtenus. Chaque étape d'itération fournira des résultats intermédiaires en effectuant des calculs et des évaluations à l'aide de SBTool et SNTool. L'approche multi-échelle permet de vérifier l'impact des interventions à l'échelle urbaine sur les bâtiments et vice-versa.</a:t>
            </a:r>
            <a:endParaRPr sz="1633">
              <a:solidFill>
                <a:srgbClr val="938953"/>
              </a:solidFill>
              <a:latin typeface="Calibri"/>
              <a:ea typeface="Calibri"/>
              <a:cs typeface="Calibri"/>
              <a:sym typeface="Calibri"/>
            </a:endParaRPr>
          </a:p>
        </p:txBody>
      </p:sp>
      <p:sp>
        <p:nvSpPr>
          <p:cNvPr id="820" name="Google Shape;820;p48"/>
          <p:cNvSpPr txBox="1"/>
          <p:nvPr/>
        </p:nvSpPr>
        <p:spPr>
          <a:xfrm>
            <a:off x="7414123" y="1238983"/>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821" name="Google Shape;821;p48"/>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822" name="Google Shape;822;p48"/>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28" name="Google Shape;828;p49"/>
          <p:cNvSpPr/>
          <p:nvPr/>
        </p:nvSpPr>
        <p:spPr>
          <a:xfrm>
            <a:off x="1030938" y="117939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829" name="Google Shape;829;p49"/>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49</a:t>
            </a:fld>
            <a:endParaRPr sz="816">
              <a:solidFill>
                <a:schemeClr val="lt1"/>
              </a:solidFill>
              <a:latin typeface="Arial"/>
              <a:ea typeface="Arial"/>
              <a:cs typeface="Arial"/>
              <a:sym typeface="Arial"/>
            </a:endParaRPr>
          </a:p>
        </p:txBody>
      </p:sp>
      <p:pic>
        <p:nvPicPr>
          <p:cNvPr id="830" name="Google Shape;830;p49"/>
          <p:cNvPicPr preferRelativeResize="0"/>
          <p:nvPr/>
        </p:nvPicPr>
        <p:blipFill rotWithShape="1">
          <a:blip r:embed="rId3">
            <a:alphaModFix/>
          </a:blip>
          <a:srcRect/>
          <a:stretch/>
        </p:blipFill>
        <p:spPr>
          <a:xfrm>
            <a:off x="509248" y="1295128"/>
            <a:ext cx="3672774" cy="629200"/>
          </a:xfrm>
          <a:prstGeom prst="rect">
            <a:avLst/>
          </a:prstGeom>
          <a:noFill/>
          <a:ln>
            <a:noFill/>
          </a:ln>
        </p:spPr>
      </p:pic>
      <p:pic>
        <p:nvPicPr>
          <p:cNvPr id="831" name="Google Shape;831;p49"/>
          <p:cNvPicPr preferRelativeResize="0"/>
          <p:nvPr/>
        </p:nvPicPr>
        <p:blipFill rotWithShape="1">
          <a:blip r:embed="rId4">
            <a:alphaModFix/>
          </a:blip>
          <a:srcRect/>
          <a:stretch/>
        </p:blipFill>
        <p:spPr>
          <a:xfrm>
            <a:off x="6912262" y="1316838"/>
            <a:ext cx="1404000" cy="992733"/>
          </a:xfrm>
          <a:prstGeom prst="rect">
            <a:avLst/>
          </a:prstGeom>
          <a:noFill/>
          <a:ln>
            <a:noFill/>
          </a:ln>
        </p:spPr>
      </p:pic>
      <p:sp>
        <p:nvSpPr>
          <p:cNvPr id="832" name="Google Shape;832;p49"/>
          <p:cNvSpPr txBox="1"/>
          <p:nvPr/>
        </p:nvSpPr>
        <p:spPr>
          <a:xfrm>
            <a:off x="780150" y="1811010"/>
            <a:ext cx="7105066" cy="670312"/>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5.1.1 Comment preparer un scenario de rénovation : selection des interventions</a:t>
            </a:r>
            <a:endParaRPr/>
          </a:p>
        </p:txBody>
      </p:sp>
      <p:sp>
        <p:nvSpPr>
          <p:cNvPr id="833" name="Google Shape;833;p49"/>
          <p:cNvSpPr txBox="1"/>
          <p:nvPr/>
        </p:nvSpPr>
        <p:spPr>
          <a:xfrm>
            <a:off x="1055460" y="1362408"/>
            <a:ext cx="3751839"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5. SCENARIO DE RENOVATION</a:t>
            </a:r>
            <a:endParaRPr sz="1633">
              <a:solidFill>
                <a:srgbClr val="264D9F"/>
              </a:solidFill>
              <a:latin typeface="Calibri"/>
              <a:ea typeface="Calibri"/>
              <a:cs typeface="Calibri"/>
              <a:sym typeface="Calibri"/>
            </a:endParaRPr>
          </a:p>
        </p:txBody>
      </p:sp>
      <p:sp>
        <p:nvSpPr>
          <p:cNvPr id="834" name="Google Shape;834;p49"/>
          <p:cNvSpPr txBox="1"/>
          <p:nvPr/>
        </p:nvSpPr>
        <p:spPr>
          <a:xfrm>
            <a:off x="509248" y="2618623"/>
            <a:ext cx="8060462" cy="323351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b="1">
                <a:solidFill>
                  <a:srgbClr val="938953"/>
                </a:solidFill>
                <a:latin typeface="Calibri"/>
                <a:ea typeface="Calibri"/>
                <a:cs typeface="Calibri"/>
                <a:sym typeface="Calibri"/>
              </a:rPr>
              <a:t>La méthode d'optimisation automatique ne peut pas être utilisée </a:t>
            </a:r>
            <a:r>
              <a:rPr lang="en-US" sz="1633">
                <a:solidFill>
                  <a:srgbClr val="938953"/>
                </a:solidFill>
                <a:latin typeface="Calibri"/>
                <a:ea typeface="Calibri"/>
                <a:cs typeface="Calibri"/>
                <a:sym typeface="Calibri"/>
              </a:rPr>
              <a:t>car les solutions existantes disponibles, comme les algorithmes d'optimisation génétique, ne permettent d'optimiser qu'un nombre limité de solutions et ne peuvent pas prendre pleinement en compte leur impact au niveau urbain et en relation avec le contexte local. </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Comme l'identification d'un ensemble d'interventions est une tâche complexe</a:t>
            </a:r>
            <a:r>
              <a:rPr lang="en-US" sz="1633" b="1">
                <a:solidFill>
                  <a:srgbClr val="938953"/>
                </a:solidFill>
                <a:latin typeface="Calibri"/>
                <a:ea typeface="Calibri"/>
                <a:cs typeface="Calibri"/>
                <a:sym typeface="Calibri"/>
              </a:rPr>
              <a:t>, l'équipe SMC peut suivre une approche séquentielle structurée basée sur trois mécanismes différents</a:t>
            </a:r>
            <a:r>
              <a:rPr lang="en-US" sz="1633">
                <a:solidFill>
                  <a:srgbClr val="938953"/>
                </a:solidFill>
                <a:latin typeface="Calibri"/>
                <a:ea typeface="Calibri"/>
                <a:cs typeface="Calibri"/>
                <a:sym typeface="Calibri"/>
              </a:rPr>
              <a:t> :</a:t>
            </a:r>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311045" marR="0" lvl="0" indent="-311045" algn="just" rtl="0">
              <a:lnSpc>
                <a:spcPct val="150000"/>
              </a:lnSpc>
              <a:spcBef>
                <a:spcPts val="0"/>
              </a:spcBef>
              <a:spcAft>
                <a:spcPts val="0"/>
              </a:spcAft>
              <a:buClr>
                <a:srgbClr val="953734"/>
              </a:buClr>
              <a:buSzPts val="1633"/>
              <a:buFont typeface="Calibri"/>
              <a:buAutoNum type="alphaUcPeriod"/>
            </a:pPr>
            <a:r>
              <a:rPr lang="en-US" sz="1633" b="1">
                <a:solidFill>
                  <a:srgbClr val="953734"/>
                </a:solidFill>
                <a:latin typeface="Calibri"/>
                <a:ea typeface="Calibri"/>
                <a:cs typeface="Calibri"/>
                <a:sym typeface="Calibri"/>
              </a:rPr>
              <a:t>- Filtrage des interventions en fonction des contraintes et restrictions définies</a:t>
            </a:r>
            <a:endParaRPr sz="1633" b="1">
              <a:solidFill>
                <a:srgbClr val="953734"/>
              </a:solidFill>
              <a:latin typeface="Calibri"/>
              <a:ea typeface="Calibri"/>
              <a:cs typeface="Calibri"/>
              <a:sym typeface="Calibri"/>
            </a:endParaRPr>
          </a:p>
          <a:p>
            <a:pPr marL="311045" marR="0" lvl="0" indent="-311045" algn="just" rtl="0">
              <a:lnSpc>
                <a:spcPct val="150000"/>
              </a:lnSpc>
              <a:spcBef>
                <a:spcPts val="0"/>
              </a:spcBef>
              <a:spcAft>
                <a:spcPts val="0"/>
              </a:spcAft>
              <a:buClr>
                <a:srgbClr val="953734"/>
              </a:buClr>
              <a:buSzPts val="1633"/>
              <a:buFont typeface="Calibri"/>
              <a:buAutoNum type="alphaUcPeriod"/>
            </a:pPr>
            <a:r>
              <a:rPr lang="en-US" sz="1633" b="1">
                <a:solidFill>
                  <a:srgbClr val="953734"/>
                </a:solidFill>
                <a:latin typeface="Calibri"/>
                <a:ea typeface="Calibri"/>
                <a:cs typeface="Calibri"/>
                <a:sym typeface="Calibri"/>
              </a:rPr>
              <a:t>- Compilation des interventions en fonction des résultats du diagnostic (faiblesses)</a:t>
            </a:r>
            <a:endParaRPr sz="1633" b="1">
              <a:solidFill>
                <a:srgbClr val="953734"/>
              </a:solidFill>
              <a:latin typeface="Calibri"/>
              <a:ea typeface="Calibri"/>
              <a:cs typeface="Calibri"/>
              <a:sym typeface="Calibri"/>
            </a:endParaRPr>
          </a:p>
          <a:p>
            <a:pPr marL="311045" marR="0" lvl="0" indent="-311045" algn="just" rtl="0">
              <a:lnSpc>
                <a:spcPct val="150000"/>
              </a:lnSpc>
              <a:spcBef>
                <a:spcPts val="0"/>
              </a:spcBef>
              <a:spcAft>
                <a:spcPts val="0"/>
              </a:spcAft>
              <a:buClr>
                <a:srgbClr val="953734"/>
              </a:buClr>
              <a:buSzPts val="1633"/>
              <a:buFont typeface="Calibri"/>
              <a:buAutoNum type="alphaUcPeriod"/>
            </a:pPr>
            <a:r>
              <a:rPr lang="en-US" sz="1633" b="1">
                <a:solidFill>
                  <a:srgbClr val="953734"/>
                </a:solidFill>
                <a:latin typeface="Calibri"/>
                <a:ea typeface="Calibri"/>
                <a:cs typeface="Calibri"/>
                <a:sym typeface="Calibri"/>
              </a:rPr>
              <a:t>- Séquencement des interventions logique d'application</a:t>
            </a:r>
            <a:endParaRPr sz="1633" b="1">
              <a:solidFill>
                <a:srgbClr val="953734"/>
              </a:solidFill>
              <a:latin typeface="Calibri"/>
              <a:ea typeface="Calibri"/>
              <a:cs typeface="Calibri"/>
              <a:sym typeface="Calibri"/>
            </a:endParaRPr>
          </a:p>
        </p:txBody>
      </p:sp>
      <p:sp>
        <p:nvSpPr>
          <p:cNvPr id="835" name="Google Shape;835;p49"/>
          <p:cNvSpPr txBox="1"/>
          <p:nvPr/>
        </p:nvSpPr>
        <p:spPr>
          <a:xfrm>
            <a:off x="7414123" y="1214515"/>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836" name="Google Shape;836;p49"/>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837" name="Google Shape;837;p49"/>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
        <p:nvSpPr>
          <p:cNvPr id="838" name="Google Shape;838;p49"/>
          <p:cNvSpPr txBox="1"/>
          <p:nvPr/>
        </p:nvSpPr>
        <p:spPr>
          <a:xfrm>
            <a:off x="199441" y="198089"/>
            <a:ext cx="5267672" cy="477631"/>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des Scénarios de Rénovation</a:t>
            </a:r>
            <a:endParaRPr sz="2177" b="1">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5"/>
          <p:cNvSpPr/>
          <p:nvPr/>
        </p:nvSpPr>
        <p:spPr>
          <a:xfrm>
            <a:off x="739863" y="102034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20" name="Google Shape;120;p5"/>
          <p:cNvSpPr txBox="1"/>
          <p:nvPr/>
        </p:nvSpPr>
        <p:spPr>
          <a:xfrm>
            <a:off x="196506" y="134630"/>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d'initiation</a:t>
            </a:r>
            <a:endParaRPr/>
          </a:p>
        </p:txBody>
      </p:sp>
      <p:sp>
        <p:nvSpPr>
          <p:cNvPr id="121" name="Google Shape;121;p5"/>
          <p:cNvSpPr txBox="1"/>
          <p:nvPr/>
        </p:nvSpPr>
        <p:spPr>
          <a:xfrm>
            <a:off x="971550" y="2115498"/>
            <a:ext cx="7229475" cy="84619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À ce stade, la municipalité doit prendre les mesures nécessaires pour lancer le processus décisionnel. Premièrement, la municipalité doit </a:t>
            </a:r>
            <a:r>
              <a:rPr lang="en-US" sz="1633" b="1">
                <a:solidFill>
                  <a:srgbClr val="938953"/>
                </a:solidFill>
                <a:latin typeface="Calibri"/>
                <a:ea typeface="Calibri"/>
                <a:cs typeface="Calibri"/>
                <a:sym typeface="Calibri"/>
              </a:rPr>
              <a:t>choisir la zone urbaine et le ou les bâtiments pour lesquels le concept de rénovation sera défini</a:t>
            </a:r>
            <a:r>
              <a:rPr lang="en-US" sz="1633">
                <a:solidFill>
                  <a:srgbClr val="938953"/>
                </a:solidFill>
                <a:latin typeface="Calibri"/>
                <a:ea typeface="Calibri"/>
                <a:cs typeface="Calibri"/>
                <a:sym typeface="Calibri"/>
              </a:rPr>
              <a:t>. </a:t>
            </a:r>
            <a:endParaRPr/>
          </a:p>
        </p:txBody>
      </p:sp>
      <p:sp>
        <p:nvSpPr>
          <p:cNvPr id="122" name="Google Shape;122;p5"/>
          <p:cNvSpPr txBox="1"/>
          <p:nvPr/>
        </p:nvSpPr>
        <p:spPr>
          <a:xfrm>
            <a:off x="655842" y="1659766"/>
            <a:ext cx="8126838"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1.1 Sélection de la zone urbaine et des bâtiments</a:t>
            </a:r>
            <a:endParaRPr/>
          </a:p>
        </p:txBody>
      </p:sp>
      <p:sp>
        <p:nvSpPr>
          <p:cNvPr id="123" name="Google Shape;123;p5"/>
          <p:cNvSpPr txBox="1"/>
          <p:nvPr/>
        </p:nvSpPr>
        <p:spPr>
          <a:xfrm>
            <a:off x="971550" y="3043270"/>
            <a:ext cx="7590416" cy="221432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b="1">
                <a:solidFill>
                  <a:srgbClr val="938953"/>
                </a:solidFill>
                <a:latin typeface="Calibri"/>
                <a:ea typeface="Calibri"/>
                <a:cs typeface="Calibri"/>
                <a:sym typeface="Calibri"/>
              </a:rPr>
              <a:t>Les limites physiques de la zone urbaine doivent être clairement définies</a:t>
            </a:r>
            <a:r>
              <a:rPr lang="en-US" sz="1633">
                <a:solidFill>
                  <a:srgbClr val="938953"/>
                </a:solidFill>
                <a:latin typeface="Calibri"/>
                <a:ea typeface="Calibri"/>
                <a:cs typeface="Calibri"/>
                <a:sym typeface="Calibri"/>
              </a:rPr>
              <a:t>, en utilisant un ou plusieurs des critères suivants :</a:t>
            </a:r>
            <a:endParaRPr/>
          </a:p>
          <a:p>
            <a:pPr marL="0" marR="0" lvl="0" indent="0" algn="just" rtl="0">
              <a:spcBef>
                <a:spcPts val="0"/>
              </a:spcBef>
              <a:spcAft>
                <a:spcPts val="0"/>
              </a:spcAft>
              <a:buNone/>
            </a:pPr>
            <a:endParaRPr sz="726">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Proximité géographique</a:t>
            </a:r>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Propriété/occupant</a:t>
            </a:r>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Contexte social et économique</a:t>
            </a:r>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Limites juridiques/administratives</a:t>
            </a:r>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Période de construction</a:t>
            </a:r>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Infrastructure d'approvisionnement énergétique</a:t>
            </a:r>
            <a:endParaRPr/>
          </a:p>
        </p:txBody>
      </p:sp>
      <p:pic>
        <p:nvPicPr>
          <p:cNvPr id="124" name="Google Shape;124;p5"/>
          <p:cNvPicPr preferRelativeResize="0"/>
          <p:nvPr/>
        </p:nvPicPr>
        <p:blipFill rotWithShape="1">
          <a:blip r:embed="rId3">
            <a:alphaModFix/>
          </a:blip>
          <a:srcRect/>
          <a:stretch/>
        </p:blipFill>
        <p:spPr>
          <a:xfrm>
            <a:off x="4833880" y="3346546"/>
            <a:ext cx="2184707" cy="1631754"/>
          </a:xfrm>
          <a:prstGeom prst="rect">
            <a:avLst/>
          </a:prstGeom>
          <a:noFill/>
          <a:ln>
            <a:noFill/>
          </a:ln>
        </p:spPr>
      </p:pic>
      <p:pic>
        <p:nvPicPr>
          <p:cNvPr id="125" name="Google Shape;125;p5"/>
          <p:cNvPicPr preferRelativeResize="0"/>
          <p:nvPr/>
        </p:nvPicPr>
        <p:blipFill rotWithShape="1">
          <a:blip r:embed="rId4">
            <a:alphaModFix/>
          </a:blip>
          <a:srcRect/>
          <a:stretch/>
        </p:blipFill>
        <p:spPr>
          <a:xfrm>
            <a:off x="7129267" y="3346545"/>
            <a:ext cx="1742117" cy="1631755"/>
          </a:xfrm>
          <a:prstGeom prst="rect">
            <a:avLst/>
          </a:prstGeom>
          <a:noFill/>
          <a:ln>
            <a:noFill/>
          </a:ln>
        </p:spPr>
      </p:pic>
      <p:pic>
        <p:nvPicPr>
          <p:cNvPr id="126" name="Google Shape;126;p5"/>
          <p:cNvPicPr preferRelativeResize="0"/>
          <p:nvPr/>
        </p:nvPicPr>
        <p:blipFill rotWithShape="1">
          <a:blip r:embed="rId5">
            <a:alphaModFix/>
          </a:blip>
          <a:srcRect/>
          <a:stretch/>
        </p:blipFill>
        <p:spPr>
          <a:xfrm>
            <a:off x="6934420" y="1139630"/>
            <a:ext cx="1404000" cy="765820"/>
          </a:xfrm>
          <a:prstGeom prst="rect">
            <a:avLst/>
          </a:prstGeom>
          <a:noFill/>
          <a:ln>
            <a:noFill/>
          </a:ln>
        </p:spPr>
      </p:pic>
      <p:pic>
        <p:nvPicPr>
          <p:cNvPr id="127" name="Google Shape;127;p5"/>
          <p:cNvPicPr preferRelativeResize="0"/>
          <p:nvPr/>
        </p:nvPicPr>
        <p:blipFill rotWithShape="1">
          <a:blip r:embed="rId6">
            <a:alphaModFix/>
          </a:blip>
          <a:srcRect/>
          <a:stretch/>
        </p:blipFill>
        <p:spPr>
          <a:xfrm>
            <a:off x="475256" y="1293305"/>
            <a:ext cx="2230425" cy="484237"/>
          </a:xfrm>
          <a:prstGeom prst="rect">
            <a:avLst/>
          </a:prstGeom>
          <a:noFill/>
          <a:ln>
            <a:noFill/>
          </a:ln>
        </p:spPr>
      </p:pic>
      <p:sp>
        <p:nvSpPr>
          <p:cNvPr id="128" name="Google Shape;128;p5"/>
          <p:cNvSpPr txBox="1"/>
          <p:nvPr/>
        </p:nvSpPr>
        <p:spPr>
          <a:xfrm>
            <a:off x="7396234" y="1061144"/>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129" name="Google Shape;129;p5"/>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130" name="Google Shape;130;p5"/>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843"/>
        <p:cNvGrpSpPr/>
        <p:nvPr/>
      </p:nvGrpSpPr>
      <p:grpSpPr>
        <a:xfrm>
          <a:off x="0" y="0"/>
          <a:ext cx="0" cy="0"/>
          <a:chOff x="0" y="0"/>
          <a:chExt cx="0" cy="0"/>
        </a:xfrm>
      </p:grpSpPr>
      <p:sp>
        <p:nvSpPr>
          <p:cNvPr id="844" name="Google Shape;844;p50"/>
          <p:cNvSpPr/>
          <p:nvPr/>
        </p:nvSpPr>
        <p:spPr>
          <a:xfrm>
            <a:off x="940601" y="1197996"/>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845" name="Google Shape;845;p50"/>
          <p:cNvSpPr/>
          <p:nvPr/>
        </p:nvSpPr>
        <p:spPr>
          <a:xfrm>
            <a:off x="934643" y="1186476"/>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846" name="Google Shape;846;p50"/>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50</a:t>
            </a:fld>
            <a:endParaRPr sz="816">
              <a:solidFill>
                <a:schemeClr val="lt1"/>
              </a:solidFill>
              <a:latin typeface="Arial"/>
              <a:ea typeface="Arial"/>
              <a:cs typeface="Arial"/>
              <a:sym typeface="Arial"/>
            </a:endParaRPr>
          </a:p>
        </p:txBody>
      </p:sp>
      <p:pic>
        <p:nvPicPr>
          <p:cNvPr id="847" name="Google Shape;847;p50"/>
          <p:cNvPicPr preferRelativeResize="0"/>
          <p:nvPr/>
        </p:nvPicPr>
        <p:blipFill rotWithShape="1">
          <a:blip r:embed="rId3">
            <a:alphaModFix/>
          </a:blip>
          <a:srcRect/>
          <a:stretch/>
        </p:blipFill>
        <p:spPr>
          <a:xfrm>
            <a:off x="509248" y="1295128"/>
            <a:ext cx="3672774" cy="629200"/>
          </a:xfrm>
          <a:prstGeom prst="rect">
            <a:avLst/>
          </a:prstGeom>
          <a:noFill/>
          <a:ln>
            <a:noFill/>
          </a:ln>
        </p:spPr>
      </p:pic>
      <p:pic>
        <p:nvPicPr>
          <p:cNvPr id="848" name="Google Shape;848;p50"/>
          <p:cNvPicPr preferRelativeResize="0"/>
          <p:nvPr/>
        </p:nvPicPr>
        <p:blipFill rotWithShape="1">
          <a:blip r:embed="rId4">
            <a:alphaModFix/>
          </a:blip>
          <a:srcRect/>
          <a:stretch/>
        </p:blipFill>
        <p:spPr>
          <a:xfrm>
            <a:off x="6912262" y="1316838"/>
            <a:ext cx="1404000" cy="992733"/>
          </a:xfrm>
          <a:prstGeom prst="rect">
            <a:avLst/>
          </a:prstGeom>
          <a:noFill/>
          <a:ln>
            <a:noFill/>
          </a:ln>
        </p:spPr>
      </p:pic>
      <p:sp>
        <p:nvSpPr>
          <p:cNvPr id="849" name="Google Shape;849;p50"/>
          <p:cNvSpPr txBox="1"/>
          <p:nvPr/>
        </p:nvSpPr>
        <p:spPr>
          <a:xfrm>
            <a:off x="199441" y="198089"/>
            <a:ext cx="5267672" cy="477631"/>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des Scénarios de Rénovation</a:t>
            </a:r>
            <a:endParaRPr sz="2177" b="1">
              <a:solidFill>
                <a:schemeClr val="dk1"/>
              </a:solidFill>
              <a:latin typeface="Calibri"/>
              <a:ea typeface="Calibri"/>
              <a:cs typeface="Calibri"/>
              <a:sym typeface="Calibri"/>
            </a:endParaRPr>
          </a:p>
        </p:txBody>
      </p:sp>
      <p:sp>
        <p:nvSpPr>
          <p:cNvPr id="850" name="Google Shape;850;p50"/>
          <p:cNvSpPr txBox="1"/>
          <p:nvPr/>
        </p:nvSpPr>
        <p:spPr>
          <a:xfrm>
            <a:off x="780150" y="1811010"/>
            <a:ext cx="7105066" cy="670312"/>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5.1.1 Comment preparer un scenario de rénovation : selection des interventions</a:t>
            </a:r>
            <a:endParaRPr/>
          </a:p>
        </p:txBody>
      </p:sp>
      <p:sp>
        <p:nvSpPr>
          <p:cNvPr id="851" name="Google Shape;851;p50"/>
          <p:cNvSpPr txBox="1"/>
          <p:nvPr/>
        </p:nvSpPr>
        <p:spPr>
          <a:xfrm>
            <a:off x="1055460" y="1362408"/>
            <a:ext cx="3751839"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5. SCENARIO DE RENOVATION</a:t>
            </a:r>
            <a:endParaRPr sz="1633">
              <a:solidFill>
                <a:srgbClr val="264D9F"/>
              </a:solidFill>
              <a:latin typeface="Calibri"/>
              <a:ea typeface="Calibri"/>
              <a:cs typeface="Calibri"/>
              <a:sym typeface="Calibri"/>
            </a:endParaRPr>
          </a:p>
        </p:txBody>
      </p:sp>
      <p:sp>
        <p:nvSpPr>
          <p:cNvPr id="852" name="Google Shape;852;p50"/>
          <p:cNvSpPr txBox="1"/>
          <p:nvPr/>
        </p:nvSpPr>
        <p:spPr>
          <a:xfrm>
            <a:off x="456481" y="2364351"/>
            <a:ext cx="8060462" cy="3328668"/>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Après la préparation d'un scénario par l'équipe SMC, </a:t>
            </a:r>
            <a:r>
              <a:rPr lang="en-US" sz="1633" b="1">
                <a:solidFill>
                  <a:srgbClr val="938953"/>
                </a:solidFill>
                <a:latin typeface="Calibri"/>
                <a:ea typeface="Calibri"/>
                <a:cs typeface="Calibri"/>
                <a:sym typeface="Calibri"/>
              </a:rPr>
              <a:t>les résultats obtenus doivent finalement être comparés aux objectifs fixés dans la définition stratégique</a:t>
            </a:r>
            <a:r>
              <a:rPr lang="en-US" sz="1633">
                <a:solidFill>
                  <a:srgbClr val="938953"/>
                </a:solidFill>
                <a:latin typeface="Calibri"/>
                <a:ea typeface="Calibri"/>
                <a:cs typeface="Calibri"/>
                <a:sym typeface="Calibri"/>
              </a:rPr>
              <a:t>. </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b="1">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b="1">
                <a:solidFill>
                  <a:srgbClr val="938953"/>
                </a:solidFill>
                <a:latin typeface="Calibri"/>
                <a:ea typeface="Calibri"/>
                <a:cs typeface="Calibri"/>
                <a:sym typeface="Calibri"/>
              </a:rPr>
              <a:t>Ce n'est que si tous les objectifs ont été atteints que l'étude sur le financement du scénario peut commencer</a:t>
            </a:r>
            <a:r>
              <a:rPr lang="en-US" sz="1633">
                <a:solidFill>
                  <a:srgbClr val="938953"/>
                </a:solidFill>
                <a:latin typeface="Calibri"/>
                <a:ea typeface="Calibri"/>
                <a:cs typeface="Calibri"/>
                <a:sym typeface="Calibri"/>
              </a:rPr>
              <a:t>. Si les cibles n'ont pas été atteintes, le scénario doit être affiné à nouveau par d'autres étapes d'itération aussi longtemps que nécessaire jusqu'à ce que toutes les cibles aient été atteintes.</a:t>
            </a:r>
            <a:endParaRPr/>
          </a:p>
          <a:p>
            <a:pPr marL="0" marR="0" lvl="0" indent="0" algn="just" rtl="0">
              <a:spcBef>
                <a:spcPts val="0"/>
              </a:spcBef>
              <a:spcAft>
                <a:spcPts val="0"/>
              </a:spcAft>
              <a:buNone/>
            </a:pPr>
            <a:endParaRPr sz="1600">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Pour les scénarios valides, qui ont atteint tous les objectifs, </a:t>
            </a:r>
            <a:r>
              <a:rPr lang="en-US" sz="1633" b="1">
                <a:solidFill>
                  <a:srgbClr val="938953"/>
                </a:solidFill>
                <a:latin typeface="Calibri"/>
                <a:ea typeface="Calibri"/>
                <a:cs typeface="Calibri"/>
                <a:sym typeface="Calibri"/>
              </a:rPr>
              <a:t>le financement doit être déterminé</a:t>
            </a:r>
            <a:r>
              <a:rPr lang="en-US" sz="1633">
                <a:solidFill>
                  <a:srgbClr val="938953"/>
                </a:solidFill>
                <a:latin typeface="Calibri"/>
                <a:ea typeface="Calibri"/>
                <a:cs typeface="Calibri"/>
                <a:sym typeface="Calibri"/>
              </a:rPr>
              <a:t> en tenant compte des modèles commerciaux et des schémas de financement appropriés. Cette étape est nécessaire pour assurer le financement du scénario ainsi que pour identifier tous les instruments de financement utiles disponibles comme les subventions, les prêts ou les solutions contractuelles.</a:t>
            </a:r>
            <a:endParaRPr sz="1633">
              <a:solidFill>
                <a:srgbClr val="938953"/>
              </a:solidFill>
              <a:latin typeface="Calibri"/>
              <a:ea typeface="Calibri"/>
              <a:cs typeface="Calibri"/>
              <a:sym typeface="Calibri"/>
            </a:endParaRPr>
          </a:p>
        </p:txBody>
      </p:sp>
      <p:sp>
        <p:nvSpPr>
          <p:cNvPr id="853" name="Google Shape;853;p50"/>
          <p:cNvSpPr txBox="1"/>
          <p:nvPr/>
        </p:nvSpPr>
        <p:spPr>
          <a:xfrm>
            <a:off x="7414123" y="1182002"/>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854" name="Google Shape;854;p50"/>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855" name="Google Shape;855;p50"/>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860"/>
        <p:cNvGrpSpPr/>
        <p:nvPr/>
      </p:nvGrpSpPr>
      <p:grpSpPr>
        <a:xfrm>
          <a:off x="0" y="0"/>
          <a:ext cx="0" cy="0"/>
          <a:chOff x="0" y="0"/>
          <a:chExt cx="0" cy="0"/>
        </a:xfrm>
      </p:grpSpPr>
      <p:sp>
        <p:nvSpPr>
          <p:cNvPr id="861" name="Google Shape;861;p51"/>
          <p:cNvSpPr/>
          <p:nvPr/>
        </p:nvSpPr>
        <p:spPr>
          <a:xfrm>
            <a:off x="940601" y="113875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862" name="Google Shape;862;p51"/>
          <p:cNvSpPr/>
          <p:nvPr/>
        </p:nvSpPr>
        <p:spPr>
          <a:xfrm>
            <a:off x="934643" y="112723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863" name="Google Shape;863;p51"/>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51</a:t>
            </a:fld>
            <a:endParaRPr sz="816">
              <a:solidFill>
                <a:schemeClr val="lt1"/>
              </a:solidFill>
              <a:latin typeface="Arial"/>
              <a:ea typeface="Arial"/>
              <a:cs typeface="Arial"/>
              <a:sym typeface="Arial"/>
            </a:endParaRPr>
          </a:p>
        </p:txBody>
      </p:sp>
      <p:pic>
        <p:nvPicPr>
          <p:cNvPr id="864" name="Google Shape;864;p51"/>
          <p:cNvPicPr preferRelativeResize="0"/>
          <p:nvPr/>
        </p:nvPicPr>
        <p:blipFill rotWithShape="1">
          <a:blip r:embed="rId3">
            <a:alphaModFix/>
          </a:blip>
          <a:srcRect/>
          <a:stretch/>
        </p:blipFill>
        <p:spPr>
          <a:xfrm>
            <a:off x="456481" y="1566633"/>
            <a:ext cx="3672774" cy="629200"/>
          </a:xfrm>
          <a:prstGeom prst="rect">
            <a:avLst/>
          </a:prstGeom>
          <a:noFill/>
          <a:ln>
            <a:noFill/>
          </a:ln>
        </p:spPr>
      </p:pic>
      <p:pic>
        <p:nvPicPr>
          <p:cNvPr id="865" name="Google Shape;865;p51"/>
          <p:cNvPicPr preferRelativeResize="0"/>
          <p:nvPr/>
        </p:nvPicPr>
        <p:blipFill rotWithShape="1">
          <a:blip r:embed="rId4">
            <a:alphaModFix/>
          </a:blip>
          <a:srcRect/>
          <a:stretch/>
        </p:blipFill>
        <p:spPr>
          <a:xfrm>
            <a:off x="6912262" y="1316838"/>
            <a:ext cx="1404000" cy="992733"/>
          </a:xfrm>
          <a:prstGeom prst="rect">
            <a:avLst/>
          </a:prstGeom>
          <a:noFill/>
          <a:ln>
            <a:noFill/>
          </a:ln>
        </p:spPr>
      </p:pic>
      <p:sp>
        <p:nvSpPr>
          <p:cNvPr id="866" name="Google Shape;866;p51"/>
          <p:cNvSpPr txBox="1"/>
          <p:nvPr/>
        </p:nvSpPr>
        <p:spPr>
          <a:xfrm>
            <a:off x="199441" y="198089"/>
            <a:ext cx="5267672" cy="477631"/>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des Scénarios de Rénovation</a:t>
            </a:r>
            <a:endParaRPr sz="2177" b="1">
              <a:solidFill>
                <a:schemeClr val="dk1"/>
              </a:solidFill>
              <a:latin typeface="Calibri"/>
              <a:ea typeface="Calibri"/>
              <a:cs typeface="Calibri"/>
              <a:sym typeface="Calibri"/>
            </a:endParaRPr>
          </a:p>
        </p:txBody>
      </p:sp>
      <p:sp>
        <p:nvSpPr>
          <p:cNvPr id="867" name="Google Shape;867;p51"/>
          <p:cNvSpPr txBox="1"/>
          <p:nvPr/>
        </p:nvSpPr>
        <p:spPr>
          <a:xfrm>
            <a:off x="934643" y="1602051"/>
            <a:ext cx="5489240"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5. SCENARIO DE RENOVATION</a:t>
            </a:r>
            <a:endParaRPr sz="1633">
              <a:solidFill>
                <a:srgbClr val="264D9F"/>
              </a:solidFill>
              <a:latin typeface="Calibri"/>
              <a:ea typeface="Calibri"/>
              <a:cs typeface="Calibri"/>
              <a:sym typeface="Calibri"/>
            </a:endParaRPr>
          </a:p>
        </p:txBody>
      </p:sp>
      <p:sp>
        <p:nvSpPr>
          <p:cNvPr id="868" name="Google Shape;868;p51"/>
          <p:cNvSpPr txBox="1"/>
          <p:nvPr/>
        </p:nvSpPr>
        <p:spPr>
          <a:xfrm>
            <a:off x="806223" y="1929522"/>
            <a:ext cx="6378348" cy="670312"/>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5.1.1.1 Filtrage des interventions en fonction des contraintes et restrictions définies</a:t>
            </a:r>
            <a:endParaRPr sz="1633">
              <a:solidFill>
                <a:srgbClr val="264D9F"/>
              </a:solidFill>
              <a:latin typeface="Calibri"/>
              <a:ea typeface="Calibri"/>
              <a:cs typeface="Calibri"/>
              <a:sym typeface="Calibri"/>
            </a:endParaRPr>
          </a:p>
        </p:txBody>
      </p:sp>
      <p:sp>
        <p:nvSpPr>
          <p:cNvPr id="869" name="Google Shape;869;p51"/>
          <p:cNvSpPr txBox="1"/>
          <p:nvPr/>
        </p:nvSpPr>
        <p:spPr>
          <a:xfrm>
            <a:off x="456481" y="2777775"/>
            <a:ext cx="8060462" cy="283622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La première étape de l'optimisation de l'ensemble d'interventions à mener par l'équipe SMC consiste à </a:t>
            </a:r>
            <a:r>
              <a:rPr lang="en-US" sz="1633" b="1">
                <a:solidFill>
                  <a:srgbClr val="938953"/>
                </a:solidFill>
                <a:latin typeface="Calibri"/>
                <a:ea typeface="Calibri"/>
                <a:cs typeface="Calibri"/>
                <a:sym typeface="Calibri"/>
              </a:rPr>
              <a:t>s'assurer que toutes les interventions qui pourraient ne pas convenir au bâtiment ou à la zone urbaine sont identifiées et exclues</a:t>
            </a:r>
            <a:r>
              <a:rPr lang="en-US" sz="1633">
                <a:solidFill>
                  <a:srgbClr val="938953"/>
                </a:solidFill>
                <a:latin typeface="Calibri"/>
                <a:ea typeface="Calibri"/>
                <a:cs typeface="Calibri"/>
                <a:sym typeface="Calibri"/>
              </a:rPr>
              <a:t>. </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Les interventions ne peuvent pas convenir en raison des contraintes ou restrictions définies pour un concept qui a été fixé pour les bâtiments et la zone urbaine. Par exemple, si les lois sur la protection du patrimoine culturel restreignent l'installation de panneaux solaires sur les toits, l'équipe SMC doit filtrer toutes les interventions qui ne peuvent pas être appliquées. </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Il est important de le faire au début, car le nombre d'interventions possibles peut être limité à celles qui sont réalisables et qui peuvent réellement être mises en œuvre.</a:t>
            </a:r>
            <a:endParaRPr sz="1633">
              <a:solidFill>
                <a:srgbClr val="938953"/>
              </a:solidFill>
              <a:latin typeface="Calibri"/>
              <a:ea typeface="Calibri"/>
              <a:cs typeface="Calibri"/>
              <a:sym typeface="Calibri"/>
            </a:endParaRPr>
          </a:p>
        </p:txBody>
      </p:sp>
      <p:sp>
        <p:nvSpPr>
          <p:cNvPr id="870" name="Google Shape;870;p51"/>
          <p:cNvSpPr txBox="1"/>
          <p:nvPr/>
        </p:nvSpPr>
        <p:spPr>
          <a:xfrm>
            <a:off x="7450212" y="1182948"/>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871" name="Google Shape;871;p51"/>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872" name="Google Shape;872;p51"/>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877"/>
        <p:cNvGrpSpPr/>
        <p:nvPr/>
      </p:nvGrpSpPr>
      <p:grpSpPr>
        <a:xfrm>
          <a:off x="0" y="0"/>
          <a:ext cx="0" cy="0"/>
          <a:chOff x="0" y="0"/>
          <a:chExt cx="0" cy="0"/>
        </a:xfrm>
      </p:grpSpPr>
      <p:sp>
        <p:nvSpPr>
          <p:cNvPr id="878" name="Google Shape;878;p52"/>
          <p:cNvSpPr/>
          <p:nvPr/>
        </p:nvSpPr>
        <p:spPr>
          <a:xfrm>
            <a:off x="940601" y="1199709"/>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879" name="Google Shape;879;p52"/>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52</a:t>
            </a:fld>
            <a:endParaRPr sz="816">
              <a:solidFill>
                <a:schemeClr val="lt1"/>
              </a:solidFill>
              <a:latin typeface="Arial"/>
              <a:ea typeface="Arial"/>
              <a:cs typeface="Arial"/>
              <a:sym typeface="Arial"/>
            </a:endParaRPr>
          </a:p>
        </p:txBody>
      </p:sp>
      <p:sp>
        <p:nvSpPr>
          <p:cNvPr id="880" name="Google Shape;880;p52"/>
          <p:cNvSpPr txBox="1"/>
          <p:nvPr/>
        </p:nvSpPr>
        <p:spPr>
          <a:xfrm>
            <a:off x="904699" y="1709114"/>
            <a:ext cx="6469878" cy="670312"/>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2"/>
                </a:solidFill>
                <a:latin typeface="Calibri"/>
                <a:ea typeface="Calibri"/>
                <a:cs typeface="Calibri"/>
                <a:sym typeface="Calibri"/>
              </a:rPr>
              <a:t>5.1.1.2 Compilation des interventions sur la base des résultats du diagnostic</a:t>
            </a:r>
            <a:endParaRPr/>
          </a:p>
        </p:txBody>
      </p:sp>
      <p:pic>
        <p:nvPicPr>
          <p:cNvPr id="881" name="Google Shape;881;p52"/>
          <p:cNvPicPr preferRelativeResize="0"/>
          <p:nvPr/>
        </p:nvPicPr>
        <p:blipFill rotWithShape="1">
          <a:blip r:embed="rId3">
            <a:alphaModFix/>
          </a:blip>
          <a:srcRect/>
          <a:stretch/>
        </p:blipFill>
        <p:spPr>
          <a:xfrm>
            <a:off x="509248" y="1295128"/>
            <a:ext cx="3672774" cy="629200"/>
          </a:xfrm>
          <a:prstGeom prst="rect">
            <a:avLst/>
          </a:prstGeom>
          <a:noFill/>
          <a:ln>
            <a:noFill/>
          </a:ln>
        </p:spPr>
      </p:pic>
      <p:pic>
        <p:nvPicPr>
          <p:cNvPr id="882" name="Google Shape;882;p52"/>
          <p:cNvPicPr preferRelativeResize="0"/>
          <p:nvPr/>
        </p:nvPicPr>
        <p:blipFill rotWithShape="1">
          <a:blip r:embed="rId4">
            <a:alphaModFix/>
          </a:blip>
          <a:srcRect/>
          <a:stretch/>
        </p:blipFill>
        <p:spPr>
          <a:xfrm>
            <a:off x="6912262" y="1316838"/>
            <a:ext cx="1404000" cy="992733"/>
          </a:xfrm>
          <a:prstGeom prst="rect">
            <a:avLst/>
          </a:prstGeom>
          <a:noFill/>
          <a:ln>
            <a:noFill/>
          </a:ln>
        </p:spPr>
      </p:pic>
      <p:sp>
        <p:nvSpPr>
          <p:cNvPr id="883" name="Google Shape;883;p52"/>
          <p:cNvSpPr txBox="1"/>
          <p:nvPr/>
        </p:nvSpPr>
        <p:spPr>
          <a:xfrm>
            <a:off x="199441" y="198089"/>
            <a:ext cx="5267672" cy="477631"/>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des Scénarios de Rénovation</a:t>
            </a:r>
            <a:endParaRPr sz="2177" b="1">
              <a:solidFill>
                <a:schemeClr val="dk1"/>
              </a:solidFill>
              <a:latin typeface="Calibri"/>
              <a:ea typeface="Calibri"/>
              <a:cs typeface="Calibri"/>
              <a:sym typeface="Calibri"/>
            </a:endParaRPr>
          </a:p>
        </p:txBody>
      </p:sp>
      <p:sp>
        <p:nvSpPr>
          <p:cNvPr id="884" name="Google Shape;884;p52"/>
          <p:cNvSpPr txBox="1"/>
          <p:nvPr/>
        </p:nvSpPr>
        <p:spPr>
          <a:xfrm>
            <a:off x="1053396" y="1395686"/>
            <a:ext cx="5489240"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5. SCENARIO DE RENOVATION</a:t>
            </a:r>
            <a:endParaRPr sz="1633">
              <a:solidFill>
                <a:srgbClr val="264D9F"/>
              </a:solidFill>
              <a:latin typeface="Calibri"/>
              <a:ea typeface="Calibri"/>
              <a:cs typeface="Calibri"/>
              <a:sym typeface="Calibri"/>
            </a:endParaRPr>
          </a:p>
        </p:txBody>
      </p:sp>
      <p:sp>
        <p:nvSpPr>
          <p:cNvPr id="885" name="Google Shape;885;p52"/>
          <p:cNvSpPr txBox="1"/>
          <p:nvPr/>
        </p:nvSpPr>
        <p:spPr>
          <a:xfrm>
            <a:off x="456481" y="2723557"/>
            <a:ext cx="8060462" cy="235391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Le deuxième processus à mener par l'équipe SMC dans l'optimisation du paquet d'intervention est de </a:t>
            </a:r>
            <a:r>
              <a:rPr lang="en-US" sz="1633" b="1">
                <a:solidFill>
                  <a:srgbClr val="938953"/>
                </a:solidFill>
                <a:latin typeface="Calibri"/>
                <a:ea typeface="Calibri"/>
                <a:cs typeface="Calibri"/>
                <a:sym typeface="Calibri"/>
              </a:rPr>
              <a:t>capitaliser les résultats de la phase de diagnostic</a:t>
            </a:r>
            <a:r>
              <a:rPr lang="en-US" sz="1633">
                <a:solidFill>
                  <a:srgbClr val="938953"/>
                </a:solidFill>
                <a:latin typeface="Calibri"/>
                <a:ea typeface="Calibri"/>
                <a:cs typeface="Calibri"/>
                <a:sym typeface="Calibri"/>
              </a:rPr>
              <a:t>. </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La phase de diagnostic fournit un résumé des résultats sous la forme d'une liste complète des </a:t>
            </a:r>
            <a:r>
              <a:rPr lang="en-US" sz="1633" b="1">
                <a:solidFill>
                  <a:srgbClr val="938953"/>
                </a:solidFill>
                <a:latin typeface="Calibri"/>
                <a:ea typeface="Calibri"/>
                <a:cs typeface="Calibri"/>
                <a:sym typeface="Calibri"/>
              </a:rPr>
              <a:t>points faibles identifiés</a:t>
            </a:r>
            <a:r>
              <a:rPr lang="en-US" sz="1633">
                <a:solidFill>
                  <a:srgbClr val="938953"/>
                </a:solidFill>
                <a:latin typeface="Calibri"/>
                <a:ea typeface="Calibri"/>
                <a:cs typeface="Calibri"/>
                <a:sym typeface="Calibri"/>
              </a:rPr>
              <a:t>. Sur cette base, l'équipe SMC peut </a:t>
            </a:r>
            <a:r>
              <a:rPr lang="en-US" sz="1633" b="1">
                <a:solidFill>
                  <a:srgbClr val="938953"/>
                </a:solidFill>
                <a:latin typeface="Calibri"/>
                <a:ea typeface="Calibri"/>
                <a:cs typeface="Calibri"/>
                <a:sym typeface="Calibri"/>
              </a:rPr>
              <a:t>évaluer le potentiel d'amélioration</a:t>
            </a:r>
            <a:r>
              <a:rPr lang="en-US" sz="1633">
                <a:solidFill>
                  <a:srgbClr val="938953"/>
                </a:solidFill>
                <a:latin typeface="Calibri"/>
                <a:ea typeface="Calibri"/>
                <a:cs typeface="Calibri"/>
                <a:sym typeface="Calibri"/>
              </a:rPr>
              <a:t> et donc sélectionner les interventions de rénovation les plus utiles. </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Par conséquent, les résultats du diagnostic guident l'équipe SMC dans la sélection des solutions de rénovation les plus efficaces.</a:t>
            </a:r>
            <a:endParaRPr sz="1633">
              <a:solidFill>
                <a:srgbClr val="938953"/>
              </a:solidFill>
              <a:latin typeface="Calibri"/>
              <a:ea typeface="Calibri"/>
              <a:cs typeface="Calibri"/>
              <a:sym typeface="Calibri"/>
            </a:endParaRPr>
          </a:p>
        </p:txBody>
      </p:sp>
      <p:sp>
        <p:nvSpPr>
          <p:cNvPr id="886" name="Google Shape;886;p52"/>
          <p:cNvSpPr txBox="1"/>
          <p:nvPr/>
        </p:nvSpPr>
        <p:spPr>
          <a:xfrm>
            <a:off x="7393186" y="1205982"/>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887" name="Google Shape;887;p52"/>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888" name="Google Shape;888;p52"/>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893"/>
        <p:cNvGrpSpPr/>
        <p:nvPr/>
      </p:nvGrpSpPr>
      <p:grpSpPr>
        <a:xfrm>
          <a:off x="0" y="0"/>
          <a:ext cx="0" cy="0"/>
          <a:chOff x="0" y="0"/>
          <a:chExt cx="0" cy="0"/>
        </a:xfrm>
      </p:grpSpPr>
      <p:sp>
        <p:nvSpPr>
          <p:cNvPr id="894" name="Google Shape;894;p53"/>
          <p:cNvSpPr/>
          <p:nvPr/>
        </p:nvSpPr>
        <p:spPr>
          <a:xfrm>
            <a:off x="1151540" y="1122185"/>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895" name="Google Shape;895;p53"/>
          <p:cNvSpPr/>
          <p:nvPr/>
        </p:nvSpPr>
        <p:spPr>
          <a:xfrm>
            <a:off x="1145582" y="1110665"/>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896" name="Google Shape;896;p53"/>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53</a:t>
            </a:fld>
            <a:endParaRPr sz="816">
              <a:solidFill>
                <a:schemeClr val="lt1"/>
              </a:solidFill>
              <a:latin typeface="Arial"/>
              <a:ea typeface="Arial"/>
              <a:cs typeface="Arial"/>
              <a:sym typeface="Arial"/>
            </a:endParaRPr>
          </a:p>
        </p:txBody>
      </p:sp>
      <p:sp>
        <p:nvSpPr>
          <p:cNvPr id="897" name="Google Shape;897;p53"/>
          <p:cNvSpPr txBox="1"/>
          <p:nvPr/>
        </p:nvSpPr>
        <p:spPr>
          <a:xfrm>
            <a:off x="918686" y="1715997"/>
            <a:ext cx="5648369"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2"/>
                </a:solidFill>
                <a:latin typeface="Calibri"/>
                <a:ea typeface="Calibri"/>
                <a:cs typeface="Calibri"/>
                <a:sym typeface="Calibri"/>
              </a:rPr>
              <a:t>5.1.1.3 Séquencement des interventions logique </a:t>
            </a:r>
            <a:r>
              <a:rPr lang="en-US" sz="1633">
                <a:solidFill>
                  <a:srgbClr val="264D9F"/>
                </a:solidFill>
                <a:latin typeface="Calibri"/>
                <a:ea typeface="Calibri"/>
                <a:cs typeface="Calibri"/>
                <a:sym typeface="Calibri"/>
              </a:rPr>
              <a:t>d'application</a:t>
            </a:r>
            <a:endParaRPr sz="1633">
              <a:solidFill>
                <a:srgbClr val="264D9F"/>
              </a:solidFill>
              <a:latin typeface="Calibri"/>
              <a:ea typeface="Calibri"/>
              <a:cs typeface="Calibri"/>
              <a:sym typeface="Calibri"/>
            </a:endParaRPr>
          </a:p>
        </p:txBody>
      </p:sp>
      <p:pic>
        <p:nvPicPr>
          <p:cNvPr id="898" name="Google Shape;898;p53"/>
          <p:cNvPicPr preferRelativeResize="0"/>
          <p:nvPr/>
        </p:nvPicPr>
        <p:blipFill rotWithShape="1">
          <a:blip r:embed="rId3">
            <a:alphaModFix/>
          </a:blip>
          <a:srcRect/>
          <a:stretch/>
        </p:blipFill>
        <p:spPr>
          <a:xfrm>
            <a:off x="509248" y="1295128"/>
            <a:ext cx="3672774" cy="629200"/>
          </a:xfrm>
          <a:prstGeom prst="rect">
            <a:avLst/>
          </a:prstGeom>
          <a:noFill/>
          <a:ln>
            <a:noFill/>
          </a:ln>
        </p:spPr>
      </p:pic>
      <p:pic>
        <p:nvPicPr>
          <p:cNvPr id="899" name="Google Shape;899;p53"/>
          <p:cNvPicPr preferRelativeResize="0"/>
          <p:nvPr/>
        </p:nvPicPr>
        <p:blipFill rotWithShape="1">
          <a:blip r:embed="rId4">
            <a:alphaModFix/>
          </a:blip>
          <a:srcRect/>
          <a:stretch/>
        </p:blipFill>
        <p:spPr>
          <a:xfrm>
            <a:off x="6912262" y="1316838"/>
            <a:ext cx="1404000" cy="992733"/>
          </a:xfrm>
          <a:prstGeom prst="rect">
            <a:avLst/>
          </a:prstGeom>
          <a:noFill/>
          <a:ln>
            <a:noFill/>
          </a:ln>
        </p:spPr>
      </p:pic>
      <p:sp>
        <p:nvSpPr>
          <p:cNvPr id="900" name="Google Shape;900;p53"/>
          <p:cNvSpPr txBox="1"/>
          <p:nvPr/>
        </p:nvSpPr>
        <p:spPr>
          <a:xfrm>
            <a:off x="199441" y="198089"/>
            <a:ext cx="5267672" cy="477631"/>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des Scénarios de Rénovation</a:t>
            </a:r>
            <a:endParaRPr sz="2177" b="1">
              <a:solidFill>
                <a:schemeClr val="dk1"/>
              </a:solidFill>
              <a:latin typeface="Calibri"/>
              <a:ea typeface="Calibri"/>
              <a:cs typeface="Calibri"/>
              <a:sym typeface="Calibri"/>
            </a:endParaRPr>
          </a:p>
        </p:txBody>
      </p:sp>
      <p:sp>
        <p:nvSpPr>
          <p:cNvPr id="901" name="Google Shape;901;p53"/>
          <p:cNvSpPr txBox="1"/>
          <p:nvPr/>
        </p:nvSpPr>
        <p:spPr>
          <a:xfrm>
            <a:off x="956517" y="1389710"/>
            <a:ext cx="5489240"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5. SCENARIO DE RENOVATION</a:t>
            </a:r>
            <a:endParaRPr sz="1633">
              <a:solidFill>
                <a:srgbClr val="264D9F"/>
              </a:solidFill>
              <a:latin typeface="Calibri"/>
              <a:ea typeface="Calibri"/>
              <a:cs typeface="Calibri"/>
              <a:sym typeface="Calibri"/>
            </a:endParaRPr>
          </a:p>
        </p:txBody>
      </p:sp>
      <p:sp>
        <p:nvSpPr>
          <p:cNvPr id="902" name="Google Shape;902;p53"/>
          <p:cNvSpPr txBox="1"/>
          <p:nvPr/>
        </p:nvSpPr>
        <p:spPr>
          <a:xfrm>
            <a:off x="667420" y="2288540"/>
            <a:ext cx="8060462" cy="371319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Après l'identification d'un ensemble utile d'interventions, il est </a:t>
            </a:r>
            <a:r>
              <a:rPr lang="en-US" sz="1633" b="1">
                <a:solidFill>
                  <a:srgbClr val="938953"/>
                </a:solidFill>
                <a:latin typeface="Calibri"/>
                <a:ea typeface="Calibri"/>
                <a:cs typeface="Calibri"/>
                <a:sym typeface="Calibri"/>
              </a:rPr>
              <a:t>important de savoir dans quelle séquence chronologique celles-ci doivent être appliquées.</a:t>
            </a:r>
            <a:r>
              <a:rPr lang="en-US" sz="1633">
                <a:solidFill>
                  <a:srgbClr val="938953"/>
                </a:solidFill>
                <a:latin typeface="Calibri"/>
                <a:ea typeface="Calibri"/>
                <a:cs typeface="Calibri"/>
                <a:sym typeface="Calibri"/>
              </a:rPr>
              <a:t> L'objectif de cette étape d'optimisation est d'obtenir la conception de renovation la plus efficace.</a:t>
            </a:r>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Les trois étapes d'optimisation sont basées sur plusieurs itérations dans lesquelles les différentes interventions utiles sont appliquées et les impacts sont évalués par l'équipe SMC. Par conséquent, </a:t>
            </a:r>
            <a:r>
              <a:rPr lang="en-US" sz="1633" b="1">
                <a:solidFill>
                  <a:srgbClr val="938953"/>
                </a:solidFill>
                <a:latin typeface="Calibri"/>
                <a:ea typeface="Calibri"/>
                <a:cs typeface="Calibri"/>
                <a:sym typeface="Calibri"/>
              </a:rPr>
              <a:t>l'équipe SMC doit définir pour chaque itération quelles interventions seront appliquées à quelle étape d'itération</a:t>
            </a:r>
            <a:r>
              <a:rPr lang="en-US" sz="1633">
                <a:solidFill>
                  <a:srgbClr val="938953"/>
                </a:solidFill>
                <a:latin typeface="Calibri"/>
                <a:ea typeface="Calibri"/>
                <a:cs typeface="Calibri"/>
                <a:sym typeface="Calibri"/>
              </a:rPr>
              <a:t>.</a:t>
            </a:r>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Par conséquent, la méthodologie doit prétendre à une séquence chronologique de la manière dont les planificateurs doivent appliquer les différentes interventions de rénovation sélectionnées pour créer les scénarios de rénovation les plus efficaces. </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De plus, </a:t>
            </a:r>
            <a:r>
              <a:rPr lang="en-US" sz="1633" b="1">
                <a:solidFill>
                  <a:srgbClr val="938953"/>
                </a:solidFill>
                <a:latin typeface="Calibri"/>
                <a:ea typeface="Calibri"/>
                <a:cs typeface="Calibri"/>
                <a:sym typeface="Calibri"/>
              </a:rPr>
              <a:t>à chaque itération, certaines interventions peuvent être remplacées par d'autres plus efficaces</a:t>
            </a:r>
            <a:r>
              <a:rPr lang="en-US" sz="1633">
                <a:solidFill>
                  <a:srgbClr val="938953"/>
                </a:solidFill>
                <a:latin typeface="Calibri"/>
                <a:ea typeface="Calibri"/>
                <a:cs typeface="Calibri"/>
                <a:sym typeface="Calibri"/>
              </a:rPr>
              <a:t>. Néanmoins, la séquence proposée d'application des interventions doit être considérée comme une ligne directrice qui doit être révisée par l'équipe SMC pour chaque variante.</a:t>
            </a:r>
            <a:endParaRPr sz="1633">
              <a:solidFill>
                <a:srgbClr val="938953"/>
              </a:solidFill>
              <a:latin typeface="Calibri"/>
              <a:ea typeface="Calibri"/>
              <a:cs typeface="Calibri"/>
              <a:sym typeface="Calibri"/>
            </a:endParaRPr>
          </a:p>
        </p:txBody>
      </p:sp>
      <p:sp>
        <p:nvSpPr>
          <p:cNvPr id="903" name="Google Shape;903;p53"/>
          <p:cNvSpPr txBox="1"/>
          <p:nvPr/>
        </p:nvSpPr>
        <p:spPr>
          <a:xfrm>
            <a:off x="7517979" y="1220433"/>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904" name="Google Shape;904;p53"/>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905" name="Google Shape;905;p53"/>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910"/>
        <p:cNvGrpSpPr/>
        <p:nvPr/>
      </p:nvGrpSpPr>
      <p:grpSpPr>
        <a:xfrm>
          <a:off x="0" y="0"/>
          <a:ext cx="0" cy="0"/>
          <a:chOff x="0" y="0"/>
          <a:chExt cx="0" cy="0"/>
        </a:xfrm>
      </p:grpSpPr>
      <p:sp>
        <p:nvSpPr>
          <p:cNvPr id="911" name="Google Shape;911;p54"/>
          <p:cNvSpPr/>
          <p:nvPr/>
        </p:nvSpPr>
        <p:spPr>
          <a:xfrm>
            <a:off x="940601" y="1172522"/>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912" name="Google Shape;912;p54"/>
          <p:cNvSpPr/>
          <p:nvPr/>
        </p:nvSpPr>
        <p:spPr>
          <a:xfrm>
            <a:off x="934643" y="1161002"/>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913" name="Google Shape;913;p54"/>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54</a:t>
            </a:fld>
            <a:endParaRPr sz="816">
              <a:solidFill>
                <a:schemeClr val="lt1"/>
              </a:solidFill>
              <a:latin typeface="Arial"/>
              <a:ea typeface="Arial"/>
              <a:cs typeface="Arial"/>
              <a:sym typeface="Arial"/>
            </a:endParaRPr>
          </a:p>
        </p:txBody>
      </p:sp>
      <p:sp>
        <p:nvSpPr>
          <p:cNvPr id="914" name="Google Shape;914;p54"/>
          <p:cNvSpPr txBox="1"/>
          <p:nvPr/>
        </p:nvSpPr>
        <p:spPr>
          <a:xfrm>
            <a:off x="934643" y="2338877"/>
            <a:ext cx="7280889" cy="34362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Séquence d'application des interventions de réhabilitation thermique dans les étapes d'itération</a:t>
            </a:r>
            <a:endParaRPr/>
          </a:p>
        </p:txBody>
      </p:sp>
      <p:pic>
        <p:nvPicPr>
          <p:cNvPr id="915" name="Google Shape;915;p54"/>
          <p:cNvPicPr preferRelativeResize="0"/>
          <p:nvPr/>
        </p:nvPicPr>
        <p:blipFill rotWithShape="1">
          <a:blip r:embed="rId3">
            <a:alphaModFix/>
          </a:blip>
          <a:srcRect/>
          <a:stretch/>
        </p:blipFill>
        <p:spPr>
          <a:xfrm>
            <a:off x="509248" y="1295128"/>
            <a:ext cx="3672774" cy="629200"/>
          </a:xfrm>
          <a:prstGeom prst="rect">
            <a:avLst/>
          </a:prstGeom>
          <a:noFill/>
          <a:ln>
            <a:noFill/>
          </a:ln>
        </p:spPr>
      </p:pic>
      <p:pic>
        <p:nvPicPr>
          <p:cNvPr id="916" name="Google Shape;916;p54"/>
          <p:cNvPicPr preferRelativeResize="0"/>
          <p:nvPr/>
        </p:nvPicPr>
        <p:blipFill rotWithShape="1">
          <a:blip r:embed="rId4">
            <a:alphaModFix/>
          </a:blip>
          <a:srcRect/>
          <a:stretch/>
        </p:blipFill>
        <p:spPr>
          <a:xfrm>
            <a:off x="6912262" y="1316838"/>
            <a:ext cx="1404000" cy="992733"/>
          </a:xfrm>
          <a:prstGeom prst="rect">
            <a:avLst/>
          </a:prstGeom>
          <a:noFill/>
          <a:ln>
            <a:noFill/>
          </a:ln>
        </p:spPr>
      </p:pic>
      <p:sp>
        <p:nvSpPr>
          <p:cNvPr id="917" name="Google Shape;917;p54"/>
          <p:cNvSpPr txBox="1"/>
          <p:nvPr/>
        </p:nvSpPr>
        <p:spPr>
          <a:xfrm>
            <a:off x="199441" y="198089"/>
            <a:ext cx="5267672" cy="477631"/>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des Scénarios de Rénovation</a:t>
            </a:r>
            <a:endParaRPr sz="2177" b="1">
              <a:solidFill>
                <a:schemeClr val="dk1"/>
              </a:solidFill>
              <a:latin typeface="Calibri"/>
              <a:ea typeface="Calibri"/>
              <a:cs typeface="Calibri"/>
              <a:sym typeface="Calibri"/>
            </a:endParaRPr>
          </a:p>
        </p:txBody>
      </p:sp>
      <p:sp>
        <p:nvSpPr>
          <p:cNvPr id="918" name="Google Shape;918;p54"/>
          <p:cNvSpPr txBox="1"/>
          <p:nvPr/>
        </p:nvSpPr>
        <p:spPr>
          <a:xfrm>
            <a:off x="956287" y="1374273"/>
            <a:ext cx="5489240"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5. SCENARIO DE RENOVATION</a:t>
            </a:r>
            <a:endParaRPr sz="1633">
              <a:solidFill>
                <a:srgbClr val="264D9F"/>
              </a:solidFill>
              <a:latin typeface="Calibri"/>
              <a:ea typeface="Calibri"/>
              <a:cs typeface="Calibri"/>
              <a:sym typeface="Calibri"/>
            </a:endParaRPr>
          </a:p>
        </p:txBody>
      </p:sp>
      <p:sp>
        <p:nvSpPr>
          <p:cNvPr id="919" name="Google Shape;919;p54"/>
          <p:cNvSpPr txBox="1"/>
          <p:nvPr/>
        </p:nvSpPr>
        <p:spPr>
          <a:xfrm>
            <a:off x="911748" y="1665913"/>
            <a:ext cx="8126838" cy="381323"/>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5.1.1.3 Séquencement des interventions, logique d'application</a:t>
            </a:r>
            <a:endParaRPr sz="1633">
              <a:solidFill>
                <a:srgbClr val="264D9F"/>
              </a:solidFill>
              <a:latin typeface="Calibri"/>
              <a:ea typeface="Calibri"/>
              <a:cs typeface="Calibri"/>
              <a:sym typeface="Calibri"/>
            </a:endParaRPr>
          </a:p>
        </p:txBody>
      </p:sp>
      <p:pic>
        <p:nvPicPr>
          <p:cNvPr id="920" name="Google Shape;920;p54"/>
          <p:cNvPicPr preferRelativeResize="0"/>
          <p:nvPr/>
        </p:nvPicPr>
        <p:blipFill rotWithShape="1">
          <a:blip r:embed="rId5">
            <a:alphaModFix/>
          </a:blip>
          <a:srcRect/>
          <a:stretch/>
        </p:blipFill>
        <p:spPr>
          <a:xfrm>
            <a:off x="1203055" y="2974138"/>
            <a:ext cx="7113207" cy="3040760"/>
          </a:xfrm>
          <a:prstGeom prst="rect">
            <a:avLst/>
          </a:prstGeom>
          <a:noFill/>
          <a:ln>
            <a:noFill/>
          </a:ln>
        </p:spPr>
      </p:pic>
      <p:sp>
        <p:nvSpPr>
          <p:cNvPr id="921" name="Google Shape;921;p54"/>
          <p:cNvSpPr txBox="1"/>
          <p:nvPr/>
        </p:nvSpPr>
        <p:spPr>
          <a:xfrm>
            <a:off x="7428568" y="1145862"/>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922" name="Google Shape;922;p54"/>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923" name="Google Shape;923;p54"/>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928"/>
        <p:cNvGrpSpPr/>
        <p:nvPr/>
      </p:nvGrpSpPr>
      <p:grpSpPr>
        <a:xfrm>
          <a:off x="0" y="0"/>
          <a:ext cx="0" cy="0"/>
          <a:chOff x="0" y="0"/>
          <a:chExt cx="0" cy="0"/>
        </a:xfrm>
      </p:grpSpPr>
      <p:sp>
        <p:nvSpPr>
          <p:cNvPr id="929" name="Google Shape;929;p55"/>
          <p:cNvSpPr/>
          <p:nvPr/>
        </p:nvSpPr>
        <p:spPr>
          <a:xfrm>
            <a:off x="1102058" y="14029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930" name="Google Shape;930;p55"/>
          <p:cNvSpPr/>
          <p:nvPr/>
        </p:nvSpPr>
        <p:spPr>
          <a:xfrm>
            <a:off x="1096100" y="139139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931" name="Google Shape;931;p55"/>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55</a:t>
            </a:fld>
            <a:endParaRPr sz="816">
              <a:solidFill>
                <a:schemeClr val="lt1"/>
              </a:solidFill>
              <a:latin typeface="Arial"/>
              <a:ea typeface="Arial"/>
              <a:cs typeface="Arial"/>
              <a:sym typeface="Arial"/>
            </a:endParaRPr>
          </a:p>
        </p:txBody>
      </p:sp>
      <p:pic>
        <p:nvPicPr>
          <p:cNvPr id="932" name="Google Shape;932;p55"/>
          <p:cNvPicPr preferRelativeResize="0"/>
          <p:nvPr/>
        </p:nvPicPr>
        <p:blipFill rotWithShape="1">
          <a:blip r:embed="rId3">
            <a:alphaModFix/>
          </a:blip>
          <a:srcRect/>
          <a:stretch/>
        </p:blipFill>
        <p:spPr>
          <a:xfrm>
            <a:off x="509248" y="1295128"/>
            <a:ext cx="3672774" cy="629200"/>
          </a:xfrm>
          <a:prstGeom prst="rect">
            <a:avLst/>
          </a:prstGeom>
          <a:noFill/>
          <a:ln>
            <a:noFill/>
          </a:ln>
        </p:spPr>
      </p:pic>
      <p:pic>
        <p:nvPicPr>
          <p:cNvPr id="933" name="Google Shape;933;p55"/>
          <p:cNvPicPr preferRelativeResize="0"/>
          <p:nvPr/>
        </p:nvPicPr>
        <p:blipFill rotWithShape="1">
          <a:blip r:embed="rId4">
            <a:alphaModFix/>
          </a:blip>
          <a:srcRect/>
          <a:stretch/>
        </p:blipFill>
        <p:spPr>
          <a:xfrm>
            <a:off x="6940398" y="1316838"/>
            <a:ext cx="1404000" cy="992733"/>
          </a:xfrm>
          <a:prstGeom prst="rect">
            <a:avLst/>
          </a:prstGeom>
          <a:noFill/>
          <a:ln>
            <a:noFill/>
          </a:ln>
        </p:spPr>
      </p:pic>
      <p:sp>
        <p:nvSpPr>
          <p:cNvPr id="934" name="Google Shape;934;p55"/>
          <p:cNvSpPr txBox="1"/>
          <p:nvPr/>
        </p:nvSpPr>
        <p:spPr>
          <a:xfrm>
            <a:off x="199441" y="198089"/>
            <a:ext cx="5267672" cy="477631"/>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des Scénarios de Rénovation</a:t>
            </a:r>
            <a:endParaRPr sz="2177" b="1">
              <a:solidFill>
                <a:schemeClr val="dk1"/>
              </a:solidFill>
              <a:latin typeface="Calibri"/>
              <a:ea typeface="Calibri"/>
              <a:cs typeface="Calibri"/>
              <a:sym typeface="Calibri"/>
            </a:endParaRPr>
          </a:p>
        </p:txBody>
      </p:sp>
      <p:sp>
        <p:nvSpPr>
          <p:cNvPr id="935" name="Google Shape;935;p55"/>
          <p:cNvSpPr txBox="1"/>
          <p:nvPr/>
        </p:nvSpPr>
        <p:spPr>
          <a:xfrm>
            <a:off x="1096100" y="1388630"/>
            <a:ext cx="5489240"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5. SCENARIO DE RENOVATION</a:t>
            </a:r>
            <a:endParaRPr sz="1633">
              <a:solidFill>
                <a:srgbClr val="264D9F"/>
              </a:solidFill>
              <a:latin typeface="Calibri"/>
              <a:ea typeface="Calibri"/>
              <a:cs typeface="Calibri"/>
              <a:sym typeface="Calibri"/>
            </a:endParaRPr>
          </a:p>
        </p:txBody>
      </p:sp>
      <p:sp>
        <p:nvSpPr>
          <p:cNvPr id="936" name="Google Shape;936;p55"/>
          <p:cNvSpPr txBox="1"/>
          <p:nvPr/>
        </p:nvSpPr>
        <p:spPr>
          <a:xfrm>
            <a:off x="925476" y="1811558"/>
            <a:ext cx="8126838"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5.1.1.3  Séquencement des interventions de la logique d'application</a:t>
            </a:r>
            <a:endParaRPr sz="1633">
              <a:solidFill>
                <a:srgbClr val="264D9F"/>
              </a:solidFill>
              <a:latin typeface="Calibri"/>
              <a:ea typeface="Calibri"/>
              <a:cs typeface="Calibri"/>
              <a:sym typeface="Calibri"/>
            </a:endParaRPr>
          </a:p>
        </p:txBody>
      </p:sp>
      <p:sp>
        <p:nvSpPr>
          <p:cNvPr id="937" name="Google Shape;937;p55"/>
          <p:cNvSpPr txBox="1"/>
          <p:nvPr/>
        </p:nvSpPr>
        <p:spPr>
          <a:xfrm>
            <a:off x="617938" y="2569273"/>
            <a:ext cx="8060462" cy="235391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Afin d'assurer </a:t>
            </a:r>
            <a:r>
              <a:rPr lang="en-US" sz="1633" b="1">
                <a:solidFill>
                  <a:srgbClr val="938953"/>
                </a:solidFill>
                <a:latin typeface="Calibri"/>
                <a:ea typeface="Calibri"/>
                <a:cs typeface="Calibri"/>
                <a:sym typeface="Calibri"/>
              </a:rPr>
              <a:t>la bonne séquence chronologique pour créer un concept de rénovation énergétique complet</a:t>
            </a:r>
            <a:r>
              <a:rPr lang="en-US" sz="1633">
                <a:solidFill>
                  <a:srgbClr val="938953"/>
                </a:solidFill>
                <a:latin typeface="Calibri"/>
                <a:ea typeface="Calibri"/>
                <a:cs typeface="Calibri"/>
                <a:sym typeface="Calibri"/>
              </a:rPr>
              <a:t>, les planificateurs doivent d'abord appliquer les interventions des catégories dans l'ordre suivant :</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259204" marR="0" lvl="0" indent="-259204" algn="just" rtl="0">
              <a:spcBef>
                <a:spcPts val="0"/>
              </a:spcBef>
              <a:spcAft>
                <a:spcPts val="0"/>
              </a:spcAft>
              <a:buClr>
                <a:srgbClr val="938953"/>
              </a:buClr>
              <a:buSzPts val="1633"/>
              <a:buFont typeface="Calibri"/>
              <a:buChar char="-"/>
            </a:pPr>
            <a:r>
              <a:rPr lang="en-US" sz="1633" u="sng">
                <a:solidFill>
                  <a:srgbClr val="938953"/>
                </a:solidFill>
                <a:latin typeface="Calibri"/>
                <a:ea typeface="Calibri"/>
                <a:cs typeface="Calibri"/>
                <a:sym typeface="Calibri"/>
              </a:rPr>
              <a:t>Réduction de la consommation d'énergie</a:t>
            </a:r>
            <a:endParaRPr/>
          </a:p>
          <a:p>
            <a:pPr marL="259204" marR="0" lvl="0" indent="-259204" algn="just" rtl="0">
              <a:spcBef>
                <a:spcPts val="0"/>
              </a:spcBef>
              <a:spcAft>
                <a:spcPts val="0"/>
              </a:spcAft>
              <a:buNone/>
            </a:pPr>
            <a:endParaRPr sz="1633" u="sng">
              <a:solidFill>
                <a:srgbClr val="938953"/>
              </a:solidFill>
              <a:latin typeface="Calibri"/>
              <a:ea typeface="Calibri"/>
              <a:cs typeface="Calibri"/>
              <a:sym typeface="Calibri"/>
            </a:endParaRPr>
          </a:p>
          <a:p>
            <a:pPr marL="259204" marR="0" lvl="0" indent="-259204" algn="just" rtl="0">
              <a:spcBef>
                <a:spcPts val="0"/>
              </a:spcBef>
              <a:spcAft>
                <a:spcPts val="0"/>
              </a:spcAft>
              <a:buClr>
                <a:srgbClr val="938953"/>
              </a:buClr>
              <a:buSzPts val="1633"/>
              <a:buFont typeface="Calibri"/>
              <a:buChar char="-"/>
            </a:pPr>
            <a:r>
              <a:rPr lang="en-US" sz="1633" u="sng">
                <a:solidFill>
                  <a:srgbClr val="938953"/>
                </a:solidFill>
                <a:latin typeface="Calibri"/>
                <a:ea typeface="Calibri"/>
                <a:cs typeface="Calibri"/>
                <a:sym typeface="Calibri"/>
              </a:rPr>
              <a:t>Accroître l'efficacité de l'approvisionnement énergétique</a:t>
            </a:r>
            <a:endParaRPr/>
          </a:p>
          <a:p>
            <a:pPr marL="259204" marR="0" lvl="0" indent="-259204" algn="just" rtl="0">
              <a:spcBef>
                <a:spcPts val="0"/>
              </a:spcBef>
              <a:spcAft>
                <a:spcPts val="0"/>
              </a:spcAft>
              <a:buNone/>
            </a:pPr>
            <a:endParaRPr sz="1633" u="sng">
              <a:solidFill>
                <a:srgbClr val="938953"/>
              </a:solidFill>
              <a:latin typeface="Calibri"/>
              <a:ea typeface="Calibri"/>
              <a:cs typeface="Calibri"/>
              <a:sym typeface="Calibri"/>
            </a:endParaRPr>
          </a:p>
          <a:p>
            <a:pPr marL="259204" marR="0" lvl="0" indent="-259204" algn="just" rtl="0">
              <a:spcBef>
                <a:spcPts val="0"/>
              </a:spcBef>
              <a:spcAft>
                <a:spcPts val="0"/>
              </a:spcAft>
              <a:buClr>
                <a:srgbClr val="938953"/>
              </a:buClr>
              <a:buSzPts val="1633"/>
              <a:buFont typeface="Calibri"/>
              <a:buChar char="-"/>
            </a:pPr>
            <a:r>
              <a:rPr lang="en-US" sz="1633" u="sng">
                <a:solidFill>
                  <a:srgbClr val="938953"/>
                </a:solidFill>
                <a:latin typeface="Calibri"/>
                <a:ea typeface="Calibri"/>
                <a:cs typeface="Calibri"/>
                <a:sym typeface="Calibri"/>
              </a:rPr>
              <a:t>Inclusion de la production d'énergie renouvelable</a:t>
            </a:r>
            <a:endParaRPr sz="1633" u="sng">
              <a:solidFill>
                <a:srgbClr val="938953"/>
              </a:solidFill>
              <a:latin typeface="Calibri"/>
              <a:ea typeface="Calibri"/>
              <a:cs typeface="Calibri"/>
              <a:sym typeface="Calibri"/>
            </a:endParaRPr>
          </a:p>
        </p:txBody>
      </p:sp>
      <p:sp>
        <p:nvSpPr>
          <p:cNvPr id="938" name="Google Shape;938;p55"/>
          <p:cNvSpPr txBox="1"/>
          <p:nvPr/>
        </p:nvSpPr>
        <p:spPr>
          <a:xfrm>
            <a:off x="7402212" y="1173876"/>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939" name="Google Shape;939;p55"/>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940" name="Google Shape;940;p55"/>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945"/>
        <p:cNvGrpSpPr/>
        <p:nvPr/>
      </p:nvGrpSpPr>
      <p:grpSpPr>
        <a:xfrm>
          <a:off x="0" y="0"/>
          <a:ext cx="0" cy="0"/>
          <a:chOff x="0" y="0"/>
          <a:chExt cx="0" cy="0"/>
        </a:xfrm>
      </p:grpSpPr>
      <p:sp>
        <p:nvSpPr>
          <p:cNvPr id="946" name="Google Shape;946;p56"/>
          <p:cNvSpPr/>
          <p:nvPr/>
        </p:nvSpPr>
        <p:spPr>
          <a:xfrm>
            <a:off x="940601" y="1269116"/>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947" name="Google Shape;947;p56"/>
          <p:cNvSpPr/>
          <p:nvPr/>
        </p:nvSpPr>
        <p:spPr>
          <a:xfrm>
            <a:off x="934643" y="1257596"/>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948" name="Google Shape;948;p56"/>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56</a:t>
            </a:fld>
            <a:endParaRPr sz="816">
              <a:solidFill>
                <a:schemeClr val="lt1"/>
              </a:solidFill>
              <a:latin typeface="Arial"/>
              <a:ea typeface="Arial"/>
              <a:cs typeface="Arial"/>
              <a:sym typeface="Arial"/>
            </a:endParaRPr>
          </a:p>
        </p:txBody>
      </p:sp>
      <p:sp>
        <p:nvSpPr>
          <p:cNvPr id="949" name="Google Shape;949;p56"/>
          <p:cNvSpPr txBox="1"/>
          <p:nvPr/>
        </p:nvSpPr>
        <p:spPr>
          <a:xfrm>
            <a:off x="833897" y="2130820"/>
            <a:ext cx="7182415" cy="373621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Pour chaque scénario, il </a:t>
            </a:r>
            <a:r>
              <a:rPr lang="en-US" sz="1633" b="1">
                <a:solidFill>
                  <a:srgbClr val="938953"/>
                </a:solidFill>
                <a:latin typeface="Calibri"/>
                <a:ea typeface="Calibri"/>
                <a:cs typeface="Calibri"/>
                <a:sym typeface="Calibri"/>
              </a:rPr>
              <a:t>convient d'identifier les modèles d'entreprise et les mécanismes de financement possibles</a:t>
            </a:r>
            <a:r>
              <a:rPr lang="en-US" sz="1633">
                <a:solidFill>
                  <a:srgbClr val="938953"/>
                </a:solidFill>
                <a:latin typeface="Calibri"/>
                <a:ea typeface="Calibri"/>
                <a:cs typeface="Calibri"/>
                <a:sym typeface="Calibri"/>
              </a:rPr>
              <a:t> afin d'évaluer lequel pourrait être le plus approprié pour une mise en œuvre pratique future des interventions de renovation . </a:t>
            </a:r>
            <a:r>
              <a:rPr lang="en-US" sz="1633" u="sng">
                <a:solidFill>
                  <a:srgbClr val="938953"/>
                </a:solidFill>
                <a:latin typeface="Calibri"/>
                <a:ea typeface="Calibri"/>
                <a:cs typeface="Calibri"/>
                <a:sym typeface="Calibri"/>
              </a:rPr>
              <a:t>Possibilités de financement </a:t>
            </a:r>
            <a:r>
              <a:rPr lang="en-US" sz="1633">
                <a:solidFill>
                  <a:srgbClr val="938953"/>
                </a:solidFill>
                <a:latin typeface="Calibri"/>
                <a:ea typeface="Calibri"/>
                <a:cs typeface="Calibri"/>
                <a:sym typeface="Calibri"/>
              </a:rPr>
              <a:t>:</a:t>
            </a:r>
            <a:endParaRPr/>
          </a:p>
          <a:p>
            <a:pPr marL="259204" marR="0" lvl="0" indent="-259204" algn="just" rtl="0">
              <a:lnSpc>
                <a:spcPct val="150000"/>
              </a:lnSpc>
              <a:spcBef>
                <a:spcPts val="0"/>
              </a:spcBef>
              <a:spcAft>
                <a:spcPts val="0"/>
              </a:spcAft>
              <a:buClr>
                <a:srgbClr val="953734"/>
              </a:buClr>
              <a:buSzPts val="1633"/>
              <a:buFont typeface="Noto Sans Symbols"/>
              <a:buChar char="❖"/>
            </a:pPr>
            <a:r>
              <a:rPr lang="en-US" sz="1633">
                <a:solidFill>
                  <a:srgbClr val="953734"/>
                </a:solidFill>
                <a:latin typeface="Calibri"/>
                <a:ea typeface="Calibri"/>
                <a:cs typeface="Calibri"/>
                <a:sym typeface="Calibri"/>
              </a:rPr>
              <a:t>Subventions </a:t>
            </a:r>
            <a:endParaRPr/>
          </a:p>
          <a:p>
            <a:pPr marL="259204" marR="0" lvl="0" indent="-259204" algn="just" rtl="0">
              <a:lnSpc>
                <a:spcPct val="150000"/>
              </a:lnSpc>
              <a:spcBef>
                <a:spcPts val="0"/>
              </a:spcBef>
              <a:spcAft>
                <a:spcPts val="0"/>
              </a:spcAft>
              <a:buClr>
                <a:srgbClr val="953734"/>
              </a:buClr>
              <a:buSzPts val="1633"/>
              <a:buFont typeface="Noto Sans Symbols"/>
              <a:buChar char="❖"/>
            </a:pPr>
            <a:r>
              <a:rPr lang="en-US" sz="1633">
                <a:solidFill>
                  <a:srgbClr val="953734"/>
                </a:solidFill>
                <a:latin typeface="Calibri"/>
                <a:ea typeface="Calibri"/>
                <a:cs typeface="Calibri"/>
                <a:sym typeface="Calibri"/>
              </a:rPr>
              <a:t>Prêts </a:t>
            </a:r>
            <a:endParaRPr/>
          </a:p>
          <a:p>
            <a:pPr marL="259204" marR="0" lvl="0" indent="-259204" algn="just" rtl="0">
              <a:lnSpc>
                <a:spcPct val="150000"/>
              </a:lnSpc>
              <a:spcBef>
                <a:spcPts val="0"/>
              </a:spcBef>
              <a:spcAft>
                <a:spcPts val="0"/>
              </a:spcAft>
              <a:buClr>
                <a:srgbClr val="953734"/>
              </a:buClr>
              <a:buSzPts val="1633"/>
              <a:buFont typeface="Noto Sans Symbols"/>
              <a:buChar char="❖"/>
            </a:pPr>
            <a:r>
              <a:rPr lang="en-US" sz="1633">
                <a:solidFill>
                  <a:srgbClr val="953734"/>
                </a:solidFill>
                <a:latin typeface="Calibri"/>
                <a:ea typeface="Calibri"/>
                <a:cs typeface="Calibri"/>
                <a:sym typeface="Calibri"/>
              </a:rPr>
              <a:t>Garanties De Prêts</a:t>
            </a:r>
            <a:endParaRPr/>
          </a:p>
          <a:p>
            <a:pPr marL="259204" marR="0" lvl="0" indent="-259204" algn="just" rtl="0">
              <a:lnSpc>
                <a:spcPct val="150000"/>
              </a:lnSpc>
              <a:spcBef>
                <a:spcPts val="0"/>
              </a:spcBef>
              <a:spcAft>
                <a:spcPts val="0"/>
              </a:spcAft>
              <a:buClr>
                <a:srgbClr val="953734"/>
              </a:buClr>
              <a:buSzPts val="1633"/>
              <a:buFont typeface="Noto Sans Symbols"/>
              <a:buChar char="❖"/>
            </a:pPr>
            <a:r>
              <a:rPr lang="en-US" sz="1633">
                <a:solidFill>
                  <a:srgbClr val="953734"/>
                </a:solidFill>
                <a:latin typeface="Calibri"/>
                <a:ea typeface="Calibri"/>
                <a:cs typeface="Calibri"/>
                <a:sym typeface="Calibri"/>
              </a:rPr>
              <a:t>Contrat de performance énergétique</a:t>
            </a:r>
            <a:endParaRPr sz="1633">
              <a:solidFill>
                <a:srgbClr val="953734"/>
              </a:solidFill>
              <a:latin typeface="Calibri"/>
              <a:ea typeface="Calibri"/>
              <a:cs typeface="Calibri"/>
              <a:sym typeface="Calibri"/>
            </a:endParaRPr>
          </a:p>
          <a:p>
            <a:pPr marL="259204" marR="0" lvl="0" indent="-259204" algn="just" rtl="0">
              <a:lnSpc>
                <a:spcPct val="150000"/>
              </a:lnSpc>
              <a:spcBef>
                <a:spcPts val="0"/>
              </a:spcBef>
              <a:spcAft>
                <a:spcPts val="0"/>
              </a:spcAft>
              <a:buClr>
                <a:srgbClr val="953734"/>
              </a:buClr>
              <a:buSzPts val="1633"/>
              <a:buFont typeface="Noto Sans Symbols"/>
              <a:buChar char="❖"/>
            </a:pPr>
            <a:r>
              <a:rPr lang="en-US" sz="1633">
                <a:solidFill>
                  <a:srgbClr val="953734"/>
                </a:solidFill>
                <a:latin typeface="Calibri"/>
                <a:ea typeface="Calibri"/>
                <a:cs typeface="Calibri"/>
                <a:sym typeface="Calibri"/>
              </a:rPr>
              <a:t>Co-investissement</a:t>
            </a:r>
            <a:endParaRPr/>
          </a:p>
          <a:p>
            <a:pPr marL="259204" marR="0" lvl="0" indent="-259204" algn="just" rtl="0">
              <a:lnSpc>
                <a:spcPct val="150000"/>
              </a:lnSpc>
              <a:spcBef>
                <a:spcPts val="0"/>
              </a:spcBef>
              <a:spcAft>
                <a:spcPts val="0"/>
              </a:spcAft>
              <a:buClr>
                <a:srgbClr val="953734"/>
              </a:buClr>
              <a:buSzPts val="1633"/>
              <a:buFont typeface="Noto Sans Symbols"/>
              <a:buChar char="❖"/>
            </a:pPr>
            <a:r>
              <a:rPr lang="en-US" sz="1633">
                <a:solidFill>
                  <a:srgbClr val="953734"/>
                </a:solidFill>
                <a:latin typeface="Calibri"/>
                <a:ea typeface="Calibri"/>
                <a:cs typeface="Calibri"/>
                <a:sym typeface="Calibri"/>
              </a:rPr>
              <a:t>Contributions aux recettes intégrées </a:t>
            </a:r>
            <a:endParaRPr sz="1633">
              <a:solidFill>
                <a:srgbClr val="953734"/>
              </a:solidFill>
              <a:latin typeface="Calibri"/>
              <a:ea typeface="Calibri"/>
              <a:cs typeface="Calibri"/>
              <a:sym typeface="Calibri"/>
            </a:endParaRPr>
          </a:p>
          <a:p>
            <a:pPr marL="259204" marR="0" lvl="0" indent="-259204" algn="just" rtl="0">
              <a:lnSpc>
                <a:spcPct val="150000"/>
              </a:lnSpc>
              <a:spcBef>
                <a:spcPts val="0"/>
              </a:spcBef>
              <a:spcAft>
                <a:spcPts val="0"/>
              </a:spcAft>
              <a:buClr>
                <a:srgbClr val="953734"/>
              </a:buClr>
              <a:buSzPts val="1633"/>
              <a:buFont typeface="Noto Sans Symbols"/>
              <a:buChar char="❖"/>
            </a:pPr>
            <a:r>
              <a:rPr lang="en-US" sz="1633">
                <a:solidFill>
                  <a:srgbClr val="953734"/>
                </a:solidFill>
                <a:latin typeface="Calibri"/>
                <a:ea typeface="Calibri"/>
                <a:cs typeface="Calibri"/>
                <a:sym typeface="Calibri"/>
              </a:rPr>
              <a:t>Avantages fiscaux</a:t>
            </a:r>
            <a:endParaRPr/>
          </a:p>
        </p:txBody>
      </p:sp>
      <p:sp>
        <p:nvSpPr>
          <p:cNvPr id="950" name="Google Shape;950;p56"/>
          <p:cNvSpPr txBox="1"/>
          <p:nvPr/>
        </p:nvSpPr>
        <p:spPr>
          <a:xfrm>
            <a:off x="904699" y="1665984"/>
            <a:ext cx="3372161"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5.2 Mécanismes de financement</a:t>
            </a:r>
            <a:endParaRPr/>
          </a:p>
        </p:txBody>
      </p:sp>
      <p:pic>
        <p:nvPicPr>
          <p:cNvPr id="951" name="Google Shape;951;p56"/>
          <p:cNvPicPr preferRelativeResize="0"/>
          <p:nvPr/>
        </p:nvPicPr>
        <p:blipFill rotWithShape="1">
          <a:blip r:embed="rId3">
            <a:alphaModFix/>
          </a:blip>
          <a:srcRect/>
          <a:stretch/>
        </p:blipFill>
        <p:spPr>
          <a:xfrm>
            <a:off x="7056671" y="1283184"/>
            <a:ext cx="1404000" cy="666546"/>
          </a:xfrm>
          <a:prstGeom prst="rect">
            <a:avLst/>
          </a:prstGeom>
          <a:noFill/>
          <a:ln>
            <a:noFill/>
          </a:ln>
        </p:spPr>
      </p:pic>
      <p:pic>
        <p:nvPicPr>
          <p:cNvPr id="952" name="Google Shape;952;p56"/>
          <p:cNvPicPr preferRelativeResize="0"/>
          <p:nvPr/>
        </p:nvPicPr>
        <p:blipFill rotWithShape="1">
          <a:blip r:embed="rId4">
            <a:alphaModFix/>
          </a:blip>
          <a:srcRect/>
          <a:stretch/>
        </p:blipFill>
        <p:spPr>
          <a:xfrm>
            <a:off x="509248" y="1295128"/>
            <a:ext cx="3672774" cy="629200"/>
          </a:xfrm>
          <a:prstGeom prst="rect">
            <a:avLst/>
          </a:prstGeom>
          <a:noFill/>
          <a:ln>
            <a:noFill/>
          </a:ln>
        </p:spPr>
      </p:pic>
      <p:sp>
        <p:nvSpPr>
          <p:cNvPr id="953" name="Google Shape;953;p56"/>
          <p:cNvSpPr txBox="1"/>
          <p:nvPr/>
        </p:nvSpPr>
        <p:spPr>
          <a:xfrm>
            <a:off x="199441" y="198089"/>
            <a:ext cx="5267672" cy="477631"/>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des Scénarios de Rénovation</a:t>
            </a:r>
            <a:endParaRPr sz="2177" b="1">
              <a:solidFill>
                <a:schemeClr val="dk1"/>
              </a:solidFill>
              <a:latin typeface="Calibri"/>
              <a:ea typeface="Calibri"/>
              <a:cs typeface="Calibri"/>
              <a:sym typeface="Calibri"/>
            </a:endParaRPr>
          </a:p>
        </p:txBody>
      </p:sp>
      <p:sp>
        <p:nvSpPr>
          <p:cNvPr id="954" name="Google Shape;954;p56"/>
          <p:cNvSpPr txBox="1"/>
          <p:nvPr/>
        </p:nvSpPr>
        <p:spPr>
          <a:xfrm>
            <a:off x="990915" y="1385174"/>
            <a:ext cx="5489240"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5. SCENARIO DE RENOVATION</a:t>
            </a:r>
            <a:endParaRPr sz="1633">
              <a:solidFill>
                <a:srgbClr val="264D9F"/>
              </a:solidFill>
              <a:latin typeface="Calibri"/>
              <a:ea typeface="Calibri"/>
              <a:cs typeface="Calibri"/>
              <a:sym typeface="Calibri"/>
            </a:endParaRPr>
          </a:p>
        </p:txBody>
      </p:sp>
      <p:sp>
        <p:nvSpPr>
          <p:cNvPr id="955" name="Google Shape;955;p56"/>
          <p:cNvSpPr txBox="1"/>
          <p:nvPr/>
        </p:nvSpPr>
        <p:spPr>
          <a:xfrm>
            <a:off x="7443500" y="1125851"/>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956" name="Google Shape;956;p56"/>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957" name="Google Shape;957;p56"/>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962"/>
        <p:cNvGrpSpPr/>
        <p:nvPr/>
      </p:nvGrpSpPr>
      <p:grpSpPr>
        <a:xfrm>
          <a:off x="0" y="0"/>
          <a:ext cx="0" cy="0"/>
          <a:chOff x="0" y="0"/>
          <a:chExt cx="0" cy="0"/>
        </a:xfrm>
      </p:grpSpPr>
      <p:sp>
        <p:nvSpPr>
          <p:cNvPr id="963" name="Google Shape;963;p57"/>
          <p:cNvSpPr/>
          <p:nvPr/>
        </p:nvSpPr>
        <p:spPr>
          <a:xfrm>
            <a:off x="868378" y="11522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964" name="Google Shape;964;p57"/>
          <p:cNvSpPr/>
          <p:nvPr/>
        </p:nvSpPr>
        <p:spPr>
          <a:xfrm>
            <a:off x="862420" y="114069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965" name="Google Shape;965;p57"/>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57</a:t>
            </a:fld>
            <a:endParaRPr sz="816">
              <a:solidFill>
                <a:schemeClr val="lt1"/>
              </a:solidFill>
              <a:latin typeface="Arial"/>
              <a:ea typeface="Arial"/>
              <a:cs typeface="Arial"/>
              <a:sym typeface="Arial"/>
            </a:endParaRPr>
          </a:p>
        </p:txBody>
      </p:sp>
      <p:sp>
        <p:nvSpPr>
          <p:cNvPr id="966" name="Google Shape;966;p57"/>
          <p:cNvSpPr txBox="1"/>
          <p:nvPr/>
        </p:nvSpPr>
        <p:spPr>
          <a:xfrm>
            <a:off x="862420" y="1782063"/>
            <a:ext cx="7380863"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2"/>
                </a:solidFill>
                <a:latin typeface="Calibri"/>
                <a:ea typeface="Calibri"/>
                <a:cs typeface="Calibri"/>
                <a:sym typeface="Calibri"/>
              </a:rPr>
              <a:t>5.3 Méthodes participatives dans la préparation des scénarios de rénovation </a:t>
            </a:r>
            <a:endParaRPr sz="1633">
              <a:solidFill>
                <a:schemeClr val="dk2"/>
              </a:solidFill>
              <a:latin typeface="Calibri"/>
              <a:ea typeface="Calibri"/>
              <a:cs typeface="Calibri"/>
              <a:sym typeface="Calibri"/>
            </a:endParaRPr>
          </a:p>
        </p:txBody>
      </p:sp>
      <p:pic>
        <p:nvPicPr>
          <p:cNvPr id="967" name="Google Shape;967;p57"/>
          <p:cNvPicPr preferRelativeResize="0"/>
          <p:nvPr/>
        </p:nvPicPr>
        <p:blipFill rotWithShape="1">
          <a:blip r:embed="rId3">
            <a:alphaModFix/>
          </a:blip>
          <a:srcRect/>
          <a:stretch/>
        </p:blipFill>
        <p:spPr>
          <a:xfrm>
            <a:off x="467044" y="1323264"/>
            <a:ext cx="3672774" cy="629200"/>
          </a:xfrm>
          <a:prstGeom prst="rect">
            <a:avLst/>
          </a:prstGeom>
          <a:noFill/>
          <a:ln>
            <a:noFill/>
          </a:ln>
        </p:spPr>
      </p:pic>
      <p:pic>
        <p:nvPicPr>
          <p:cNvPr id="968" name="Google Shape;968;p57"/>
          <p:cNvPicPr preferRelativeResize="0"/>
          <p:nvPr/>
        </p:nvPicPr>
        <p:blipFill rotWithShape="1">
          <a:blip r:embed="rId4">
            <a:alphaModFix/>
          </a:blip>
          <a:srcRect/>
          <a:stretch/>
        </p:blipFill>
        <p:spPr>
          <a:xfrm>
            <a:off x="7040657" y="1312268"/>
            <a:ext cx="1406840" cy="540000"/>
          </a:xfrm>
          <a:prstGeom prst="rect">
            <a:avLst/>
          </a:prstGeom>
          <a:noFill/>
          <a:ln>
            <a:noFill/>
          </a:ln>
        </p:spPr>
      </p:pic>
      <p:sp>
        <p:nvSpPr>
          <p:cNvPr id="969" name="Google Shape;969;p57"/>
          <p:cNvSpPr txBox="1"/>
          <p:nvPr/>
        </p:nvSpPr>
        <p:spPr>
          <a:xfrm>
            <a:off x="199441" y="198089"/>
            <a:ext cx="5267672" cy="477631"/>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des Scénarios de Rénovation</a:t>
            </a:r>
            <a:endParaRPr sz="2177" b="1">
              <a:solidFill>
                <a:schemeClr val="dk1"/>
              </a:solidFill>
              <a:latin typeface="Calibri"/>
              <a:ea typeface="Calibri"/>
              <a:cs typeface="Calibri"/>
              <a:sym typeface="Calibri"/>
            </a:endParaRPr>
          </a:p>
        </p:txBody>
      </p:sp>
      <p:sp>
        <p:nvSpPr>
          <p:cNvPr id="970" name="Google Shape;970;p57"/>
          <p:cNvSpPr txBox="1"/>
          <p:nvPr/>
        </p:nvSpPr>
        <p:spPr>
          <a:xfrm>
            <a:off x="953436" y="1400740"/>
            <a:ext cx="5489240"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5. SCENARIO DE RENOVATION</a:t>
            </a:r>
            <a:endParaRPr sz="1633">
              <a:solidFill>
                <a:srgbClr val="264D9F"/>
              </a:solidFill>
              <a:latin typeface="Calibri"/>
              <a:ea typeface="Calibri"/>
              <a:cs typeface="Calibri"/>
              <a:sym typeface="Calibri"/>
            </a:endParaRPr>
          </a:p>
        </p:txBody>
      </p:sp>
      <p:pic>
        <p:nvPicPr>
          <p:cNvPr id="971" name="Google Shape;971;p57"/>
          <p:cNvPicPr preferRelativeResize="0"/>
          <p:nvPr/>
        </p:nvPicPr>
        <p:blipFill rotWithShape="1">
          <a:blip r:embed="rId5">
            <a:alphaModFix/>
          </a:blip>
          <a:srcRect/>
          <a:stretch/>
        </p:blipFill>
        <p:spPr>
          <a:xfrm>
            <a:off x="5557042" y="2497206"/>
            <a:ext cx="3510926" cy="2706898"/>
          </a:xfrm>
          <a:prstGeom prst="rect">
            <a:avLst/>
          </a:prstGeom>
          <a:noFill/>
          <a:ln>
            <a:noFill/>
          </a:ln>
        </p:spPr>
      </p:pic>
      <p:sp>
        <p:nvSpPr>
          <p:cNvPr id="972" name="Google Shape;972;p57"/>
          <p:cNvSpPr txBox="1"/>
          <p:nvPr/>
        </p:nvSpPr>
        <p:spPr>
          <a:xfrm>
            <a:off x="384259" y="2303212"/>
            <a:ext cx="5172783" cy="335906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b="1">
                <a:solidFill>
                  <a:srgbClr val="938953"/>
                </a:solidFill>
                <a:latin typeface="Calibri"/>
                <a:ea typeface="Calibri"/>
                <a:cs typeface="Calibri"/>
                <a:sym typeface="Calibri"/>
              </a:rPr>
              <a:t>Le GT-SMC développe une alternative possible pour les scénarios </a:t>
            </a:r>
            <a:r>
              <a:rPr lang="en-US" sz="1633">
                <a:solidFill>
                  <a:srgbClr val="938953"/>
                </a:solidFill>
                <a:latin typeface="Calibri"/>
                <a:ea typeface="Calibri"/>
                <a:cs typeface="Calibri"/>
                <a:sym typeface="Calibri"/>
              </a:rPr>
              <a:t>de rénovation à appliquer à la zone urbaine et aux bâtiments qui remplissent les objectifs de durabilité définis. </a:t>
            </a:r>
            <a:endParaRPr/>
          </a:p>
          <a:p>
            <a:pPr marL="0" marR="0" lvl="0" indent="0" algn="just" rtl="0">
              <a:spcBef>
                <a:spcPts val="0"/>
              </a:spcBef>
              <a:spcAft>
                <a:spcPts val="0"/>
              </a:spcAft>
              <a:buNone/>
            </a:pPr>
            <a:r>
              <a:rPr lang="en-US" sz="1633" b="1">
                <a:solidFill>
                  <a:srgbClr val="938953"/>
                </a:solidFill>
                <a:latin typeface="Calibri"/>
                <a:ea typeface="Calibri"/>
                <a:cs typeface="Calibri"/>
                <a:sym typeface="Calibri"/>
              </a:rPr>
              <a:t>Les contributions et les suggestions des habitants, des occupants et des parties prenantes sont une contribution précieuse dans le développement des interventions de rénovation</a:t>
            </a:r>
            <a:r>
              <a:rPr lang="en-US" sz="1633">
                <a:solidFill>
                  <a:srgbClr val="938953"/>
                </a:solidFill>
                <a:latin typeface="Calibri"/>
                <a:ea typeface="Calibri"/>
                <a:cs typeface="Calibri"/>
                <a:sym typeface="Calibri"/>
              </a:rPr>
              <a:t>. </a:t>
            </a:r>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Les parties prenantes peuvent fournir des commentaires en tenant compte de leurs objectifs et de leurs attentes sur la hiérarchisation des interventions</a:t>
            </a:r>
            <a:r>
              <a:rPr lang="en-US" sz="1600">
                <a:solidFill>
                  <a:schemeClr val="dk1"/>
                </a:solidFill>
                <a:latin typeface="Calibri"/>
                <a:ea typeface="Calibri"/>
                <a:cs typeface="Calibri"/>
                <a:sym typeface="Calibri"/>
              </a:rPr>
              <a:t>.</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b="1">
                <a:solidFill>
                  <a:srgbClr val="953734"/>
                </a:solidFill>
                <a:latin typeface="Calibri"/>
                <a:ea typeface="Calibri"/>
                <a:cs typeface="Calibri"/>
                <a:sym typeface="Calibri"/>
              </a:rPr>
              <a:t>Un atelier PGS sera organisé pour échanger sur les stratégies et scénarios de rénovation possibles.</a:t>
            </a:r>
            <a:endParaRPr sz="1633" b="1">
              <a:solidFill>
                <a:srgbClr val="953734"/>
              </a:solidFill>
              <a:latin typeface="Calibri"/>
              <a:ea typeface="Calibri"/>
              <a:cs typeface="Calibri"/>
              <a:sym typeface="Calibri"/>
            </a:endParaRPr>
          </a:p>
        </p:txBody>
      </p:sp>
      <p:sp>
        <p:nvSpPr>
          <p:cNvPr id="973" name="Google Shape;973;p57"/>
          <p:cNvSpPr txBox="1"/>
          <p:nvPr/>
        </p:nvSpPr>
        <p:spPr>
          <a:xfrm>
            <a:off x="7487591" y="1169897"/>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974" name="Google Shape;974;p57"/>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975" name="Google Shape;975;p57"/>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980"/>
        <p:cNvGrpSpPr/>
        <p:nvPr/>
      </p:nvGrpSpPr>
      <p:grpSpPr>
        <a:xfrm>
          <a:off x="0" y="0"/>
          <a:ext cx="0" cy="0"/>
          <a:chOff x="0" y="0"/>
          <a:chExt cx="0" cy="0"/>
        </a:xfrm>
      </p:grpSpPr>
      <p:sp>
        <p:nvSpPr>
          <p:cNvPr id="981" name="Google Shape;981;p58"/>
          <p:cNvSpPr/>
          <p:nvPr/>
        </p:nvSpPr>
        <p:spPr>
          <a:xfrm>
            <a:off x="797258" y="889531"/>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982" name="Google Shape;982;p58"/>
          <p:cNvSpPr/>
          <p:nvPr/>
        </p:nvSpPr>
        <p:spPr>
          <a:xfrm>
            <a:off x="791300" y="878011"/>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983" name="Google Shape;983;p58"/>
          <p:cNvSpPr txBox="1"/>
          <p:nvPr/>
        </p:nvSpPr>
        <p:spPr>
          <a:xfrm>
            <a:off x="199441" y="157449"/>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prise de décision</a:t>
            </a:r>
            <a:endParaRPr/>
          </a:p>
        </p:txBody>
      </p:sp>
      <p:sp>
        <p:nvSpPr>
          <p:cNvPr id="984" name="Google Shape;984;p58"/>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58</a:t>
            </a:fld>
            <a:endParaRPr sz="816">
              <a:solidFill>
                <a:schemeClr val="lt1"/>
              </a:solidFill>
              <a:latin typeface="Arial"/>
              <a:ea typeface="Arial"/>
              <a:cs typeface="Arial"/>
              <a:sym typeface="Arial"/>
            </a:endParaRPr>
          </a:p>
        </p:txBody>
      </p:sp>
      <p:pic>
        <p:nvPicPr>
          <p:cNvPr id="985" name="Google Shape;985;p58"/>
          <p:cNvPicPr preferRelativeResize="0"/>
          <p:nvPr/>
        </p:nvPicPr>
        <p:blipFill rotWithShape="1">
          <a:blip r:embed="rId3">
            <a:alphaModFix/>
          </a:blip>
          <a:srcRect/>
          <a:stretch/>
        </p:blipFill>
        <p:spPr>
          <a:xfrm>
            <a:off x="456481" y="1323305"/>
            <a:ext cx="3012273" cy="475622"/>
          </a:xfrm>
          <a:prstGeom prst="rect">
            <a:avLst/>
          </a:prstGeom>
          <a:noFill/>
          <a:ln>
            <a:noFill/>
          </a:ln>
        </p:spPr>
      </p:pic>
      <p:sp>
        <p:nvSpPr>
          <p:cNvPr id="986" name="Google Shape;986;p58"/>
          <p:cNvSpPr txBox="1"/>
          <p:nvPr/>
        </p:nvSpPr>
        <p:spPr>
          <a:xfrm>
            <a:off x="942535" y="1316574"/>
            <a:ext cx="2677454"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6. PRISE DE DECISION</a:t>
            </a:r>
            <a:endParaRPr sz="1633">
              <a:solidFill>
                <a:srgbClr val="264D9F"/>
              </a:solidFill>
              <a:latin typeface="Calibri"/>
              <a:ea typeface="Calibri"/>
              <a:cs typeface="Calibri"/>
              <a:sym typeface="Calibri"/>
            </a:endParaRPr>
          </a:p>
        </p:txBody>
      </p:sp>
      <p:pic>
        <p:nvPicPr>
          <p:cNvPr id="987" name="Google Shape;987;p58"/>
          <p:cNvPicPr preferRelativeResize="0"/>
          <p:nvPr/>
        </p:nvPicPr>
        <p:blipFill rotWithShape="1">
          <a:blip r:embed="rId4">
            <a:alphaModFix/>
          </a:blip>
          <a:srcRect/>
          <a:stretch/>
        </p:blipFill>
        <p:spPr>
          <a:xfrm>
            <a:off x="5880637" y="1910142"/>
            <a:ext cx="3252285" cy="2588820"/>
          </a:xfrm>
          <a:prstGeom prst="rect">
            <a:avLst/>
          </a:prstGeom>
          <a:noFill/>
          <a:ln>
            <a:noFill/>
          </a:ln>
        </p:spPr>
      </p:pic>
      <p:sp>
        <p:nvSpPr>
          <p:cNvPr id="988" name="Google Shape;988;p58"/>
          <p:cNvSpPr txBox="1"/>
          <p:nvPr/>
        </p:nvSpPr>
        <p:spPr>
          <a:xfrm>
            <a:off x="418716" y="1910142"/>
            <a:ext cx="5461921" cy="3479542"/>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L'objectif global de cette phase est de </a:t>
            </a:r>
            <a:r>
              <a:rPr lang="en-US" sz="1633" b="1">
                <a:solidFill>
                  <a:srgbClr val="938953"/>
                </a:solidFill>
                <a:latin typeface="Calibri"/>
                <a:ea typeface="Calibri"/>
                <a:cs typeface="Calibri"/>
                <a:sym typeface="Calibri"/>
              </a:rPr>
              <a:t>sélectionner le meilleur scénario en termes d'efficacité énergétique et de coût ainsi que la durabilité globale</a:t>
            </a:r>
            <a:r>
              <a:rPr lang="en-US" sz="1633">
                <a:solidFill>
                  <a:srgbClr val="938953"/>
                </a:solidFill>
                <a:latin typeface="Calibri"/>
                <a:ea typeface="Calibri"/>
                <a:cs typeface="Calibri"/>
                <a:sym typeface="Calibri"/>
              </a:rPr>
              <a:t> parmi ceux créés dans la phase précédente.</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Seuls les scénarios ayant atteint les objectifs de durabilité peuvent être comparés dans la phase de prise de décision.</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816">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b="1">
                <a:solidFill>
                  <a:srgbClr val="938953"/>
                </a:solidFill>
                <a:latin typeface="Calibri"/>
                <a:ea typeface="Calibri"/>
                <a:cs typeface="Calibri"/>
                <a:sym typeface="Calibri"/>
              </a:rPr>
              <a:t>Le meilleur scénario sélectionné sera ensuite développé dans un concept de modernisation </a:t>
            </a:r>
            <a:r>
              <a:rPr lang="en-US" sz="1633">
                <a:solidFill>
                  <a:srgbClr val="938953"/>
                </a:solidFill>
                <a:latin typeface="Calibri"/>
                <a:ea typeface="Calibri"/>
                <a:cs typeface="Calibri"/>
                <a:sym typeface="Calibri"/>
              </a:rPr>
              <a:t>dans la phase suivante.</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br>
              <a:rPr lang="en-US" sz="1600">
                <a:solidFill>
                  <a:schemeClr val="dk1"/>
                </a:solidFill>
                <a:latin typeface="Calibri"/>
                <a:ea typeface="Calibri"/>
                <a:cs typeface="Calibri"/>
                <a:sym typeface="Calibri"/>
              </a:rPr>
            </a:br>
            <a:r>
              <a:rPr lang="en-US" sz="1633">
                <a:solidFill>
                  <a:srgbClr val="938953"/>
                </a:solidFill>
                <a:latin typeface="Calibri"/>
                <a:ea typeface="Calibri"/>
                <a:cs typeface="Calibri"/>
                <a:sym typeface="Calibri"/>
              </a:rPr>
              <a:t>Cette phase s'articule en deux étapes :</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a:t>
            </a:r>
            <a:r>
              <a:rPr lang="en-US" sz="1633" u="sng">
                <a:solidFill>
                  <a:srgbClr val="953734"/>
                </a:solidFill>
                <a:latin typeface="Calibri"/>
                <a:ea typeface="Calibri"/>
                <a:cs typeface="Calibri"/>
                <a:sym typeface="Calibri"/>
              </a:rPr>
              <a:t>Évaluation des scénarios</a:t>
            </a:r>
            <a:endParaRPr sz="1633" u="sng">
              <a:solidFill>
                <a:srgbClr val="953734"/>
              </a:solidFill>
              <a:latin typeface="Calibri"/>
              <a:ea typeface="Calibri"/>
              <a:cs typeface="Calibri"/>
              <a:sym typeface="Calibri"/>
            </a:endParaRPr>
          </a:p>
          <a:p>
            <a:pPr marL="0" marR="0" lvl="0" indent="0" algn="just" rtl="0">
              <a:spcBef>
                <a:spcPts val="0"/>
              </a:spcBef>
              <a:spcAft>
                <a:spcPts val="0"/>
              </a:spcAft>
              <a:buNone/>
            </a:pPr>
            <a:r>
              <a:rPr lang="en-US" sz="1633">
                <a:solidFill>
                  <a:srgbClr val="953734"/>
                </a:solidFill>
                <a:latin typeface="Calibri"/>
                <a:ea typeface="Calibri"/>
                <a:cs typeface="Calibri"/>
                <a:sym typeface="Calibri"/>
              </a:rPr>
              <a:t>- </a:t>
            </a:r>
            <a:r>
              <a:rPr lang="en-US" sz="1633" u="sng">
                <a:solidFill>
                  <a:srgbClr val="953734"/>
                </a:solidFill>
                <a:latin typeface="Calibri"/>
                <a:ea typeface="Calibri"/>
                <a:cs typeface="Calibri"/>
                <a:sym typeface="Calibri"/>
              </a:rPr>
              <a:t>Classement des scénarios</a:t>
            </a:r>
            <a:endParaRPr sz="1633" u="sng">
              <a:solidFill>
                <a:srgbClr val="953734"/>
              </a:solidFill>
              <a:latin typeface="Calibri"/>
              <a:ea typeface="Calibri"/>
              <a:cs typeface="Calibri"/>
              <a:sym typeface="Calibri"/>
            </a:endParaRPr>
          </a:p>
        </p:txBody>
      </p:sp>
      <p:sp>
        <p:nvSpPr>
          <p:cNvPr id="989" name="Google Shape;989;p58"/>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990" name="Google Shape;990;p58"/>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995"/>
        <p:cNvGrpSpPr/>
        <p:nvPr/>
      </p:nvGrpSpPr>
      <p:grpSpPr>
        <a:xfrm>
          <a:off x="0" y="0"/>
          <a:ext cx="0" cy="0"/>
          <a:chOff x="0" y="0"/>
          <a:chExt cx="0" cy="0"/>
        </a:xfrm>
      </p:grpSpPr>
      <p:sp>
        <p:nvSpPr>
          <p:cNvPr id="996" name="Google Shape;996;p59"/>
          <p:cNvSpPr/>
          <p:nvPr/>
        </p:nvSpPr>
        <p:spPr>
          <a:xfrm>
            <a:off x="1102058" y="14029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997" name="Google Shape;997;p59"/>
          <p:cNvSpPr/>
          <p:nvPr/>
        </p:nvSpPr>
        <p:spPr>
          <a:xfrm>
            <a:off x="1096100" y="139139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998" name="Google Shape;998;p59"/>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59</a:t>
            </a:fld>
            <a:endParaRPr sz="816">
              <a:solidFill>
                <a:schemeClr val="lt1"/>
              </a:solidFill>
              <a:latin typeface="Arial"/>
              <a:ea typeface="Arial"/>
              <a:cs typeface="Arial"/>
              <a:sym typeface="Arial"/>
            </a:endParaRPr>
          </a:p>
        </p:txBody>
      </p:sp>
      <p:sp>
        <p:nvSpPr>
          <p:cNvPr id="999" name="Google Shape;999;p59"/>
          <p:cNvSpPr txBox="1"/>
          <p:nvPr/>
        </p:nvSpPr>
        <p:spPr>
          <a:xfrm>
            <a:off x="199441" y="156221"/>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prise de décision</a:t>
            </a:r>
            <a:endParaRPr/>
          </a:p>
        </p:txBody>
      </p:sp>
      <p:pic>
        <p:nvPicPr>
          <p:cNvPr id="1000" name="Google Shape;1000;p59"/>
          <p:cNvPicPr preferRelativeResize="0"/>
          <p:nvPr/>
        </p:nvPicPr>
        <p:blipFill rotWithShape="1">
          <a:blip r:embed="rId3">
            <a:alphaModFix/>
          </a:blip>
          <a:srcRect/>
          <a:stretch/>
        </p:blipFill>
        <p:spPr>
          <a:xfrm>
            <a:off x="456481" y="1323305"/>
            <a:ext cx="3012273" cy="475622"/>
          </a:xfrm>
          <a:prstGeom prst="rect">
            <a:avLst/>
          </a:prstGeom>
          <a:noFill/>
          <a:ln>
            <a:noFill/>
          </a:ln>
        </p:spPr>
      </p:pic>
      <p:pic>
        <p:nvPicPr>
          <p:cNvPr id="1001" name="Google Shape;1001;p59"/>
          <p:cNvPicPr preferRelativeResize="0"/>
          <p:nvPr/>
        </p:nvPicPr>
        <p:blipFill rotWithShape="1">
          <a:blip r:embed="rId4">
            <a:alphaModFix/>
          </a:blip>
          <a:srcRect/>
          <a:stretch/>
        </p:blipFill>
        <p:spPr>
          <a:xfrm>
            <a:off x="199442" y="2029782"/>
            <a:ext cx="8686638" cy="2779724"/>
          </a:xfrm>
          <a:prstGeom prst="rect">
            <a:avLst/>
          </a:prstGeom>
          <a:noFill/>
          <a:ln>
            <a:noFill/>
          </a:ln>
        </p:spPr>
      </p:pic>
      <p:sp>
        <p:nvSpPr>
          <p:cNvPr id="1002" name="Google Shape;1002;p59"/>
          <p:cNvSpPr txBox="1"/>
          <p:nvPr/>
        </p:nvSpPr>
        <p:spPr>
          <a:xfrm>
            <a:off x="942535" y="1316574"/>
            <a:ext cx="2677454"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6. PRISE DE DECISION</a:t>
            </a:r>
            <a:endParaRPr sz="1633">
              <a:solidFill>
                <a:srgbClr val="264D9F"/>
              </a:solidFill>
              <a:latin typeface="Calibri"/>
              <a:ea typeface="Calibri"/>
              <a:cs typeface="Calibri"/>
              <a:sym typeface="Calibri"/>
            </a:endParaRPr>
          </a:p>
        </p:txBody>
      </p:sp>
      <p:sp>
        <p:nvSpPr>
          <p:cNvPr id="1003" name="Google Shape;1003;p59"/>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1004" name="Google Shape;1004;p59"/>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6"/>
          <p:cNvSpPr/>
          <p:nvPr/>
        </p:nvSpPr>
        <p:spPr>
          <a:xfrm>
            <a:off x="1102058" y="14029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37" name="Google Shape;137;p6"/>
          <p:cNvSpPr/>
          <p:nvPr/>
        </p:nvSpPr>
        <p:spPr>
          <a:xfrm>
            <a:off x="1096100" y="139139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38" name="Google Shape;138;p6"/>
          <p:cNvSpPr txBox="1"/>
          <p:nvPr/>
        </p:nvSpPr>
        <p:spPr>
          <a:xfrm>
            <a:off x="308266" y="115908"/>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d'initiation</a:t>
            </a:r>
            <a:endParaRPr/>
          </a:p>
        </p:txBody>
      </p:sp>
      <p:sp>
        <p:nvSpPr>
          <p:cNvPr id="139" name="Google Shape;139;p6"/>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6</a:t>
            </a:fld>
            <a:endParaRPr sz="816">
              <a:solidFill>
                <a:schemeClr val="lt1"/>
              </a:solidFill>
              <a:latin typeface="Arial"/>
              <a:ea typeface="Arial"/>
              <a:cs typeface="Arial"/>
              <a:sym typeface="Arial"/>
            </a:endParaRPr>
          </a:p>
        </p:txBody>
      </p:sp>
      <p:sp>
        <p:nvSpPr>
          <p:cNvPr id="140" name="Google Shape;140;p6"/>
          <p:cNvSpPr txBox="1"/>
          <p:nvPr/>
        </p:nvSpPr>
        <p:spPr>
          <a:xfrm>
            <a:off x="990601" y="2405181"/>
            <a:ext cx="7181850" cy="84619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La méthode de prise de décision est applicable </a:t>
            </a:r>
            <a:r>
              <a:rPr lang="en-US" sz="1633" b="1">
                <a:solidFill>
                  <a:srgbClr val="938953"/>
                </a:solidFill>
                <a:latin typeface="Calibri"/>
                <a:ea typeface="Calibri"/>
                <a:cs typeface="Calibri"/>
                <a:sym typeface="Calibri"/>
              </a:rPr>
              <a:t>à la fois aux petites zones urbaines et aux quartiers</a:t>
            </a:r>
            <a:r>
              <a:rPr lang="en-US" sz="1633">
                <a:solidFill>
                  <a:srgbClr val="938953"/>
                </a:solidFill>
                <a:latin typeface="Calibri"/>
                <a:ea typeface="Calibri"/>
                <a:cs typeface="Calibri"/>
                <a:sym typeface="Calibri"/>
              </a:rPr>
              <a:t>. Après avoir fixé les limites physiques de la zone urbaine, les </a:t>
            </a:r>
            <a:r>
              <a:rPr lang="en-US" sz="1633" b="1">
                <a:solidFill>
                  <a:srgbClr val="938953"/>
                </a:solidFill>
                <a:latin typeface="Calibri"/>
                <a:ea typeface="Calibri"/>
                <a:cs typeface="Calibri"/>
                <a:sym typeface="Calibri"/>
              </a:rPr>
              <a:t>bâtiments publics </a:t>
            </a:r>
            <a:r>
              <a:rPr lang="en-US" sz="1633">
                <a:solidFill>
                  <a:srgbClr val="938953"/>
                </a:solidFill>
                <a:latin typeface="Calibri"/>
                <a:ea typeface="Calibri"/>
                <a:cs typeface="Calibri"/>
                <a:sym typeface="Calibri"/>
              </a:rPr>
              <a:t>inclus dans l'étude de modernisation doivent être identifiés. </a:t>
            </a:r>
            <a:endParaRPr sz="1633">
              <a:solidFill>
                <a:srgbClr val="938953"/>
              </a:solidFill>
              <a:latin typeface="Calibri"/>
              <a:ea typeface="Calibri"/>
              <a:cs typeface="Calibri"/>
              <a:sym typeface="Calibri"/>
            </a:endParaRPr>
          </a:p>
        </p:txBody>
      </p:sp>
      <p:sp>
        <p:nvSpPr>
          <p:cNvPr id="141" name="Google Shape;141;p6"/>
          <p:cNvSpPr txBox="1"/>
          <p:nvPr/>
        </p:nvSpPr>
        <p:spPr>
          <a:xfrm>
            <a:off x="797323" y="1691648"/>
            <a:ext cx="8126838"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1.1 Sélection de La zone  urbaine et des bâtiments</a:t>
            </a:r>
            <a:endParaRPr/>
          </a:p>
        </p:txBody>
      </p:sp>
      <p:pic>
        <p:nvPicPr>
          <p:cNvPr id="142" name="Google Shape;142;p6"/>
          <p:cNvPicPr preferRelativeResize="0"/>
          <p:nvPr/>
        </p:nvPicPr>
        <p:blipFill rotWithShape="1">
          <a:blip r:embed="rId3">
            <a:alphaModFix/>
          </a:blip>
          <a:srcRect/>
          <a:stretch/>
        </p:blipFill>
        <p:spPr>
          <a:xfrm>
            <a:off x="4401644" y="3254059"/>
            <a:ext cx="3464656" cy="1944504"/>
          </a:xfrm>
          <a:prstGeom prst="rect">
            <a:avLst/>
          </a:prstGeom>
          <a:noFill/>
          <a:ln>
            <a:noFill/>
          </a:ln>
        </p:spPr>
      </p:pic>
      <p:sp>
        <p:nvSpPr>
          <p:cNvPr id="143" name="Google Shape;143;p6"/>
          <p:cNvSpPr txBox="1"/>
          <p:nvPr/>
        </p:nvSpPr>
        <p:spPr>
          <a:xfrm>
            <a:off x="990601" y="3210352"/>
            <a:ext cx="3104892" cy="1348767"/>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b="1">
                <a:solidFill>
                  <a:srgbClr val="938953"/>
                </a:solidFill>
                <a:latin typeface="Calibri"/>
                <a:ea typeface="Calibri"/>
                <a:cs typeface="Calibri"/>
                <a:sym typeface="Calibri"/>
              </a:rPr>
              <a:t>La municipalité doit justifier le choix de la zone urbaine et des bâtiments </a:t>
            </a:r>
            <a:r>
              <a:rPr lang="en-US" sz="1633">
                <a:solidFill>
                  <a:srgbClr val="938953"/>
                </a:solidFill>
                <a:latin typeface="Calibri"/>
                <a:ea typeface="Calibri"/>
                <a:cs typeface="Calibri"/>
                <a:sym typeface="Calibri"/>
              </a:rPr>
              <a:t>qui feront l'objet du processus décisionnel.</a:t>
            </a:r>
            <a:endParaRPr sz="1633">
              <a:solidFill>
                <a:schemeClr val="dk1"/>
              </a:solidFill>
              <a:latin typeface="Calibri"/>
              <a:ea typeface="Calibri"/>
              <a:cs typeface="Calibri"/>
              <a:sym typeface="Calibri"/>
            </a:endParaRPr>
          </a:p>
        </p:txBody>
      </p:sp>
      <p:pic>
        <p:nvPicPr>
          <p:cNvPr id="144" name="Google Shape;144;p6"/>
          <p:cNvPicPr preferRelativeResize="0"/>
          <p:nvPr/>
        </p:nvPicPr>
        <p:blipFill rotWithShape="1">
          <a:blip r:embed="rId4">
            <a:alphaModFix/>
          </a:blip>
          <a:srcRect/>
          <a:stretch/>
        </p:blipFill>
        <p:spPr>
          <a:xfrm>
            <a:off x="475256" y="1293305"/>
            <a:ext cx="2230425" cy="484237"/>
          </a:xfrm>
          <a:prstGeom prst="rect">
            <a:avLst/>
          </a:prstGeom>
          <a:noFill/>
          <a:ln>
            <a:noFill/>
          </a:ln>
        </p:spPr>
      </p:pic>
      <p:pic>
        <p:nvPicPr>
          <p:cNvPr id="145" name="Google Shape;145;p6"/>
          <p:cNvPicPr preferRelativeResize="0"/>
          <p:nvPr/>
        </p:nvPicPr>
        <p:blipFill rotWithShape="1">
          <a:blip r:embed="rId5">
            <a:alphaModFix/>
          </a:blip>
          <a:srcRect/>
          <a:stretch/>
        </p:blipFill>
        <p:spPr>
          <a:xfrm>
            <a:off x="6919797" y="1286416"/>
            <a:ext cx="1404000" cy="765820"/>
          </a:xfrm>
          <a:prstGeom prst="rect">
            <a:avLst/>
          </a:prstGeom>
          <a:noFill/>
          <a:ln>
            <a:noFill/>
          </a:ln>
        </p:spPr>
      </p:pic>
      <p:sp>
        <p:nvSpPr>
          <p:cNvPr id="146" name="Google Shape;146;p6"/>
          <p:cNvSpPr txBox="1"/>
          <p:nvPr/>
        </p:nvSpPr>
        <p:spPr>
          <a:xfrm>
            <a:off x="7428025" y="1172229"/>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147" name="Google Shape;147;p6"/>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148" name="Google Shape;148;p6"/>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009"/>
        <p:cNvGrpSpPr/>
        <p:nvPr/>
      </p:nvGrpSpPr>
      <p:grpSpPr>
        <a:xfrm>
          <a:off x="0" y="0"/>
          <a:ext cx="0" cy="0"/>
          <a:chOff x="0" y="0"/>
          <a:chExt cx="0" cy="0"/>
        </a:xfrm>
      </p:grpSpPr>
      <p:sp>
        <p:nvSpPr>
          <p:cNvPr id="1010" name="Google Shape;1010;p60"/>
          <p:cNvSpPr/>
          <p:nvPr/>
        </p:nvSpPr>
        <p:spPr>
          <a:xfrm>
            <a:off x="891749" y="117939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011" name="Google Shape;1011;p60"/>
          <p:cNvSpPr txBox="1"/>
          <p:nvPr/>
        </p:nvSpPr>
        <p:spPr>
          <a:xfrm>
            <a:off x="328586" y="167609"/>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prise de décision</a:t>
            </a:r>
            <a:endParaRPr/>
          </a:p>
        </p:txBody>
      </p:sp>
      <p:sp>
        <p:nvSpPr>
          <p:cNvPr id="1012" name="Google Shape;1012;p60"/>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60</a:t>
            </a:fld>
            <a:endParaRPr sz="816">
              <a:solidFill>
                <a:schemeClr val="lt1"/>
              </a:solidFill>
              <a:latin typeface="Arial"/>
              <a:ea typeface="Arial"/>
              <a:cs typeface="Arial"/>
              <a:sym typeface="Arial"/>
            </a:endParaRPr>
          </a:p>
        </p:txBody>
      </p:sp>
      <p:sp>
        <p:nvSpPr>
          <p:cNvPr id="1013" name="Google Shape;1013;p60"/>
          <p:cNvSpPr txBox="1"/>
          <p:nvPr/>
        </p:nvSpPr>
        <p:spPr>
          <a:xfrm>
            <a:off x="841779" y="1675277"/>
            <a:ext cx="8126838"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2"/>
                </a:solidFill>
                <a:latin typeface="Calibri"/>
                <a:ea typeface="Calibri"/>
                <a:cs typeface="Calibri"/>
                <a:sym typeface="Calibri"/>
              </a:rPr>
              <a:t>6.1 Évaluation des scénarios</a:t>
            </a:r>
            <a:endParaRPr/>
          </a:p>
        </p:txBody>
      </p:sp>
      <p:pic>
        <p:nvPicPr>
          <p:cNvPr id="1014" name="Google Shape;1014;p60"/>
          <p:cNvPicPr preferRelativeResize="0"/>
          <p:nvPr/>
        </p:nvPicPr>
        <p:blipFill rotWithShape="1">
          <a:blip r:embed="rId3">
            <a:alphaModFix/>
          </a:blip>
          <a:srcRect/>
          <a:stretch/>
        </p:blipFill>
        <p:spPr>
          <a:xfrm>
            <a:off x="456481" y="1323305"/>
            <a:ext cx="3012273" cy="475622"/>
          </a:xfrm>
          <a:prstGeom prst="rect">
            <a:avLst/>
          </a:prstGeom>
          <a:noFill/>
          <a:ln>
            <a:noFill/>
          </a:ln>
        </p:spPr>
      </p:pic>
      <p:pic>
        <p:nvPicPr>
          <p:cNvPr id="1015" name="Google Shape;1015;p60"/>
          <p:cNvPicPr preferRelativeResize="0"/>
          <p:nvPr/>
        </p:nvPicPr>
        <p:blipFill rotWithShape="1">
          <a:blip r:embed="rId4">
            <a:alphaModFix/>
          </a:blip>
          <a:srcRect/>
          <a:stretch/>
        </p:blipFill>
        <p:spPr>
          <a:xfrm>
            <a:off x="7040659" y="1323305"/>
            <a:ext cx="1404000" cy="666546"/>
          </a:xfrm>
          <a:prstGeom prst="rect">
            <a:avLst/>
          </a:prstGeom>
          <a:noFill/>
          <a:ln>
            <a:noFill/>
          </a:ln>
        </p:spPr>
      </p:pic>
      <p:sp>
        <p:nvSpPr>
          <p:cNvPr id="1016" name="Google Shape;1016;p60"/>
          <p:cNvSpPr txBox="1"/>
          <p:nvPr/>
        </p:nvSpPr>
        <p:spPr>
          <a:xfrm>
            <a:off x="942535" y="1316574"/>
            <a:ext cx="2677454"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6. PRISE DE DECISION</a:t>
            </a:r>
            <a:endParaRPr sz="1633">
              <a:solidFill>
                <a:srgbClr val="264D9F"/>
              </a:solidFill>
              <a:latin typeface="Calibri"/>
              <a:ea typeface="Calibri"/>
              <a:cs typeface="Calibri"/>
              <a:sym typeface="Calibri"/>
            </a:endParaRPr>
          </a:p>
        </p:txBody>
      </p:sp>
      <p:sp>
        <p:nvSpPr>
          <p:cNvPr id="1017" name="Google Shape;1017;p60"/>
          <p:cNvSpPr txBox="1"/>
          <p:nvPr/>
        </p:nvSpPr>
        <p:spPr>
          <a:xfrm>
            <a:off x="328586" y="2371161"/>
            <a:ext cx="8239345" cy="134370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Chaque scénario prévoit un ensemble d'interventions pour améliorer la durabilité d'une zone urbaine et d'un ou plusieurs bâtiments qui en font partie. </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Dans cette étape, </a:t>
            </a:r>
            <a:r>
              <a:rPr lang="en-US" sz="1633" b="1">
                <a:solidFill>
                  <a:srgbClr val="938953"/>
                </a:solidFill>
                <a:latin typeface="Calibri"/>
                <a:ea typeface="Calibri"/>
                <a:cs typeface="Calibri"/>
                <a:sym typeface="Calibri"/>
              </a:rPr>
              <a:t>l'objectif principal est d'identifier le scénario qui permet à la zone urbaine et aux bâtiments d'atteindre le niveau de durabilité le plus élevé</a:t>
            </a:r>
            <a:r>
              <a:rPr lang="en-US" sz="1633">
                <a:solidFill>
                  <a:srgbClr val="938953"/>
                </a:solidFill>
                <a:latin typeface="Calibri"/>
                <a:ea typeface="Calibri"/>
                <a:cs typeface="Calibri"/>
                <a:sym typeface="Calibri"/>
              </a:rPr>
              <a:t>. </a:t>
            </a:r>
            <a:endParaRPr sz="1633">
              <a:solidFill>
                <a:srgbClr val="938953"/>
              </a:solidFill>
              <a:latin typeface="Calibri"/>
              <a:ea typeface="Calibri"/>
              <a:cs typeface="Calibri"/>
              <a:sym typeface="Calibri"/>
            </a:endParaRPr>
          </a:p>
        </p:txBody>
      </p:sp>
      <p:sp>
        <p:nvSpPr>
          <p:cNvPr id="1018" name="Google Shape;1018;p60"/>
          <p:cNvSpPr txBox="1"/>
          <p:nvPr/>
        </p:nvSpPr>
        <p:spPr>
          <a:xfrm>
            <a:off x="7617291" y="1192080"/>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1019" name="Google Shape;1019;p60"/>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1020" name="Google Shape;1020;p60"/>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025"/>
        <p:cNvGrpSpPr/>
        <p:nvPr/>
      </p:nvGrpSpPr>
      <p:grpSpPr>
        <a:xfrm>
          <a:off x="0" y="0"/>
          <a:ext cx="0" cy="0"/>
          <a:chOff x="0" y="0"/>
          <a:chExt cx="0" cy="0"/>
        </a:xfrm>
      </p:grpSpPr>
      <p:sp>
        <p:nvSpPr>
          <p:cNvPr id="1026" name="Google Shape;1026;p61"/>
          <p:cNvSpPr/>
          <p:nvPr/>
        </p:nvSpPr>
        <p:spPr>
          <a:xfrm>
            <a:off x="969978" y="116923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027" name="Google Shape;1027;p61"/>
          <p:cNvSpPr/>
          <p:nvPr/>
        </p:nvSpPr>
        <p:spPr>
          <a:xfrm>
            <a:off x="964020" y="115771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028" name="Google Shape;1028;p61"/>
          <p:cNvSpPr txBox="1"/>
          <p:nvPr/>
        </p:nvSpPr>
        <p:spPr>
          <a:xfrm>
            <a:off x="359066" y="126969"/>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prise de décision</a:t>
            </a:r>
            <a:endParaRPr/>
          </a:p>
        </p:txBody>
      </p:sp>
      <p:sp>
        <p:nvSpPr>
          <p:cNvPr id="1029" name="Google Shape;1029;p61"/>
          <p:cNvSpPr/>
          <p:nvPr/>
        </p:nvSpPr>
        <p:spPr>
          <a:xfrm>
            <a:off x="-189679" y="542095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61</a:t>
            </a:fld>
            <a:endParaRPr sz="816">
              <a:solidFill>
                <a:schemeClr val="lt1"/>
              </a:solidFill>
              <a:latin typeface="Arial"/>
              <a:ea typeface="Arial"/>
              <a:cs typeface="Arial"/>
              <a:sym typeface="Arial"/>
            </a:endParaRPr>
          </a:p>
        </p:txBody>
      </p:sp>
      <p:sp>
        <p:nvSpPr>
          <p:cNvPr id="1030" name="Google Shape;1030;p61"/>
          <p:cNvSpPr txBox="1"/>
          <p:nvPr/>
        </p:nvSpPr>
        <p:spPr>
          <a:xfrm>
            <a:off x="849668" y="1636445"/>
            <a:ext cx="3272166"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2"/>
                </a:solidFill>
                <a:latin typeface="Calibri"/>
                <a:ea typeface="Calibri"/>
                <a:cs typeface="Calibri"/>
                <a:sym typeface="Calibri"/>
              </a:rPr>
              <a:t>6.1 Évaluation des scénarios</a:t>
            </a:r>
            <a:endParaRPr/>
          </a:p>
        </p:txBody>
      </p:sp>
      <p:pic>
        <p:nvPicPr>
          <p:cNvPr id="1031" name="Google Shape;1031;p61"/>
          <p:cNvPicPr preferRelativeResize="0"/>
          <p:nvPr/>
        </p:nvPicPr>
        <p:blipFill rotWithShape="1">
          <a:blip r:embed="rId3">
            <a:alphaModFix/>
          </a:blip>
          <a:srcRect/>
          <a:stretch/>
        </p:blipFill>
        <p:spPr>
          <a:xfrm>
            <a:off x="456481" y="1323305"/>
            <a:ext cx="3012273" cy="475622"/>
          </a:xfrm>
          <a:prstGeom prst="rect">
            <a:avLst/>
          </a:prstGeom>
          <a:noFill/>
          <a:ln>
            <a:noFill/>
          </a:ln>
        </p:spPr>
      </p:pic>
      <p:pic>
        <p:nvPicPr>
          <p:cNvPr id="1032" name="Google Shape;1032;p61"/>
          <p:cNvPicPr preferRelativeResize="0"/>
          <p:nvPr/>
        </p:nvPicPr>
        <p:blipFill rotWithShape="1">
          <a:blip r:embed="rId4">
            <a:alphaModFix/>
          </a:blip>
          <a:srcRect/>
          <a:stretch/>
        </p:blipFill>
        <p:spPr>
          <a:xfrm>
            <a:off x="7040659" y="1323305"/>
            <a:ext cx="1404000" cy="666546"/>
          </a:xfrm>
          <a:prstGeom prst="rect">
            <a:avLst/>
          </a:prstGeom>
          <a:noFill/>
          <a:ln>
            <a:noFill/>
          </a:ln>
        </p:spPr>
      </p:pic>
      <p:sp>
        <p:nvSpPr>
          <p:cNvPr id="1033" name="Google Shape;1033;p61"/>
          <p:cNvSpPr txBox="1"/>
          <p:nvPr/>
        </p:nvSpPr>
        <p:spPr>
          <a:xfrm>
            <a:off x="942535" y="1316574"/>
            <a:ext cx="2677454"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6. PRISE DE DECISION</a:t>
            </a:r>
            <a:endParaRPr sz="1633">
              <a:solidFill>
                <a:srgbClr val="264D9F"/>
              </a:solidFill>
              <a:latin typeface="Calibri"/>
              <a:ea typeface="Calibri"/>
              <a:cs typeface="Calibri"/>
              <a:sym typeface="Calibri"/>
            </a:endParaRPr>
          </a:p>
        </p:txBody>
      </p:sp>
      <p:sp>
        <p:nvSpPr>
          <p:cNvPr id="1034" name="Google Shape;1034;p61"/>
          <p:cNvSpPr txBox="1"/>
          <p:nvPr/>
        </p:nvSpPr>
        <p:spPr>
          <a:xfrm>
            <a:off x="406815" y="2361001"/>
            <a:ext cx="8239345" cy="335399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Les étapes suivantes doivent être accomplies pour chaque scénario :</a:t>
            </a:r>
            <a:endParaRPr sz="1633">
              <a:solidFill>
                <a:srgbClr val="938953"/>
              </a:solidFill>
              <a:latin typeface="Calibri"/>
              <a:ea typeface="Calibri"/>
              <a:cs typeface="Calibri"/>
              <a:sym typeface="Calibri"/>
            </a:endParaRPr>
          </a:p>
          <a:p>
            <a:pPr marL="259204" marR="0" lvl="0" indent="-259204" algn="just" rtl="0">
              <a:spcBef>
                <a:spcPts val="0"/>
              </a:spcBef>
              <a:spcAft>
                <a:spcPts val="0"/>
              </a:spcAft>
              <a:buClr>
                <a:srgbClr val="953734"/>
              </a:buClr>
              <a:buSzPts val="1633"/>
              <a:buFont typeface="Calibri"/>
              <a:buChar char="-"/>
            </a:pPr>
            <a:r>
              <a:rPr lang="en-US" sz="1633" u="sng">
                <a:solidFill>
                  <a:srgbClr val="953734"/>
                </a:solidFill>
                <a:latin typeface="Calibri"/>
                <a:ea typeface="Calibri"/>
                <a:cs typeface="Calibri"/>
                <a:sym typeface="Calibri"/>
              </a:rPr>
              <a:t>Zone urbaine</a:t>
            </a:r>
            <a:endParaRPr sz="1633" u="sng">
              <a:solidFill>
                <a:srgbClr val="953734"/>
              </a:solidFill>
              <a:latin typeface="Calibri"/>
              <a:ea typeface="Calibri"/>
              <a:cs typeface="Calibri"/>
              <a:sym typeface="Calibri"/>
            </a:endParaRPr>
          </a:p>
          <a:p>
            <a:pPr marL="259204" marR="0" lvl="0" indent="-259204" algn="just" rtl="0">
              <a:spcBef>
                <a:spcPts val="0"/>
              </a:spcBef>
              <a:spcAft>
                <a:spcPts val="0"/>
              </a:spcAft>
              <a:buClr>
                <a:srgbClr val="938953"/>
              </a:buClr>
              <a:buSzPts val="1633"/>
              <a:buFont typeface="Noto Sans Symbols"/>
              <a:buChar char="▪"/>
            </a:pPr>
            <a:r>
              <a:rPr lang="en-US" sz="1633">
                <a:solidFill>
                  <a:srgbClr val="938953"/>
                </a:solidFill>
                <a:latin typeface="Calibri"/>
                <a:ea typeface="Calibri"/>
                <a:cs typeface="Calibri"/>
                <a:sym typeface="Calibri"/>
              </a:rPr>
              <a:t>identifier les critères dans SNTool qui sont impactés par les interventions de rénovation</a:t>
            </a:r>
            <a:endParaRPr sz="1633">
              <a:solidFill>
                <a:srgbClr val="938953"/>
              </a:solidFill>
              <a:latin typeface="Calibri"/>
              <a:ea typeface="Calibri"/>
              <a:cs typeface="Calibri"/>
              <a:sym typeface="Calibri"/>
            </a:endParaRPr>
          </a:p>
          <a:p>
            <a:pPr marL="259204" marR="0" lvl="0" indent="-259204" algn="just" rtl="0">
              <a:spcBef>
                <a:spcPts val="0"/>
              </a:spcBef>
              <a:spcAft>
                <a:spcPts val="0"/>
              </a:spcAft>
              <a:buClr>
                <a:srgbClr val="938953"/>
              </a:buClr>
              <a:buSzPts val="1633"/>
              <a:buFont typeface="Noto Sans Symbols"/>
              <a:buChar char="▪"/>
            </a:pPr>
            <a:r>
              <a:rPr lang="en-US" sz="1633">
                <a:solidFill>
                  <a:srgbClr val="938953"/>
                </a:solidFill>
                <a:latin typeface="Calibri"/>
                <a:ea typeface="Calibri"/>
                <a:cs typeface="Calibri"/>
                <a:sym typeface="Calibri"/>
              </a:rPr>
              <a:t>pour ces critères, en supposant la mise en œuvre des interventions, la valeur des indicateurs doit être calculée et mise à jour</a:t>
            </a:r>
            <a:endParaRPr sz="1633">
              <a:solidFill>
                <a:srgbClr val="938953"/>
              </a:solidFill>
              <a:latin typeface="Calibri"/>
              <a:ea typeface="Calibri"/>
              <a:cs typeface="Calibri"/>
              <a:sym typeface="Calibri"/>
            </a:endParaRPr>
          </a:p>
          <a:p>
            <a:pPr marL="259204" marR="0" lvl="0" indent="-259204" algn="just" rtl="0">
              <a:spcBef>
                <a:spcPts val="0"/>
              </a:spcBef>
              <a:spcAft>
                <a:spcPts val="0"/>
              </a:spcAft>
              <a:buClr>
                <a:srgbClr val="938953"/>
              </a:buClr>
              <a:buSzPts val="1633"/>
              <a:buFont typeface="Noto Sans Symbols"/>
              <a:buChar char="▪"/>
            </a:pPr>
            <a:r>
              <a:rPr lang="en-US" sz="1633">
                <a:solidFill>
                  <a:srgbClr val="938953"/>
                </a:solidFill>
                <a:latin typeface="Calibri"/>
                <a:ea typeface="Calibri"/>
                <a:cs typeface="Calibri"/>
                <a:sym typeface="Calibri"/>
              </a:rPr>
              <a:t>le nouveau score global SNTool est mis à jour.</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53734"/>
                </a:solidFill>
                <a:latin typeface="Calibri"/>
                <a:ea typeface="Calibri"/>
                <a:cs typeface="Calibri"/>
                <a:sym typeface="Calibri"/>
              </a:rPr>
              <a:t>-    </a:t>
            </a:r>
            <a:r>
              <a:rPr lang="en-US" sz="1633" u="sng">
                <a:solidFill>
                  <a:srgbClr val="953734"/>
                </a:solidFill>
                <a:latin typeface="Calibri"/>
                <a:ea typeface="Calibri"/>
                <a:cs typeface="Calibri"/>
                <a:sym typeface="Calibri"/>
              </a:rPr>
              <a:t>Bâtiment(s)</a:t>
            </a:r>
            <a:endParaRPr/>
          </a:p>
          <a:p>
            <a:pPr marL="259204" marR="0" lvl="0" indent="-259204" algn="just" rtl="0">
              <a:spcBef>
                <a:spcPts val="0"/>
              </a:spcBef>
              <a:spcAft>
                <a:spcPts val="0"/>
              </a:spcAft>
              <a:buClr>
                <a:srgbClr val="938953"/>
              </a:buClr>
              <a:buSzPts val="1633"/>
              <a:buFont typeface="Noto Sans Symbols"/>
              <a:buChar char="▪"/>
            </a:pPr>
            <a:r>
              <a:rPr lang="en-US" sz="1633">
                <a:solidFill>
                  <a:srgbClr val="938953"/>
                </a:solidFill>
                <a:latin typeface="Calibri"/>
                <a:ea typeface="Calibri"/>
                <a:cs typeface="Calibri"/>
                <a:sym typeface="Calibri"/>
              </a:rPr>
              <a:t>Identifier les critères dans SBTool qui sont impactés par les interventions de rénovation</a:t>
            </a:r>
            <a:endParaRPr sz="1633">
              <a:solidFill>
                <a:srgbClr val="938953"/>
              </a:solidFill>
              <a:latin typeface="Calibri"/>
              <a:ea typeface="Calibri"/>
              <a:cs typeface="Calibri"/>
              <a:sym typeface="Calibri"/>
            </a:endParaRPr>
          </a:p>
          <a:p>
            <a:pPr marL="259204" marR="0" lvl="0" indent="-259204" algn="just" rtl="0">
              <a:spcBef>
                <a:spcPts val="0"/>
              </a:spcBef>
              <a:spcAft>
                <a:spcPts val="0"/>
              </a:spcAft>
              <a:buClr>
                <a:srgbClr val="938953"/>
              </a:buClr>
              <a:buSzPts val="1633"/>
              <a:buFont typeface="Noto Sans Symbols"/>
              <a:buChar char="▪"/>
            </a:pPr>
            <a:r>
              <a:rPr lang="en-US" sz="1633">
                <a:solidFill>
                  <a:srgbClr val="938953"/>
                </a:solidFill>
                <a:latin typeface="Calibri"/>
                <a:ea typeface="Calibri"/>
                <a:cs typeface="Calibri"/>
                <a:sym typeface="Calibri"/>
              </a:rPr>
              <a:t>pour ces critères, en supposant la mise en œuvre des interventions, la valeur des indicateurs doit être calculée et mise à jour</a:t>
            </a:r>
            <a:endParaRPr sz="1633">
              <a:solidFill>
                <a:srgbClr val="938953"/>
              </a:solidFill>
              <a:latin typeface="Calibri"/>
              <a:ea typeface="Calibri"/>
              <a:cs typeface="Calibri"/>
              <a:sym typeface="Calibri"/>
            </a:endParaRPr>
          </a:p>
          <a:p>
            <a:pPr marL="259204" marR="0" lvl="0" indent="-259204" algn="just" rtl="0">
              <a:spcBef>
                <a:spcPts val="0"/>
              </a:spcBef>
              <a:spcAft>
                <a:spcPts val="0"/>
              </a:spcAft>
              <a:buClr>
                <a:srgbClr val="938953"/>
              </a:buClr>
              <a:buSzPts val="1633"/>
              <a:buFont typeface="Noto Sans Symbols"/>
              <a:buChar char="▪"/>
            </a:pPr>
            <a:r>
              <a:rPr lang="en-US" sz="1633">
                <a:solidFill>
                  <a:srgbClr val="938953"/>
                </a:solidFill>
                <a:latin typeface="Calibri"/>
                <a:ea typeface="Calibri"/>
                <a:cs typeface="Calibri"/>
                <a:sym typeface="Calibri"/>
              </a:rPr>
              <a:t>le nouveau score global SBTool est mis à jour.</a:t>
            </a:r>
            <a:endParaRPr sz="1633">
              <a:solidFill>
                <a:srgbClr val="938953"/>
              </a:solidFill>
              <a:latin typeface="Calibri"/>
              <a:ea typeface="Calibri"/>
              <a:cs typeface="Calibri"/>
              <a:sym typeface="Calibri"/>
            </a:endParaRPr>
          </a:p>
          <a:p>
            <a:pPr marL="259204" marR="0" lvl="0" indent="-155508" algn="just" rtl="0">
              <a:spcBef>
                <a:spcPts val="0"/>
              </a:spcBef>
              <a:spcAft>
                <a:spcPts val="0"/>
              </a:spcAft>
              <a:buClr>
                <a:schemeClr val="dk1"/>
              </a:buClr>
              <a:buSzPts val="1633"/>
              <a:buFont typeface="Noto Sans Symbols"/>
              <a:buNone/>
            </a:pPr>
            <a:endParaRPr sz="1633">
              <a:solidFill>
                <a:srgbClr val="938953"/>
              </a:solidFill>
              <a:latin typeface="Calibri"/>
              <a:ea typeface="Calibri"/>
              <a:cs typeface="Calibri"/>
              <a:sym typeface="Calibri"/>
            </a:endParaRPr>
          </a:p>
        </p:txBody>
      </p:sp>
      <p:sp>
        <p:nvSpPr>
          <p:cNvPr id="1035" name="Google Shape;1035;p61"/>
          <p:cNvSpPr txBox="1"/>
          <p:nvPr/>
        </p:nvSpPr>
        <p:spPr>
          <a:xfrm>
            <a:off x="7551922" y="1236098"/>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1036" name="Google Shape;1036;p61"/>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1037" name="Google Shape;1037;p61"/>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042"/>
        <p:cNvGrpSpPr/>
        <p:nvPr/>
      </p:nvGrpSpPr>
      <p:grpSpPr>
        <a:xfrm>
          <a:off x="0" y="0"/>
          <a:ext cx="0" cy="0"/>
          <a:chOff x="0" y="0"/>
          <a:chExt cx="0" cy="0"/>
        </a:xfrm>
      </p:grpSpPr>
      <p:sp>
        <p:nvSpPr>
          <p:cNvPr id="1043" name="Google Shape;1043;p62"/>
          <p:cNvSpPr/>
          <p:nvPr/>
        </p:nvSpPr>
        <p:spPr>
          <a:xfrm>
            <a:off x="1102058" y="14029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044" name="Google Shape;1044;p62"/>
          <p:cNvSpPr/>
          <p:nvPr/>
        </p:nvSpPr>
        <p:spPr>
          <a:xfrm>
            <a:off x="1096100" y="139139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045" name="Google Shape;1045;p62"/>
          <p:cNvSpPr txBox="1"/>
          <p:nvPr/>
        </p:nvSpPr>
        <p:spPr>
          <a:xfrm>
            <a:off x="199441" y="100133"/>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prise de décision</a:t>
            </a:r>
            <a:endParaRPr/>
          </a:p>
        </p:txBody>
      </p:sp>
      <p:sp>
        <p:nvSpPr>
          <p:cNvPr id="1046" name="Google Shape;1046;p62"/>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62</a:t>
            </a:fld>
            <a:endParaRPr sz="816">
              <a:solidFill>
                <a:schemeClr val="lt1"/>
              </a:solidFill>
              <a:latin typeface="Arial"/>
              <a:ea typeface="Arial"/>
              <a:cs typeface="Arial"/>
              <a:sym typeface="Arial"/>
            </a:endParaRPr>
          </a:p>
        </p:txBody>
      </p:sp>
      <p:sp>
        <p:nvSpPr>
          <p:cNvPr id="1047" name="Google Shape;1047;p62"/>
          <p:cNvSpPr txBox="1"/>
          <p:nvPr/>
        </p:nvSpPr>
        <p:spPr>
          <a:xfrm>
            <a:off x="869204" y="2229967"/>
            <a:ext cx="7332967" cy="59490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À la fin du processus d'évaluation des scénarios, le résultat final est le SBTool et les scores SNTool associés à chacun d'eux.</a:t>
            </a:r>
            <a:endParaRPr/>
          </a:p>
        </p:txBody>
      </p:sp>
      <p:sp>
        <p:nvSpPr>
          <p:cNvPr id="1048" name="Google Shape;1048;p62"/>
          <p:cNvSpPr txBox="1"/>
          <p:nvPr/>
        </p:nvSpPr>
        <p:spPr>
          <a:xfrm>
            <a:off x="869204" y="1645045"/>
            <a:ext cx="3702796"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2"/>
                </a:solidFill>
                <a:latin typeface="Calibri"/>
                <a:ea typeface="Calibri"/>
                <a:cs typeface="Calibri"/>
                <a:sym typeface="Calibri"/>
              </a:rPr>
              <a:t>6.1 Évaluation des scénarios</a:t>
            </a:r>
            <a:endParaRPr/>
          </a:p>
        </p:txBody>
      </p:sp>
      <p:sp>
        <p:nvSpPr>
          <p:cNvPr id="1049" name="Google Shape;1049;p62"/>
          <p:cNvSpPr txBox="1"/>
          <p:nvPr/>
        </p:nvSpPr>
        <p:spPr>
          <a:xfrm>
            <a:off x="1019796" y="5036257"/>
            <a:ext cx="7591003" cy="3436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33">
                <a:solidFill>
                  <a:srgbClr val="938953"/>
                </a:solidFill>
                <a:latin typeface="Calibri"/>
                <a:ea typeface="Calibri"/>
                <a:cs typeface="Calibri"/>
                <a:sym typeface="Calibri"/>
              </a:rPr>
              <a:t>À ce stade, il est possible de procéder à leur classement</a:t>
            </a:r>
            <a:r>
              <a:rPr lang="en-US" sz="1633">
                <a:solidFill>
                  <a:srgbClr val="7F7F7F"/>
                </a:solidFill>
                <a:latin typeface="Calibri"/>
                <a:ea typeface="Calibri"/>
                <a:cs typeface="Calibri"/>
                <a:sym typeface="Calibri"/>
              </a:rPr>
              <a:t> </a:t>
            </a:r>
            <a:endParaRPr sz="1633">
              <a:solidFill>
                <a:srgbClr val="7F7F7F"/>
              </a:solidFill>
              <a:latin typeface="Calibri"/>
              <a:ea typeface="Calibri"/>
              <a:cs typeface="Calibri"/>
              <a:sym typeface="Calibri"/>
            </a:endParaRPr>
          </a:p>
        </p:txBody>
      </p:sp>
      <p:pic>
        <p:nvPicPr>
          <p:cNvPr id="1050" name="Google Shape;1050;p62"/>
          <p:cNvPicPr preferRelativeResize="0"/>
          <p:nvPr/>
        </p:nvPicPr>
        <p:blipFill rotWithShape="1">
          <a:blip r:embed="rId3">
            <a:alphaModFix/>
          </a:blip>
          <a:srcRect/>
          <a:stretch/>
        </p:blipFill>
        <p:spPr>
          <a:xfrm>
            <a:off x="456481" y="1323305"/>
            <a:ext cx="3012273" cy="475622"/>
          </a:xfrm>
          <a:prstGeom prst="rect">
            <a:avLst/>
          </a:prstGeom>
          <a:noFill/>
          <a:ln>
            <a:noFill/>
          </a:ln>
        </p:spPr>
      </p:pic>
      <p:pic>
        <p:nvPicPr>
          <p:cNvPr id="1051" name="Google Shape;1051;p62"/>
          <p:cNvPicPr preferRelativeResize="0"/>
          <p:nvPr/>
        </p:nvPicPr>
        <p:blipFill rotWithShape="1">
          <a:blip r:embed="rId4">
            <a:alphaModFix/>
          </a:blip>
          <a:srcRect/>
          <a:stretch/>
        </p:blipFill>
        <p:spPr>
          <a:xfrm>
            <a:off x="7040659" y="1323305"/>
            <a:ext cx="1404000" cy="666546"/>
          </a:xfrm>
          <a:prstGeom prst="rect">
            <a:avLst/>
          </a:prstGeom>
          <a:noFill/>
          <a:ln>
            <a:noFill/>
          </a:ln>
        </p:spPr>
      </p:pic>
      <p:sp>
        <p:nvSpPr>
          <p:cNvPr id="1052" name="Google Shape;1052;p62"/>
          <p:cNvSpPr txBox="1"/>
          <p:nvPr/>
        </p:nvSpPr>
        <p:spPr>
          <a:xfrm>
            <a:off x="942535" y="1316574"/>
            <a:ext cx="2677454"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6. PRISE DE DECISION</a:t>
            </a:r>
            <a:endParaRPr sz="1633">
              <a:solidFill>
                <a:srgbClr val="264D9F"/>
              </a:solidFill>
              <a:latin typeface="Calibri"/>
              <a:ea typeface="Calibri"/>
              <a:cs typeface="Calibri"/>
              <a:sym typeface="Calibri"/>
            </a:endParaRPr>
          </a:p>
        </p:txBody>
      </p:sp>
      <p:pic>
        <p:nvPicPr>
          <p:cNvPr id="1053" name="Google Shape;1053;p62"/>
          <p:cNvPicPr preferRelativeResize="0"/>
          <p:nvPr/>
        </p:nvPicPr>
        <p:blipFill rotWithShape="1">
          <a:blip r:embed="rId5">
            <a:alphaModFix/>
          </a:blip>
          <a:srcRect/>
          <a:stretch/>
        </p:blipFill>
        <p:spPr>
          <a:xfrm>
            <a:off x="1096100" y="2910875"/>
            <a:ext cx="7093465" cy="1833427"/>
          </a:xfrm>
          <a:prstGeom prst="rect">
            <a:avLst/>
          </a:prstGeom>
          <a:noFill/>
          <a:ln>
            <a:noFill/>
          </a:ln>
        </p:spPr>
      </p:pic>
      <p:sp>
        <p:nvSpPr>
          <p:cNvPr id="1054" name="Google Shape;1054;p62"/>
          <p:cNvSpPr txBox="1"/>
          <p:nvPr/>
        </p:nvSpPr>
        <p:spPr>
          <a:xfrm>
            <a:off x="7509939" y="1201718"/>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1055" name="Google Shape;1055;p62"/>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1056" name="Google Shape;1056;p62"/>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061"/>
        <p:cNvGrpSpPr/>
        <p:nvPr/>
      </p:nvGrpSpPr>
      <p:grpSpPr>
        <a:xfrm>
          <a:off x="0" y="0"/>
          <a:ext cx="0" cy="0"/>
          <a:chOff x="0" y="0"/>
          <a:chExt cx="0" cy="0"/>
        </a:xfrm>
      </p:grpSpPr>
      <p:sp>
        <p:nvSpPr>
          <p:cNvPr id="1062" name="Google Shape;1062;p63"/>
          <p:cNvSpPr/>
          <p:nvPr/>
        </p:nvSpPr>
        <p:spPr>
          <a:xfrm>
            <a:off x="1102058" y="14029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063" name="Google Shape;1063;p63"/>
          <p:cNvSpPr/>
          <p:nvPr/>
        </p:nvSpPr>
        <p:spPr>
          <a:xfrm>
            <a:off x="1096100" y="139139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064" name="Google Shape;1064;p63"/>
          <p:cNvSpPr txBox="1"/>
          <p:nvPr/>
        </p:nvSpPr>
        <p:spPr>
          <a:xfrm>
            <a:off x="308266" y="248009"/>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prise de décision</a:t>
            </a:r>
            <a:endParaRPr/>
          </a:p>
        </p:txBody>
      </p:sp>
      <p:sp>
        <p:nvSpPr>
          <p:cNvPr id="1065" name="Google Shape;1065;p63"/>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63</a:t>
            </a:fld>
            <a:endParaRPr sz="816">
              <a:solidFill>
                <a:schemeClr val="lt1"/>
              </a:solidFill>
              <a:latin typeface="Arial"/>
              <a:ea typeface="Arial"/>
              <a:cs typeface="Arial"/>
              <a:sym typeface="Arial"/>
            </a:endParaRPr>
          </a:p>
        </p:txBody>
      </p:sp>
      <p:sp>
        <p:nvSpPr>
          <p:cNvPr id="1066" name="Google Shape;1066;p63"/>
          <p:cNvSpPr txBox="1"/>
          <p:nvPr/>
        </p:nvSpPr>
        <p:spPr>
          <a:xfrm>
            <a:off x="855138" y="1661374"/>
            <a:ext cx="8126838"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2"/>
                </a:solidFill>
                <a:latin typeface="Calibri"/>
                <a:ea typeface="Calibri"/>
                <a:cs typeface="Calibri"/>
                <a:sym typeface="Calibri"/>
              </a:rPr>
              <a:t>6.2 Processus de classement</a:t>
            </a:r>
            <a:endParaRPr/>
          </a:p>
        </p:txBody>
      </p:sp>
      <p:pic>
        <p:nvPicPr>
          <p:cNvPr id="1067" name="Google Shape;1067;p63"/>
          <p:cNvPicPr preferRelativeResize="0"/>
          <p:nvPr/>
        </p:nvPicPr>
        <p:blipFill rotWithShape="1">
          <a:blip r:embed="rId3">
            <a:alphaModFix/>
          </a:blip>
          <a:srcRect/>
          <a:stretch/>
        </p:blipFill>
        <p:spPr>
          <a:xfrm>
            <a:off x="7055064" y="1255569"/>
            <a:ext cx="1404000" cy="666547"/>
          </a:xfrm>
          <a:prstGeom prst="rect">
            <a:avLst/>
          </a:prstGeom>
          <a:noFill/>
          <a:ln>
            <a:noFill/>
          </a:ln>
        </p:spPr>
      </p:pic>
      <p:pic>
        <p:nvPicPr>
          <p:cNvPr id="1068" name="Google Shape;1068;p63"/>
          <p:cNvPicPr preferRelativeResize="0"/>
          <p:nvPr/>
        </p:nvPicPr>
        <p:blipFill rotWithShape="1">
          <a:blip r:embed="rId4">
            <a:alphaModFix/>
          </a:blip>
          <a:srcRect/>
          <a:stretch/>
        </p:blipFill>
        <p:spPr>
          <a:xfrm>
            <a:off x="456481" y="1323305"/>
            <a:ext cx="3012273" cy="475622"/>
          </a:xfrm>
          <a:prstGeom prst="rect">
            <a:avLst/>
          </a:prstGeom>
          <a:noFill/>
          <a:ln>
            <a:noFill/>
          </a:ln>
        </p:spPr>
      </p:pic>
      <p:sp>
        <p:nvSpPr>
          <p:cNvPr id="1069" name="Google Shape;1069;p63"/>
          <p:cNvSpPr txBox="1"/>
          <p:nvPr/>
        </p:nvSpPr>
        <p:spPr>
          <a:xfrm>
            <a:off x="942535" y="1316574"/>
            <a:ext cx="2677454"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6. PRISE DE DECISION</a:t>
            </a:r>
            <a:endParaRPr sz="1633">
              <a:solidFill>
                <a:srgbClr val="264D9F"/>
              </a:solidFill>
              <a:latin typeface="Calibri"/>
              <a:ea typeface="Calibri"/>
              <a:cs typeface="Calibri"/>
              <a:sym typeface="Calibri"/>
            </a:endParaRPr>
          </a:p>
        </p:txBody>
      </p:sp>
      <p:sp>
        <p:nvSpPr>
          <p:cNvPr id="1070" name="Google Shape;1070;p63"/>
          <p:cNvSpPr txBox="1"/>
          <p:nvPr/>
        </p:nvSpPr>
        <p:spPr>
          <a:xfrm>
            <a:off x="538895" y="2594681"/>
            <a:ext cx="8239345" cy="2625847"/>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Le </a:t>
            </a:r>
            <a:r>
              <a:rPr lang="en-US" sz="1633" b="1">
                <a:solidFill>
                  <a:srgbClr val="938953"/>
                </a:solidFill>
                <a:latin typeface="Calibri"/>
                <a:ea typeface="Calibri"/>
                <a:cs typeface="Calibri"/>
                <a:sym typeface="Calibri"/>
              </a:rPr>
              <a:t>processus de classement est articulé en 4 étapes</a:t>
            </a:r>
            <a:r>
              <a:rPr lang="en-US" sz="1633">
                <a:solidFill>
                  <a:srgbClr val="938953"/>
                </a:solidFill>
                <a:latin typeface="Calibri"/>
                <a:ea typeface="Calibri"/>
                <a:cs typeface="Calibri"/>
                <a:sym typeface="Calibri"/>
              </a:rPr>
              <a:t> :</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53734"/>
                </a:solidFill>
                <a:latin typeface="Calibri"/>
                <a:ea typeface="Calibri"/>
                <a:cs typeface="Calibri"/>
                <a:sym typeface="Calibri"/>
              </a:rPr>
              <a:t>1. Attribution d'un coefficient pour déterminer les niveaux de priorité entre la zone urbaine et les bâtiments</a:t>
            </a:r>
            <a:endParaRPr sz="1633">
              <a:solidFill>
                <a:srgbClr val="953734"/>
              </a:solidFill>
              <a:latin typeface="Calibri"/>
              <a:ea typeface="Calibri"/>
              <a:cs typeface="Calibri"/>
              <a:sym typeface="Calibri"/>
            </a:endParaRPr>
          </a:p>
          <a:p>
            <a:pPr marL="311045" marR="0" lvl="0" indent="-207349" algn="just" rtl="0">
              <a:spcBef>
                <a:spcPts val="0"/>
              </a:spcBef>
              <a:spcAft>
                <a:spcPts val="0"/>
              </a:spcAft>
              <a:buClr>
                <a:schemeClr val="dk1"/>
              </a:buClr>
              <a:buSzPts val="1633"/>
              <a:buFont typeface="Calibri"/>
              <a:buNone/>
            </a:pPr>
            <a:endParaRPr sz="1633">
              <a:solidFill>
                <a:srgbClr val="953734"/>
              </a:solidFill>
              <a:latin typeface="Calibri"/>
              <a:ea typeface="Calibri"/>
              <a:cs typeface="Calibri"/>
              <a:sym typeface="Calibri"/>
            </a:endParaRPr>
          </a:p>
          <a:p>
            <a:pPr marL="0" marR="0" lvl="0" indent="0" algn="just" rtl="0">
              <a:spcBef>
                <a:spcPts val="0"/>
              </a:spcBef>
              <a:spcAft>
                <a:spcPts val="0"/>
              </a:spcAft>
              <a:buNone/>
            </a:pPr>
            <a:r>
              <a:rPr lang="en-US" sz="1633">
                <a:solidFill>
                  <a:srgbClr val="953734"/>
                </a:solidFill>
                <a:latin typeface="Calibri"/>
                <a:ea typeface="Calibri"/>
                <a:cs typeface="Calibri"/>
                <a:sym typeface="Calibri"/>
              </a:rPr>
              <a:t>2. Attribution d'un score global de durabilité à un scénario</a:t>
            </a:r>
            <a:endParaRPr sz="1633">
              <a:solidFill>
                <a:srgbClr val="953734"/>
              </a:solidFill>
              <a:latin typeface="Calibri"/>
              <a:ea typeface="Calibri"/>
              <a:cs typeface="Calibri"/>
              <a:sym typeface="Calibri"/>
            </a:endParaRPr>
          </a:p>
          <a:p>
            <a:pPr marL="0" marR="0" lvl="0" indent="0" algn="just" rtl="0">
              <a:spcBef>
                <a:spcPts val="0"/>
              </a:spcBef>
              <a:spcAft>
                <a:spcPts val="0"/>
              </a:spcAft>
              <a:buNone/>
            </a:pPr>
            <a:endParaRPr sz="1633">
              <a:solidFill>
                <a:srgbClr val="953734"/>
              </a:solidFill>
              <a:latin typeface="Calibri"/>
              <a:ea typeface="Calibri"/>
              <a:cs typeface="Calibri"/>
              <a:sym typeface="Calibri"/>
            </a:endParaRPr>
          </a:p>
          <a:p>
            <a:pPr marL="0" marR="0" lvl="0" indent="0" algn="just" rtl="0">
              <a:spcBef>
                <a:spcPts val="0"/>
              </a:spcBef>
              <a:spcAft>
                <a:spcPts val="0"/>
              </a:spcAft>
              <a:buNone/>
            </a:pPr>
            <a:r>
              <a:rPr lang="en-US" sz="1633">
                <a:solidFill>
                  <a:srgbClr val="953734"/>
                </a:solidFill>
                <a:latin typeface="Calibri"/>
                <a:ea typeface="Calibri"/>
                <a:cs typeface="Calibri"/>
                <a:sym typeface="Calibri"/>
              </a:rPr>
              <a:t>3. Classement des scénarios selon leurs scores de durabilité globale</a:t>
            </a:r>
            <a:endParaRPr sz="1633">
              <a:solidFill>
                <a:srgbClr val="953734"/>
              </a:solidFill>
              <a:latin typeface="Calibri"/>
              <a:ea typeface="Calibri"/>
              <a:cs typeface="Calibri"/>
              <a:sym typeface="Calibri"/>
            </a:endParaRPr>
          </a:p>
          <a:p>
            <a:pPr marL="0" marR="0" lvl="0" indent="0" algn="just" rtl="0">
              <a:spcBef>
                <a:spcPts val="0"/>
              </a:spcBef>
              <a:spcAft>
                <a:spcPts val="0"/>
              </a:spcAft>
              <a:buNone/>
            </a:pPr>
            <a:endParaRPr sz="1633">
              <a:solidFill>
                <a:srgbClr val="953734"/>
              </a:solidFill>
              <a:latin typeface="Calibri"/>
              <a:ea typeface="Calibri"/>
              <a:cs typeface="Calibri"/>
              <a:sym typeface="Calibri"/>
            </a:endParaRPr>
          </a:p>
          <a:p>
            <a:pPr marL="0" marR="0" lvl="0" indent="0" algn="just" rtl="0">
              <a:spcBef>
                <a:spcPts val="0"/>
              </a:spcBef>
              <a:spcAft>
                <a:spcPts val="0"/>
              </a:spcAft>
              <a:buNone/>
            </a:pPr>
            <a:r>
              <a:rPr lang="en-US" sz="1633">
                <a:solidFill>
                  <a:srgbClr val="953734"/>
                </a:solidFill>
                <a:latin typeface="Calibri"/>
                <a:ea typeface="Calibri"/>
                <a:cs typeface="Calibri"/>
                <a:sym typeface="Calibri"/>
              </a:rPr>
              <a:t>4. Sélection du scénario optimal à transformer en concept de rénovation</a:t>
            </a:r>
            <a:endParaRPr sz="1633">
              <a:solidFill>
                <a:srgbClr val="953734"/>
              </a:solidFill>
              <a:latin typeface="Calibri"/>
              <a:ea typeface="Calibri"/>
              <a:cs typeface="Calibri"/>
              <a:sym typeface="Calibri"/>
            </a:endParaRPr>
          </a:p>
        </p:txBody>
      </p:sp>
      <p:sp>
        <p:nvSpPr>
          <p:cNvPr id="1071" name="Google Shape;1071;p63"/>
          <p:cNvSpPr txBox="1"/>
          <p:nvPr/>
        </p:nvSpPr>
        <p:spPr>
          <a:xfrm>
            <a:off x="7516878" y="1153901"/>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1072" name="Google Shape;1072;p63"/>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1073" name="Google Shape;1073;p63"/>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078"/>
        <p:cNvGrpSpPr/>
        <p:nvPr/>
      </p:nvGrpSpPr>
      <p:grpSpPr>
        <a:xfrm>
          <a:off x="0" y="0"/>
          <a:ext cx="0" cy="0"/>
          <a:chOff x="0" y="0"/>
          <a:chExt cx="0" cy="0"/>
        </a:xfrm>
      </p:grpSpPr>
      <p:sp>
        <p:nvSpPr>
          <p:cNvPr id="1079" name="Google Shape;1079;p64"/>
          <p:cNvSpPr/>
          <p:nvPr/>
        </p:nvSpPr>
        <p:spPr>
          <a:xfrm>
            <a:off x="1020778" y="11997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080" name="Google Shape;1080;p64"/>
          <p:cNvSpPr/>
          <p:nvPr/>
        </p:nvSpPr>
        <p:spPr>
          <a:xfrm>
            <a:off x="1014820" y="118819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081" name="Google Shape;1081;p64"/>
          <p:cNvSpPr txBox="1"/>
          <p:nvPr/>
        </p:nvSpPr>
        <p:spPr>
          <a:xfrm>
            <a:off x="199441" y="107284"/>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prise de décision</a:t>
            </a:r>
            <a:endParaRPr/>
          </a:p>
        </p:txBody>
      </p:sp>
      <p:sp>
        <p:nvSpPr>
          <p:cNvPr id="1082" name="Google Shape;1082;p64"/>
          <p:cNvSpPr/>
          <p:nvPr/>
        </p:nvSpPr>
        <p:spPr>
          <a:xfrm>
            <a:off x="-138879" y="54514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64</a:t>
            </a:fld>
            <a:endParaRPr sz="816">
              <a:solidFill>
                <a:schemeClr val="lt1"/>
              </a:solidFill>
              <a:latin typeface="Arial"/>
              <a:ea typeface="Arial"/>
              <a:cs typeface="Arial"/>
              <a:sym typeface="Arial"/>
            </a:endParaRPr>
          </a:p>
        </p:txBody>
      </p:sp>
      <p:sp>
        <p:nvSpPr>
          <p:cNvPr id="1083" name="Google Shape;1083;p64"/>
          <p:cNvSpPr txBox="1"/>
          <p:nvPr/>
        </p:nvSpPr>
        <p:spPr>
          <a:xfrm>
            <a:off x="858264" y="1667240"/>
            <a:ext cx="8126838"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2"/>
                </a:solidFill>
                <a:latin typeface="Calibri"/>
                <a:ea typeface="Calibri"/>
                <a:cs typeface="Calibri"/>
                <a:sym typeface="Calibri"/>
              </a:rPr>
              <a:t>6.2 Processus de classement</a:t>
            </a:r>
            <a:endParaRPr/>
          </a:p>
        </p:txBody>
      </p:sp>
      <p:pic>
        <p:nvPicPr>
          <p:cNvPr id="1084" name="Google Shape;1084;p64"/>
          <p:cNvPicPr preferRelativeResize="0"/>
          <p:nvPr/>
        </p:nvPicPr>
        <p:blipFill rotWithShape="1">
          <a:blip r:embed="rId3">
            <a:alphaModFix/>
          </a:blip>
          <a:srcRect/>
          <a:stretch/>
        </p:blipFill>
        <p:spPr>
          <a:xfrm>
            <a:off x="7055064" y="1255569"/>
            <a:ext cx="1404000" cy="666547"/>
          </a:xfrm>
          <a:prstGeom prst="rect">
            <a:avLst/>
          </a:prstGeom>
          <a:noFill/>
          <a:ln>
            <a:noFill/>
          </a:ln>
        </p:spPr>
      </p:pic>
      <p:pic>
        <p:nvPicPr>
          <p:cNvPr id="1085" name="Google Shape;1085;p64"/>
          <p:cNvPicPr preferRelativeResize="0"/>
          <p:nvPr/>
        </p:nvPicPr>
        <p:blipFill rotWithShape="1">
          <a:blip r:embed="rId4">
            <a:alphaModFix/>
          </a:blip>
          <a:srcRect/>
          <a:stretch/>
        </p:blipFill>
        <p:spPr>
          <a:xfrm>
            <a:off x="456481" y="1323305"/>
            <a:ext cx="3012273" cy="475622"/>
          </a:xfrm>
          <a:prstGeom prst="rect">
            <a:avLst/>
          </a:prstGeom>
          <a:noFill/>
          <a:ln>
            <a:noFill/>
          </a:ln>
        </p:spPr>
      </p:pic>
      <p:sp>
        <p:nvSpPr>
          <p:cNvPr id="1086" name="Google Shape;1086;p64"/>
          <p:cNvSpPr txBox="1"/>
          <p:nvPr/>
        </p:nvSpPr>
        <p:spPr>
          <a:xfrm>
            <a:off x="942535" y="1316574"/>
            <a:ext cx="2677454"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6. PRISE DE DECISION</a:t>
            </a:r>
            <a:endParaRPr sz="1633">
              <a:solidFill>
                <a:srgbClr val="264D9F"/>
              </a:solidFill>
              <a:latin typeface="Calibri"/>
              <a:ea typeface="Calibri"/>
              <a:cs typeface="Calibri"/>
              <a:sym typeface="Calibri"/>
            </a:endParaRPr>
          </a:p>
        </p:txBody>
      </p:sp>
      <p:pic>
        <p:nvPicPr>
          <p:cNvPr id="1087" name="Google Shape;1087;p64"/>
          <p:cNvPicPr preferRelativeResize="0"/>
          <p:nvPr/>
        </p:nvPicPr>
        <p:blipFill rotWithShape="1">
          <a:blip r:embed="rId5">
            <a:alphaModFix/>
          </a:blip>
          <a:srcRect/>
          <a:stretch/>
        </p:blipFill>
        <p:spPr>
          <a:xfrm>
            <a:off x="2654839" y="3377847"/>
            <a:ext cx="3555956" cy="1205826"/>
          </a:xfrm>
          <a:prstGeom prst="rect">
            <a:avLst/>
          </a:prstGeom>
          <a:noFill/>
          <a:ln>
            <a:noFill/>
          </a:ln>
        </p:spPr>
      </p:pic>
      <p:sp>
        <p:nvSpPr>
          <p:cNvPr id="1088" name="Google Shape;1088;p64"/>
          <p:cNvSpPr txBox="1"/>
          <p:nvPr/>
        </p:nvSpPr>
        <p:spPr>
          <a:xfrm>
            <a:off x="456481" y="2260732"/>
            <a:ext cx="8349835" cy="3219471"/>
          </a:xfrm>
          <a:prstGeom prst="rect">
            <a:avLst/>
          </a:prstGeom>
          <a:noFill/>
          <a:ln>
            <a:noFill/>
          </a:ln>
        </p:spPr>
        <p:txBody>
          <a:bodyPr spcFirstLastPara="1" wrap="square" lIns="91425" tIns="45700" rIns="91425" bIns="45700" anchor="t" anchorCtr="0">
            <a:spAutoFit/>
          </a:bodyPr>
          <a:lstStyle/>
          <a:p>
            <a:pPr marL="311045" marR="0" lvl="0" indent="-311045" algn="just" rtl="0">
              <a:spcBef>
                <a:spcPts val="0"/>
              </a:spcBef>
              <a:spcAft>
                <a:spcPts val="0"/>
              </a:spcAft>
              <a:buClr>
                <a:srgbClr val="938953"/>
              </a:buClr>
              <a:buSzPts val="1633"/>
              <a:buFont typeface="Calibri"/>
              <a:buAutoNum type="arabicPeriod"/>
            </a:pPr>
            <a:r>
              <a:rPr lang="en-US" sz="1633" b="1">
                <a:solidFill>
                  <a:srgbClr val="938953"/>
                </a:solidFill>
                <a:latin typeface="Calibri"/>
                <a:ea typeface="Calibri"/>
                <a:cs typeface="Calibri"/>
                <a:sym typeface="Calibri"/>
              </a:rPr>
              <a:t>Attribution d'un poids pour déterminer les niveaux de priorité entre la zone urbaine et les bâtiments.</a:t>
            </a:r>
            <a:endParaRPr sz="1633" b="1">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La première étape consiste à attribuer un poids, exprimé en pourcentage, à la zone urbaine et aux bâtiments évalués. Le poids reflète l'importance relative entre eux.</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726">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Une grande priorité a été donnée à la zone urbaine (investissements, nombre d'interventions, nombre de personnes affectées, etc.) en ce qui concerne les 2 bâtiments. Un des 2 bâtiments (A) est prioritaire (bâtiment historique, plus détérioré, plus grand, etc.) par rapport au second (B).</a:t>
            </a:r>
            <a:endParaRPr sz="1633">
              <a:solidFill>
                <a:srgbClr val="938953"/>
              </a:solidFill>
              <a:latin typeface="Calibri"/>
              <a:ea typeface="Calibri"/>
              <a:cs typeface="Calibri"/>
              <a:sym typeface="Calibri"/>
            </a:endParaRPr>
          </a:p>
        </p:txBody>
      </p:sp>
      <p:sp>
        <p:nvSpPr>
          <p:cNvPr id="1089" name="Google Shape;1089;p64"/>
          <p:cNvSpPr txBox="1"/>
          <p:nvPr/>
        </p:nvSpPr>
        <p:spPr>
          <a:xfrm>
            <a:off x="7516878" y="1103693"/>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1090" name="Google Shape;1090;p64"/>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1091" name="Google Shape;1091;p64"/>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096"/>
        <p:cNvGrpSpPr/>
        <p:nvPr/>
      </p:nvGrpSpPr>
      <p:grpSpPr>
        <a:xfrm>
          <a:off x="0" y="0"/>
          <a:ext cx="0" cy="0"/>
          <a:chOff x="0" y="0"/>
          <a:chExt cx="0" cy="0"/>
        </a:xfrm>
      </p:grpSpPr>
      <p:sp>
        <p:nvSpPr>
          <p:cNvPr id="1097" name="Google Shape;1097;p65"/>
          <p:cNvSpPr/>
          <p:nvPr/>
        </p:nvSpPr>
        <p:spPr>
          <a:xfrm>
            <a:off x="1041098" y="116923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098" name="Google Shape;1098;p65"/>
          <p:cNvSpPr/>
          <p:nvPr/>
        </p:nvSpPr>
        <p:spPr>
          <a:xfrm>
            <a:off x="1035140" y="115771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099" name="Google Shape;1099;p65"/>
          <p:cNvSpPr txBox="1"/>
          <p:nvPr/>
        </p:nvSpPr>
        <p:spPr>
          <a:xfrm>
            <a:off x="199441" y="194342"/>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prise de décision</a:t>
            </a:r>
            <a:endParaRPr/>
          </a:p>
        </p:txBody>
      </p:sp>
      <p:sp>
        <p:nvSpPr>
          <p:cNvPr id="1100" name="Google Shape;1100;p65"/>
          <p:cNvSpPr/>
          <p:nvPr/>
        </p:nvSpPr>
        <p:spPr>
          <a:xfrm>
            <a:off x="-118559" y="542095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65</a:t>
            </a:fld>
            <a:endParaRPr sz="816">
              <a:solidFill>
                <a:schemeClr val="lt1"/>
              </a:solidFill>
              <a:latin typeface="Arial"/>
              <a:ea typeface="Arial"/>
              <a:cs typeface="Arial"/>
              <a:sym typeface="Arial"/>
            </a:endParaRPr>
          </a:p>
        </p:txBody>
      </p:sp>
      <p:sp>
        <p:nvSpPr>
          <p:cNvPr id="1101" name="Google Shape;1101;p65"/>
          <p:cNvSpPr txBox="1"/>
          <p:nvPr/>
        </p:nvSpPr>
        <p:spPr>
          <a:xfrm>
            <a:off x="850449" y="1695456"/>
            <a:ext cx="8126838"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2"/>
                </a:solidFill>
                <a:latin typeface="Calibri"/>
                <a:ea typeface="Calibri"/>
                <a:cs typeface="Calibri"/>
                <a:sym typeface="Calibri"/>
              </a:rPr>
              <a:t>6.2 Processus de classement</a:t>
            </a:r>
            <a:endParaRPr/>
          </a:p>
        </p:txBody>
      </p:sp>
      <p:pic>
        <p:nvPicPr>
          <p:cNvPr id="1102" name="Google Shape;1102;p65"/>
          <p:cNvPicPr preferRelativeResize="0"/>
          <p:nvPr/>
        </p:nvPicPr>
        <p:blipFill rotWithShape="1">
          <a:blip r:embed="rId3">
            <a:alphaModFix/>
          </a:blip>
          <a:srcRect/>
          <a:stretch/>
        </p:blipFill>
        <p:spPr>
          <a:xfrm>
            <a:off x="7055064" y="1255569"/>
            <a:ext cx="1404000" cy="666547"/>
          </a:xfrm>
          <a:prstGeom prst="rect">
            <a:avLst/>
          </a:prstGeom>
          <a:noFill/>
          <a:ln>
            <a:noFill/>
          </a:ln>
        </p:spPr>
      </p:pic>
      <p:pic>
        <p:nvPicPr>
          <p:cNvPr id="1103" name="Google Shape;1103;p65"/>
          <p:cNvPicPr preferRelativeResize="0"/>
          <p:nvPr/>
        </p:nvPicPr>
        <p:blipFill rotWithShape="1">
          <a:blip r:embed="rId4">
            <a:alphaModFix/>
          </a:blip>
          <a:srcRect/>
          <a:stretch/>
        </p:blipFill>
        <p:spPr>
          <a:xfrm>
            <a:off x="456481" y="1323305"/>
            <a:ext cx="3012273" cy="475622"/>
          </a:xfrm>
          <a:prstGeom prst="rect">
            <a:avLst/>
          </a:prstGeom>
          <a:noFill/>
          <a:ln>
            <a:noFill/>
          </a:ln>
        </p:spPr>
      </p:pic>
      <p:sp>
        <p:nvSpPr>
          <p:cNvPr id="1104" name="Google Shape;1104;p65"/>
          <p:cNvSpPr txBox="1"/>
          <p:nvPr/>
        </p:nvSpPr>
        <p:spPr>
          <a:xfrm>
            <a:off x="942535" y="1316574"/>
            <a:ext cx="2677454"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6. PRISE DE DECISION</a:t>
            </a:r>
            <a:endParaRPr sz="1633">
              <a:solidFill>
                <a:srgbClr val="264D9F"/>
              </a:solidFill>
              <a:latin typeface="Calibri"/>
              <a:ea typeface="Calibri"/>
              <a:cs typeface="Calibri"/>
              <a:sym typeface="Calibri"/>
            </a:endParaRPr>
          </a:p>
        </p:txBody>
      </p:sp>
      <p:pic>
        <p:nvPicPr>
          <p:cNvPr id="1105" name="Google Shape;1105;p65"/>
          <p:cNvPicPr preferRelativeResize="0"/>
          <p:nvPr/>
        </p:nvPicPr>
        <p:blipFill rotWithShape="1">
          <a:blip r:embed="rId5">
            <a:alphaModFix/>
          </a:blip>
          <a:srcRect/>
          <a:stretch/>
        </p:blipFill>
        <p:spPr>
          <a:xfrm>
            <a:off x="1931704" y="3514674"/>
            <a:ext cx="6131641" cy="2127819"/>
          </a:xfrm>
          <a:prstGeom prst="rect">
            <a:avLst/>
          </a:prstGeom>
          <a:noFill/>
          <a:ln>
            <a:noFill/>
          </a:ln>
        </p:spPr>
      </p:pic>
      <p:sp>
        <p:nvSpPr>
          <p:cNvPr id="1106" name="Google Shape;1106;p65"/>
          <p:cNvSpPr txBox="1"/>
          <p:nvPr/>
        </p:nvSpPr>
        <p:spPr>
          <a:xfrm>
            <a:off x="477935" y="2361001"/>
            <a:ext cx="8239345" cy="1374479"/>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b="1">
                <a:solidFill>
                  <a:srgbClr val="938953"/>
                </a:solidFill>
                <a:latin typeface="Calibri"/>
                <a:ea typeface="Calibri"/>
                <a:cs typeface="Calibri"/>
                <a:sym typeface="Calibri"/>
              </a:rPr>
              <a:t>2. Attribution d'un score global de durabilité à un scénario.</a:t>
            </a:r>
            <a:endParaRPr sz="1633" b="1">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Le score global de chaque scénario est calculé comme une somme pondérée des scores SNTool et SBTool. Attribution d'un poids pour déterminer les niveaux de priorité entre la zone urbaine et les bâtiments.</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p:txBody>
      </p:sp>
      <p:sp>
        <p:nvSpPr>
          <p:cNvPr id="1107" name="Google Shape;1107;p65"/>
          <p:cNvSpPr txBox="1"/>
          <p:nvPr/>
        </p:nvSpPr>
        <p:spPr>
          <a:xfrm>
            <a:off x="7516878" y="1157718"/>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1108" name="Google Shape;1108;p65"/>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1109" name="Google Shape;1109;p65"/>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114"/>
        <p:cNvGrpSpPr/>
        <p:nvPr/>
      </p:nvGrpSpPr>
      <p:grpSpPr>
        <a:xfrm>
          <a:off x="0" y="0"/>
          <a:ext cx="0" cy="0"/>
          <a:chOff x="0" y="0"/>
          <a:chExt cx="0" cy="0"/>
        </a:xfrm>
      </p:grpSpPr>
      <p:sp>
        <p:nvSpPr>
          <p:cNvPr id="1115" name="Google Shape;1115;p66"/>
          <p:cNvSpPr/>
          <p:nvPr/>
        </p:nvSpPr>
        <p:spPr>
          <a:xfrm>
            <a:off x="1151540" y="1244715"/>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116" name="Google Shape;1116;p66"/>
          <p:cNvSpPr/>
          <p:nvPr/>
        </p:nvSpPr>
        <p:spPr>
          <a:xfrm>
            <a:off x="1145582" y="1233195"/>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117" name="Google Shape;1117;p66"/>
          <p:cNvSpPr txBox="1"/>
          <p:nvPr/>
        </p:nvSpPr>
        <p:spPr>
          <a:xfrm>
            <a:off x="328586" y="137129"/>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prise de décision</a:t>
            </a:r>
            <a:endParaRPr/>
          </a:p>
        </p:txBody>
      </p:sp>
      <p:sp>
        <p:nvSpPr>
          <p:cNvPr id="1118" name="Google Shape;1118;p66"/>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66</a:t>
            </a:fld>
            <a:endParaRPr sz="816">
              <a:solidFill>
                <a:schemeClr val="lt1"/>
              </a:solidFill>
              <a:latin typeface="Arial"/>
              <a:ea typeface="Arial"/>
              <a:cs typeface="Arial"/>
              <a:sym typeface="Arial"/>
            </a:endParaRPr>
          </a:p>
        </p:txBody>
      </p:sp>
      <p:sp>
        <p:nvSpPr>
          <p:cNvPr id="1119" name="Google Shape;1119;p66"/>
          <p:cNvSpPr txBox="1"/>
          <p:nvPr/>
        </p:nvSpPr>
        <p:spPr>
          <a:xfrm>
            <a:off x="876485" y="1681251"/>
            <a:ext cx="3012273"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2"/>
                </a:solidFill>
                <a:latin typeface="Calibri"/>
                <a:ea typeface="Calibri"/>
                <a:cs typeface="Calibri"/>
                <a:sym typeface="Calibri"/>
              </a:rPr>
              <a:t>6.2 Processus de classement</a:t>
            </a:r>
            <a:endParaRPr/>
          </a:p>
        </p:txBody>
      </p:sp>
      <p:pic>
        <p:nvPicPr>
          <p:cNvPr id="1120" name="Google Shape;1120;p66"/>
          <p:cNvPicPr preferRelativeResize="0"/>
          <p:nvPr/>
        </p:nvPicPr>
        <p:blipFill rotWithShape="1">
          <a:blip r:embed="rId3">
            <a:alphaModFix/>
          </a:blip>
          <a:srcRect/>
          <a:stretch/>
        </p:blipFill>
        <p:spPr>
          <a:xfrm>
            <a:off x="7055064" y="1255569"/>
            <a:ext cx="1404000" cy="666547"/>
          </a:xfrm>
          <a:prstGeom prst="rect">
            <a:avLst/>
          </a:prstGeom>
          <a:noFill/>
          <a:ln>
            <a:noFill/>
          </a:ln>
        </p:spPr>
      </p:pic>
      <p:pic>
        <p:nvPicPr>
          <p:cNvPr id="1121" name="Google Shape;1121;p66"/>
          <p:cNvPicPr preferRelativeResize="0"/>
          <p:nvPr/>
        </p:nvPicPr>
        <p:blipFill rotWithShape="1">
          <a:blip r:embed="rId4">
            <a:alphaModFix/>
          </a:blip>
          <a:srcRect/>
          <a:stretch/>
        </p:blipFill>
        <p:spPr>
          <a:xfrm>
            <a:off x="456481" y="1323305"/>
            <a:ext cx="3012273" cy="475622"/>
          </a:xfrm>
          <a:prstGeom prst="rect">
            <a:avLst/>
          </a:prstGeom>
          <a:noFill/>
          <a:ln>
            <a:noFill/>
          </a:ln>
        </p:spPr>
      </p:pic>
      <p:sp>
        <p:nvSpPr>
          <p:cNvPr id="1122" name="Google Shape;1122;p66"/>
          <p:cNvSpPr txBox="1"/>
          <p:nvPr/>
        </p:nvSpPr>
        <p:spPr>
          <a:xfrm>
            <a:off x="942535" y="1316574"/>
            <a:ext cx="2677454"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6. PRISE DE DECISION</a:t>
            </a:r>
            <a:endParaRPr sz="1633">
              <a:solidFill>
                <a:srgbClr val="264D9F"/>
              </a:solidFill>
              <a:latin typeface="Calibri"/>
              <a:ea typeface="Calibri"/>
              <a:cs typeface="Calibri"/>
              <a:sym typeface="Calibri"/>
            </a:endParaRPr>
          </a:p>
        </p:txBody>
      </p:sp>
      <p:pic>
        <p:nvPicPr>
          <p:cNvPr id="1123" name="Google Shape;1123;p66"/>
          <p:cNvPicPr preferRelativeResize="0"/>
          <p:nvPr/>
        </p:nvPicPr>
        <p:blipFill rotWithShape="1">
          <a:blip r:embed="rId5">
            <a:alphaModFix/>
          </a:blip>
          <a:srcRect/>
          <a:stretch/>
        </p:blipFill>
        <p:spPr>
          <a:xfrm>
            <a:off x="1442880" y="3575465"/>
            <a:ext cx="6904609" cy="1602175"/>
          </a:xfrm>
          <a:prstGeom prst="rect">
            <a:avLst/>
          </a:prstGeom>
          <a:noFill/>
          <a:ln>
            <a:noFill/>
          </a:ln>
        </p:spPr>
      </p:pic>
      <p:sp>
        <p:nvSpPr>
          <p:cNvPr id="1124" name="Google Shape;1124;p66"/>
          <p:cNvSpPr txBox="1"/>
          <p:nvPr/>
        </p:nvSpPr>
        <p:spPr>
          <a:xfrm>
            <a:off x="588377" y="2436478"/>
            <a:ext cx="8239345" cy="87190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b="1">
                <a:solidFill>
                  <a:srgbClr val="938953"/>
                </a:solidFill>
                <a:latin typeface="Calibri"/>
                <a:ea typeface="Calibri"/>
                <a:cs typeface="Calibri"/>
                <a:sym typeface="Calibri"/>
              </a:rPr>
              <a:t>3. Classement des scénarios selon leurs scores de durabilité globale.</a:t>
            </a:r>
            <a:endParaRPr sz="1633" b="1">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Une fois qu'une note globale de durabilité a été attribuée à tous les scénarios, il est possible de procéder à leur classement. </a:t>
            </a:r>
            <a:endParaRPr sz="1633">
              <a:solidFill>
                <a:srgbClr val="938953"/>
              </a:solidFill>
              <a:latin typeface="Calibri"/>
              <a:ea typeface="Calibri"/>
              <a:cs typeface="Calibri"/>
              <a:sym typeface="Calibri"/>
            </a:endParaRPr>
          </a:p>
        </p:txBody>
      </p:sp>
      <p:sp>
        <p:nvSpPr>
          <p:cNvPr id="1125" name="Google Shape;1125;p66"/>
          <p:cNvSpPr txBox="1"/>
          <p:nvPr/>
        </p:nvSpPr>
        <p:spPr>
          <a:xfrm>
            <a:off x="7516878" y="1147297"/>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1126" name="Google Shape;1126;p66"/>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1127" name="Google Shape;1127;p66"/>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132"/>
        <p:cNvGrpSpPr/>
        <p:nvPr/>
      </p:nvGrpSpPr>
      <p:grpSpPr>
        <a:xfrm>
          <a:off x="0" y="0"/>
          <a:ext cx="0" cy="0"/>
          <a:chOff x="0" y="0"/>
          <a:chExt cx="0" cy="0"/>
        </a:xfrm>
      </p:grpSpPr>
      <p:sp>
        <p:nvSpPr>
          <p:cNvPr id="1133" name="Google Shape;1133;p67"/>
          <p:cNvSpPr/>
          <p:nvPr/>
        </p:nvSpPr>
        <p:spPr>
          <a:xfrm>
            <a:off x="1019644" y="1269116"/>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134" name="Google Shape;1134;p67"/>
          <p:cNvSpPr/>
          <p:nvPr/>
        </p:nvSpPr>
        <p:spPr>
          <a:xfrm>
            <a:off x="1013686" y="1257596"/>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135" name="Google Shape;1135;p67"/>
          <p:cNvSpPr txBox="1"/>
          <p:nvPr/>
        </p:nvSpPr>
        <p:spPr>
          <a:xfrm>
            <a:off x="359066" y="157449"/>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prise de décision</a:t>
            </a:r>
            <a:endParaRPr/>
          </a:p>
        </p:txBody>
      </p:sp>
      <p:sp>
        <p:nvSpPr>
          <p:cNvPr id="1136" name="Google Shape;1136;p67"/>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67</a:t>
            </a:fld>
            <a:endParaRPr sz="816">
              <a:solidFill>
                <a:schemeClr val="lt1"/>
              </a:solidFill>
              <a:latin typeface="Arial"/>
              <a:ea typeface="Arial"/>
              <a:cs typeface="Arial"/>
              <a:sym typeface="Arial"/>
            </a:endParaRPr>
          </a:p>
        </p:txBody>
      </p:sp>
      <p:sp>
        <p:nvSpPr>
          <p:cNvPr id="1137" name="Google Shape;1137;p67"/>
          <p:cNvSpPr txBox="1"/>
          <p:nvPr/>
        </p:nvSpPr>
        <p:spPr>
          <a:xfrm>
            <a:off x="857130" y="1651908"/>
            <a:ext cx="5417061"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2"/>
                </a:solidFill>
                <a:latin typeface="Calibri"/>
                <a:ea typeface="Calibri"/>
                <a:cs typeface="Calibri"/>
                <a:sym typeface="Calibri"/>
              </a:rPr>
              <a:t>6.2 Processus de classement</a:t>
            </a:r>
            <a:endParaRPr/>
          </a:p>
        </p:txBody>
      </p:sp>
      <p:pic>
        <p:nvPicPr>
          <p:cNvPr id="1138" name="Google Shape;1138;p67"/>
          <p:cNvPicPr preferRelativeResize="0"/>
          <p:nvPr/>
        </p:nvPicPr>
        <p:blipFill rotWithShape="1">
          <a:blip r:embed="rId3">
            <a:alphaModFix/>
          </a:blip>
          <a:srcRect/>
          <a:stretch/>
        </p:blipFill>
        <p:spPr>
          <a:xfrm>
            <a:off x="7055064" y="1255569"/>
            <a:ext cx="1404000" cy="666547"/>
          </a:xfrm>
          <a:prstGeom prst="rect">
            <a:avLst/>
          </a:prstGeom>
          <a:noFill/>
          <a:ln>
            <a:noFill/>
          </a:ln>
        </p:spPr>
      </p:pic>
      <p:pic>
        <p:nvPicPr>
          <p:cNvPr id="1139" name="Google Shape;1139;p67"/>
          <p:cNvPicPr preferRelativeResize="0"/>
          <p:nvPr/>
        </p:nvPicPr>
        <p:blipFill rotWithShape="1">
          <a:blip r:embed="rId4">
            <a:alphaModFix/>
          </a:blip>
          <a:srcRect/>
          <a:stretch/>
        </p:blipFill>
        <p:spPr>
          <a:xfrm>
            <a:off x="456481" y="1323305"/>
            <a:ext cx="3012273" cy="475622"/>
          </a:xfrm>
          <a:prstGeom prst="rect">
            <a:avLst/>
          </a:prstGeom>
          <a:noFill/>
          <a:ln>
            <a:noFill/>
          </a:ln>
        </p:spPr>
      </p:pic>
      <p:sp>
        <p:nvSpPr>
          <p:cNvPr id="1140" name="Google Shape;1140;p67"/>
          <p:cNvSpPr txBox="1"/>
          <p:nvPr/>
        </p:nvSpPr>
        <p:spPr>
          <a:xfrm>
            <a:off x="942535" y="1316574"/>
            <a:ext cx="2677454"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6. PRISE DE DECISION</a:t>
            </a:r>
            <a:endParaRPr sz="1633">
              <a:solidFill>
                <a:srgbClr val="264D9F"/>
              </a:solidFill>
              <a:latin typeface="Calibri"/>
              <a:ea typeface="Calibri"/>
              <a:cs typeface="Calibri"/>
              <a:sym typeface="Calibri"/>
            </a:endParaRPr>
          </a:p>
        </p:txBody>
      </p:sp>
      <p:sp>
        <p:nvSpPr>
          <p:cNvPr id="1141" name="Google Shape;1141;p67"/>
          <p:cNvSpPr txBox="1"/>
          <p:nvPr/>
        </p:nvSpPr>
        <p:spPr>
          <a:xfrm>
            <a:off x="456481" y="2460879"/>
            <a:ext cx="8239345" cy="2630913"/>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b="1">
                <a:solidFill>
                  <a:srgbClr val="938953"/>
                </a:solidFill>
                <a:latin typeface="Calibri"/>
                <a:ea typeface="Calibri"/>
                <a:cs typeface="Calibri"/>
                <a:sym typeface="Calibri"/>
              </a:rPr>
              <a:t>4. Sélection du scénario optimal à transformer en concept de rénovation</a:t>
            </a:r>
            <a:r>
              <a:rPr lang="en-US" sz="1633">
                <a:solidFill>
                  <a:srgbClr val="938953"/>
                </a:solidFill>
                <a:latin typeface="Calibri"/>
                <a:ea typeface="Calibri"/>
                <a:cs typeface="Calibri"/>
                <a:sym typeface="Calibri"/>
              </a:rPr>
              <a:t>.</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Pour confirmer le scénario optimal, il est nécessaire de considérer 2 autres aspects : le </a:t>
            </a:r>
            <a:r>
              <a:rPr lang="en-US" sz="1633" b="1">
                <a:solidFill>
                  <a:srgbClr val="938953"/>
                </a:solidFill>
                <a:latin typeface="Calibri"/>
                <a:ea typeface="Calibri"/>
                <a:cs typeface="Calibri"/>
                <a:sym typeface="Calibri"/>
              </a:rPr>
              <a:t>mécanisme financier potentiel </a:t>
            </a:r>
            <a:r>
              <a:rPr lang="en-US" sz="1633">
                <a:solidFill>
                  <a:srgbClr val="938953"/>
                </a:solidFill>
                <a:latin typeface="Calibri"/>
                <a:ea typeface="Calibri"/>
                <a:cs typeface="Calibri"/>
                <a:sym typeface="Calibri"/>
              </a:rPr>
              <a:t>pour mettre en œuvre le scénario et les </a:t>
            </a:r>
            <a:r>
              <a:rPr lang="en-US" sz="1633" b="1">
                <a:solidFill>
                  <a:srgbClr val="938953"/>
                </a:solidFill>
                <a:latin typeface="Calibri"/>
                <a:ea typeface="Calibri"/>
                <a:cs typeface="Calibri"/>
                <a:sym typeface="Calibri"/>
              </a:rPr>
              <a:t>aspects non simulés</a:t>
            </a:r>
            <a:r>
              <a:rPr lang="en-US" sz="1633">
                <a:solidFill>
                  <a:srgbClr val="938953"/>
                </a:solidFill>
                <a:latin typeface="Calibri"/>
                <a:ea typeface="Calibri"/>
                <a:cs typeface="Calibri"/>
                <a:sym typeface="Calibri"/>
              </a:rPr>
              <a:t>.</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b="1">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u="sng">
                <a:solidFill>
                  <a:srgbClr val="938953"/>
                </a:solidFill>
                <a:latin typeface="Calibri"/>
                <a:ea typeface="Calibri"/>
                <a:cs typeface="Calibri"/>
                <a:sym typeface="Calibri"/>
              </a:rPr>
              <a:t>Mécanismes financiers</a:t>
            </a:r>
            <a:endParaRPr sz="1633" u="sng">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Le choix final devrait combiner le meilleur scénario en termes de performance et de viabilité financière. Par exemple, si un scénario n'a pas atteint le premier rang mais présente de nombreux avantages en termes de mécanismes financiers qui ne sont pas reflétés par le score global de durabilité, les décideurs doivent garder ces aspects à l'esprit.</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b="1">
              <a:solidFill>
                <a:srgbClr val="938953"/>
              </a:solidFill>
              <a:latin typeface="Calibri"/>
              <a:ea typeface="Calibri"/>
              <a:cs typeface="Calibri"/>
              <a:sym typeface="Calibri"/>
            </a:endParaRPr>
          </a:p>
        </p:txBody>
      </p:sp>
      <p:sp>
        <p:nvSpPr>
          <p:cNvPr id="1142" name="Google Shape;1142;p67"/>
          <p:cNvSpPr txBox="1"/>
          <p:nvPr/>
        </p:nvSpPr>
        <p:spPr>
          <a:xfrm>
            <a:off x="7516878" y="1215831"/>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1143" name="Google Shape;1143;p67"/>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1144" name="Google Shape;1144;p67"/>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149"/>
        <p:cNvGrpSpPr/>
        <p:nvPr/>
      </p:nvGrpSpPr>
      <p:grpSpPr>
        <a:xfrm>
          <a:off x="0" y="0"/>
          <a:ext cx="0" cy="0"/>
          <a:chOff x="0" y="0"/>
          <a:chExt cx="0" cy="0"/>
        </a:xfrm>
      </p:grpSpPr>
      <p:sp>
        <p:nvSpPr>
          <p:cNvPr id="1150" name="Google Shape;1150;p68"/>
          <p:cNvSpPr/>
          <p:nvPr/>
        </p:nvSpPr>
        <p:spPr>
          <a:xfrm>
            <a:off x="1102058" y="14029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151" name="Google Shape;1151;p68"/>
          <p:cNvSpPr/>
          <p:nvPr/>
        </p:nvSpPr>
        <p:spPr>
          <a:xfrm>
            <a:off x="1096100" y="139139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152" name="Google Shape;1152;p68"/>
          <p:cNvSpPr txBox="1"/>
          <p:nvPr/>
        </p:nvSpPr>
        <p:spPr>
          <a:xfrm>
            <a:off x="287946" y="147289"/>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prise de décision</a:t>
            </a:r>
            <a:endParaRPr/>
          </a:p>
        </p:txBody>
      </p:sp>
      <p:sp>
        <p:nvSpPr>
          <p:cNvPr id="1153" name="Google Shape;1153;p68"/>
          <p:cNvSpPr txBox="1"/>
          <p:nvPr/>
        </p:nvSpPr>
        <p:spPr>
          <a:xfrm>
            <a:off x="869206" y="1650211"/>
            <a:ext cx="4847244"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2"/>
                </a:solidFill>
                <a:latin typeface="Calibri"/>
                <a:ea typeface="Calibri"/>
                <a:cs typeface="Calibri"/>
                <a:sym typeface="Calibri"/>
              </a:rPr>
              <a:t>6.3 Processus de classement</a:t>
            </a:r>
            <a:endParaRPr/>
          </a:p>
        </p:txBody>
      </p:sp>
      <p:pic>
        <p:nvPicPr>
          <p:cNvPr id="1154" name="Google Shape;1154;p68"/>
          <p:cNvPicPr preferRelativeResize="0"/>
          <p:nvPr/>
        </p:nvPicPr>
        <p:blipFill rotWithShape="1">
          <a:blip r:embed="rId3">
            <a:alphaModFix/>
          </a:blip>
          <a:srcRect/>
          <a:stretch/>
        </p:blipFill>
        <p:spPr>
          <a:xfrm>
            <a:off x="6970318" y="1367169"/>
            <a:ext cx="1406840" cy="540000"/>
          </a:xfrm>
          <a:prstGeom prst="rect">
            <a:avLst/>
          </a:prstGeom>
          <a:noFill/>
          <a:ln>
            <a:noFill/>
          </a:ln>
        </p:spPr>
      </p:pic>
      <p:pic>
        <p:nvPicPr>
          <p:cNvPr id="1155" name="Google Shape;1155;p68"/>
          <p:cNvPicPr preferRelativeResize="0"/>
          <p:nvPr/>
        </p:nvPicPr>
        <p:blipFill rotWithShape="1">
          <a:blip r:embed="rId4">
            <a:alphaModFix/>
          </a:blip>
          <a:srcRect/>
          <a:stretch/>
        </p:blipFill>
        <p:spPr>
          <a:xfrm>
            <a:off x="456481" y="1323305"/>
            <a:ext cx="3012273" cy="475622"/>
          </a:xfrm>
          <a:prstGeom prst="rect">
            <a:avLst/>
          </a:prstGeom>
          <a:noFill/>
          <a:ln>
            <a:noFill/>
          </a:ln>
        </p:spPr>
      </p:pic>
      <p:sp>
        <p:nvSpPr>
          <p:cNvPr id="1156" name="Google Shape;1156;p68"/>
          <p:cNvSpPr txBox="1"/>
          <p:nvPr/>
        </p:nvSpPr>
        <p:spPr>
          <a:xfrm>
            <a:off x="942535" y="1316574"/>
            <a:ext cx="2677454"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6. PRISE DE DECISION</a:t>
            </a:r>
            <a:endParaRPr sz="1633">
              <a:solidFill>
                <a:srgbClr val="264D9F"/>
              </a:solidFill>
              <a:latin typeface="Calibri"/>
              <a:ea typeface="Calibri"/>
              <a:cs typeface="Calibri"/>
              <a:sym typeface="Calibri"/>
            </a:endParaRPr>
          </a:p>
        </p:txBody>
      </p:sp>
      <p:sp>
        <p:nvSpPr>
          <p:cNvPr id="1157" name="Google Shape;1157;p68"/>
          <p:cNvSpPr txBox="1"/>
          <p:nvPr/>
        </p:nvSpPr>
        <p:spPr>
          <a:xfrm>
            <a:off x="541979" y="2321785"/>
            <a:ext cx="8239345" cy="310777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endParaRPr sz="1633" b="1">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u="sng">
                <a:solidFill>
                  <a:srgbClr val="938953"/>
                </a:solidFill>
                <a:latin typeface="Calibri"/>
                <a:ea typeface="Calibri"/>
                <a:cs typeface="Calibri"/>
                <a:sym typeface="Calibri"/>
              </a:rPr>
              <a:t>Aspects non simulés</a:t>
            </a:r>
            <a:endParaRPr sz="1633" u="sng">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Comme le résultat du classement est basé sur une méthode quantitative, les aspects non simulés doivent également être pris en compte dans la prise de décision finale. </a:t>
            </a:r>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Par exemple, si un scénario n'a pas atteint le premier rang mais présente de nombreux avantages en termes d'améliorations qualitatives qui ne sont pas reflétés par le score global de durabilité, les décideurs doivent garder ces aspects à l'esprit.</a:t>
            </a:r>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 </a:t>
            </a:r>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Par conséquent, un jugement d'expert doit être fait pour évaluer le classement final des variantes à côté du score global de durabilité. Le scénario qui a finalement été identifié comme le mieux classé (aspects quantitatifs et qualitatifs) est transformé en concept de rénovation à l'étape suivante.</a:t>
            </a:r>
            <a:endParaRPr sz="1633">
              <a:solidFill>
                <a:srgbClr val="938953"/>
              </a:solidFill>
              <a:latin typeface="Calibri"/>
              <a:ea typeface="Calibri"/>
              <a:cs typeface="Calibri"/>
              <a:sym typeface="Calibri"/>
            </a:endParaRPr>
          </a:p>
        </p:txBody>
      </p:sp>
      <p:sp>
        <p:nvSpPr>
          <p:cNvPr id="1158" name="Google Shape;1158;p68"/>
          <p:cNvSpPr txBox="1"/>
          <p:nvPr/>
        </p:nvSpPr>
        <p:spPr>
          <a:xfrm>
            <a:off x="7550613" y="1212316"/>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1159" name="Google Shape;1159;p68"/>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1160" name="Google Shape;1160;p68"/>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165"/>
        <p:cNvGrpSpPr/>
        <p:nvPr/>
      </p:nvGrpSpPr>
      <p:grpSpPr>
        <a:xfrm>
          <a:off x="0" y="0"/>
          <a:ext cx="0" cy="0"/>
          <a:chOff x="0" y="0"/>
          <a:chExt cx="0" cy="0"/>
        </a:xfrm>
      </p:grpSpPr>
      <p:sp>
        <p:nvSpPr>
          <p:cNvPr id="1166" name="Google Shape;1166;p69"/>
          <p:cNvSpPr/>
          <p:nvPr/>
        </p:nvSpPr>
        <p:spPr>
          <a:xfrm>
            <a:off x="1102058" y="14029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167" name="Google Shape;1167;p69"/>
          <p:cNvSpPr/>
          <p:nvPr/>
        </p:nvSpPr>
        <p:spPr>
          <a:xfrm>
            <a:off x="1096100" y="139139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168" name="Google Shape;1168;p69"/>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69</a:t>
            </a:fld>
            <a:endParaRPr sz="816">
              <a:solidFill>
                <a:schemeClr val="lt1"/>
              </a:solidFill>
              <a:latin typeface="Arial"/>
              <a:ea typeface="Arial"/>
              <a:cs typeface="Arial"/>
              <a:sym typeface="Arial"/>
            </a:endParaRPr>
          </a:p>
        </p:txBody>
      </p:sp>
      <p:sp>
        <p:nvSpPr>
          <p:cNvPr id="1169" name="Google Shape;1169;p69"/>
          <p:cNvSpPr txBox="1"/>
          <p:nvPr/>
        </p:nvSpPr>
        <p:spPr>
          <a:xfrm>
            <a:off x="199441" y="133047"/>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de prise de décision</a:t>
            </a:r>
            <a:endParaRPr/>
          </a:p>
        </p:txBody>
      </p:sp>
      <p:sp>
        <p:nvSpPr>
          <p:cNvPr id="1170" name="Google Shape;1170;p69"/>
          <p:cNvSpPr txBox="1"/>
          <p:nvPr/>
        </p:nvSpPr>
        <p:spPr>
          <a:xfrm>
            <a:off x="869206" y="1671090"/>
            <a:ext cx="8126838"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2"/>
                </a:solidFill>
                <a:latin typeface="Calibri"/>
                <a:ea typeface="Calibri"/>
                <a:cs typeface="Calibri"/>
                <a:sym typeface="Calibri"/>
              </a:rPr>
              <a:t>6.3 Méthodes participatives dans la prise de décision</a:t>
            </a:r>
            <a:endParaRPr/>
          </a:p>
        </p:txBody>
      </p:sp>
      <p:pic>
        <p:nvPicPr>
          <p:cNvPr id="1171" name="Google Shape;1171;p69"/>
          <p:cNvPicPr preferRelativeResize="0"/>
          <p:nvPr/>
        </p:nvPicPr>
        <p:blipFill rotWithShape="1">
          <a:blip r:embed="rId3">
            <a:alphaModFix/>
          </a:blip>
          <a:srcRect/>
          <a:stretch/>
        </p:blipFill>
        <p:spPr>
          <a:xfrm>
            <a:off x="6984386" y="1294198"/>
            <a:ext cx="1406840" cy="540000"/>
          </a:xfrm>
          <a:prstGeom prst="rect">
            <a:avLst/>
          </a:prstGeom>
          <a:noFill/>
          <a:ln>
            <a:noFill/>
          </a:ln>
        </p:spPr>
      </p:pic>
      <p:pic>
        <p:nvPicPr>
          <p:cNvPr id="1172" name="Google Shape;1172;p69"/>
          <p:cNvPicPr preferRelativeResize="0"/>
          <p:nvPr/>
        </p:nvPicPr>
        <p:blipFill rotWithShape="1">
          <a:blip r:embed="rId4">
            <a:alphaModFix/>
          </a:blip>
          <a:srcRect/>
          <a:stretch/>
        </p:blipFill>
        <p:spPr>
          <a:xfrm>
            <a:off x="456481" y="1323305"/>
            <a:ext cx="3012273" cy="475622"/>
          </a:xfrm>
          <a:prstGeom prst="rect">
            <a:avLst/>
          </a:prstGeom>
          <a:noFill/>
          <a:ln>
            <a:noFill/>
          </a:ln>
        </p:spPr>
      </p:pic>
      <p:sp>
        <p:nvSpPr>
          <p:cNvPr id="1173" name="Google Shape;1173;p69"/>
          <p:cNvSpPr txBox="1"/>
          <p:nvPr/>
        </p:nvSpPr>
        <p:spPr>
          <a:xfrm>
            <a:off x="942535" y="1316574"/>
            <a:ext cx="2677454"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6. PRISE DE DECISION</a:t>
            </a:r>
            <a:endParaRPr sz="1633">
              <a:solidFill>
                <a:srgbClr val="264D9F"/>
              </a:solidFill>
              <a:latin typeface="Calibri"/>
              <a:ea typeface="Calibri"/>
              <a:cs typeface="Calibri"/>
              <a:sym typeface="Calibri"/>
            </a:endParaRPr>
          </a:p>
        </p:txBody>
      </p:sp>
      <p:pic>
        <p:nvPicPr>
          <p:cNvPr id="1174" name="Google Shape;1174;p69"/>
          <p:cNvPicPr preferRelativeResize="0"/>
          <p:nvPr/>
        </p:nvPicPr>
        <p:blipFill rotWithShape="1">
          <a:blip r:embed="rId5">
            <a:alphaModFix/>
          </a:blip>
          <a:srcRect/>
          <a:stretch/>
        </p:blipFill>
        <p:spPr>
          <a:xfrm>
            <a:off x="5788676" y="2637553"/>
            <a:ext cx="3023084" cy="2413387"/>
          </a:xfrm>
          <a:prstGeom prst="rect">
            <a:avLst/>
          </a:prstGeom>
          <a:noFill/>
          <a:ln>
            <a:noFill/>
          </a:ln>
        </p:spPr>
      </p:pic>
      <p:sp>
        <p:nvSpPr>
          <p:cNvPr id="1175" name="Google Shape;1175;p69"/>
          <p:cNvSpPr txBox="1"/>
          <p:nvPr/>
        </p:nvSpPr>
        <p:spPr>
          <a:xfrm>
            <a:off x="457640" y="2523900"/>
            <a:ext cx="5206254" cy="318491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b="1">
                <a:solidFill>
                  <a:srgbClr val="938953"/>
                </a:solidFill>
                <a:latin typeface="Calibri"/>
                <a:ea typeface="Calibri"/>
                <a:cs typeface="Calibri"/>
                <a:sym typeface="Calibri"/>
              </a:rPr>
              <a:t>Sélectionner le meilleur scénario </a:t>
            </a:r>
            <a:r>
              <a:rPr lang="en-US" sz="1633">
                <a:solidFill>
                  <a:srgbClr val="938953"/>
                </a:solidFill>
                <a:latin typeface="Calibri"/>
                <a:ea typeface="Calibri"/>
                <a:cs typeface="Calibri"/>
                <a:sym typeface="Calibri"/>
              </a:rPr>
              <a:t>en termes d'efficacité énergétique et de coût ainsi que la durabilité globale parmi ceux créés.</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Le meilleur scénario sélectionné sera ensuite développé dans un concept de rénovation, </a:t>
            </a:r>
            <a:r>
              <a:rPr lang="en-US" sz="1633" b="1">
                <a:solidFill>
                  <a:srgbClr val="938953"/>
                </a:solidFill>
                <a:latin typeface="Calibri"/>
                <a:ea typeface="Calibri"/>
                <a:cs typeface="Calibri"/>
                <a:sym typeface="Calibri"/>
              </a:rPr>
              <a:t>les commentaires des occupants et des utilisateurs doivent être pris en compte avant qu'une décision finale ne soit prise sur le meilleur scénario</a:t>
            </a:r>
            <a:r>
              <a:rPr lang="en-US" sz="1633">
                <a:solidFill>
                  <a:srgbClr val="938953"/>
                </a:solidFill>
                <a:latin typeface="Calibri"/>
                <a:ea typeface="Calibri"/>
                <a:cs typeface="Calibri"/>
                <a:sym typeface="Calibri"/>
              </a:rPr>
              <a:t>. Les opinions des occupants et des utilisateurs doivent être fortement pondérées.</a:t>
            </a:r>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Les résultats doivent être résumés dans un rapport de synthèse, qui est ensuite </a:t>
            </a:r>
            <a:r>
              <a:rPr lang="en-US" sz="1633" b="1">
                <a:solidFill>
                  <a:srgbClr val="938953"/>
                </a:solidFill>
                <a:latin typeface="Calibri"/>
                <a:ea typeface="Calibri"/>
                <a:cs typeface="Calibri"/>
                <a:sym typeface="Calibri"/>
              </a:rPr>
              <a:t>présenté lors d'une réunion du SPG.</a:t>
            </a:r>
            <a:endParaRPr sz="1633" b="1">
              <a:solidFill>
                <a:srgbClr val="938953"/>
              </a:solidFill>
              <a:latin typeface="Calibri"/>
              <a:ea typeface="Calibri"/>
              <a:cs typeface="Calibri"/>
              <a:sym typeface="Calibri"/>
            </a:endParaRPr>
          </a:p>
        </p:txBody>
      </p:sp>
      <p:sp>
        <p:nvSpPr>
          <p:cNvPr id="1176" name="Google Shape;1176;p69"/>
          <p:cNvSpPr txBox="1"/>
          <p:nvPr/>
        </p:nvSpPr>
        <p:spPr>
          <a:xfrm>
            <a:off x="7449040" y="1192690"/>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1177" name="Google Shape;1177;p69"/>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1178" name="Google Shape;1178;p69"/>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7"/>
          <p:cNvSpPr/>
          <p:nvPr/>
        </p:nvSpPr>
        <p:spPr>
          <a:xfrm>
            <a:off x="1102058" y="14029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55" name="Google Shape;155;p7"/>
          <p:cNvSpPr/>
          <p:nvPr/>
        </p:nvSpPr>
        <p:spPr>
          <a:xfrm>
            <a:off x="1096100" y="139139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56" name="Google Shape;156;p7"/>
          <p:cNvSpPr txBox="1"/>
          <p:nvPr/>
        </p:nvSpPr>
        <p:spPr>
          <a:xfrm>
            <a:off x="287946" y="127227"/>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d'initiation</a:t>
            </a:r>
            <a:endParaRPr/>
          </a:p>
        </p:txBody>
      </p:sp>
      <p:sp>
        <p:nvSpPr>
          <p:cNvPr id="157" name="Google Shape;157;p7"/>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7</a:t>
            </a:fld>
            <a:endParaRPr sz="816">
              <a:solidFill>
                <a:schemeClr val="lt1"/>
              </a:solidFill>
              <a:latin typeface="Arial"/>
              <a:ea typeface="Arial"/>
              <a:cs typeface="Arial"/>
              <a:sym typeface="Arial"/>
            </a:endParaRPr>
          </a:p>
        </p:txBody>
      </p:sp>
      <p:sp>
        <p:nvSpPr>
          <p:cNvPr id="158" name="Google Shape;158;p7"/>
          <p:cNvSpPr txBox="1"/>
          <p:nvPr/>
        </p:nvSpPr>
        <p:spPr>
          <a:xfrm>
            <a:off x="935763" y="2593534"/>
            <a:ext cx="7236688" cy="185134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a:t>
            </a:r>
            <a:r>
              <a:rPr lang="en-US" sz="1633" b="1">
                <a:solidFill>
                  <a:srgbClr val="938953"/>
                </a:solidFill>
                <a:latin typeface="Calibri"/>
                <a:ea typeface="Calibri"/>
                <a:cs typeface="Calibri"/>
                <a:sym typeface="Calibri"/>
              </a:rPr>
              <a:t>’« équipe SMC » est le groupe d'experts nommés par la municipalité qui gérera l'ensemble du processus décisionnel</a:t>
            </a:r>
            <a:r>
              <a:rPr lang="en-US" sz="1633">
                <a:solidFill>
                  <a:srgbClr val="938953"/>
                </a:solidFill>
                <a:latin typeface="Calibri"/>
                <a:ea typeface="Calibri"/>
                <a:cs typeface="Calibri"/>
                <a:sym typeface="Calibri"/>
              </a:rPr>
              <a:t>. </a:t>
            </a:r>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u="sng">
                <a:solidFill>
                  <a:srgbClr val="938953"/>
                </a:solidFill>
                <a:latin typeface="Calibri"/>
                <a:ea typeface="Calibri"/>
                <a:cs typeface="Calibri"/>
                <a:sym typeface="Calibri"/>
              </a:rPr>
              <a:t>Un coordinateur du Groupe de Travail  </a:t>
            </a:r>
            <a:r>
              <a:rPr lang="en-US" sz="1633">
                <a:solidFill>
                  <a:srgbClr val="938953"/>
                </a:solidFill>
                <a:latin typeface="Calibri"/>
                <a:ea typeface="Calibri"/>
                <a:cs typeface="Calibri"/>
                <a:sym typeface="Calibri"/>
              </a:rPr>
              <a:t>sera nommé. </a:t>
            </a:r>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Il/elle sera le principal(e) responsable du déploiement des activités et servira d'interface avec la municipalité.</a:t>
            </a:r>
            <a:endParaRPr/>
          </a:p>
        </p:txBody>
      </p:sp>
      <p:sp>
        <p:nvSpPr>
          <p:cNvPr id="159" name="Google Shape;159;p7"/>
          <p:cNvSpPr txBox="1"/>
          <p:nvPr/>
        </p:nvSpPr>
        <p:spPr>
          <a:xfrm>
            <a:off x="935762" y="1705134"/>
            <a:ext cx="8126838"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1.2 Équipe SMC</a:t>
            </a:r>
            <a:endParaRPr/>
          </a:p>
        </p:txBody>
      </p:sp>
      <p:pic>
        <p:nvPicPr>
          <p:cNvPr id="160" name="Google Shape;160;p7"/>
          <p:cNvPicPr preferRelativeResize="0"/>
          <p:nvPr/>
        </p:nvPicPr>
        <p:blipFill rotWithShape="1">
          <a:blip r:embed="rId3">
            <a:alphaModFix/>
          </a:blip>
          <a:srcRect/>
          <a:stretch/>
        </p:blipFill>
        <p:spPr>
          <a:xfrm>
            <a:off x="475256" y="1293305"/>
            <a:ext cx="2230425" cy="484237"/>
          </a:xfrm>
          <a:prstGeom prst="rect">
            <a:avLst/>
          </a:prstGeom>
          <a:noFill/>
          <a:ln>
            <a:noFill/>
          </a:ln>
        </p:spPr>
      </p:pic>
      <p:pic>
        <p:nvPicPr>
          <p:cNvPr id="161" name="Google Shape;161;p7"/>
          <p:cNvPicPr preferRelativeResize="0"/>
          <p:nvPr/>
        </p:nvPicPr>
        <p:blipFill rotWithShape="1">
          <a:blip r:embed="rId4">
            <a:alphaModFix/>
          </a:blip>
          <a:srcRect/>
          <a:stretch/>
        </p:blipFill>
        <p:spPr>
          <a:xfrm>
            <a:off x="6936065" y="1319551"/>
            <a:ext cx="1406843" cy="540000"/>
          </a:xfrm>
          <a:prstGeom prst="rect">
            <a:avLst/>
          </a:prstGeom>
          <a:noFill/>
          <a:ln>
            <a:noFill/>
          </a:ln>
        </p:spPr>
      </p:pic>
      <p:sp>
        <p:nvSpPr>
          <p:cNvPr id="162" name="Google Shape;162;p7"/>
          <p:cNvSpPr txBox="1"/>
          <p:nvPr/>
        </p:nvSpPr>
        <p:spPr>
          <a:xfrm>
            <a:off x="7400722" y="1239504"/>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163" name="Google Shape;163;p7"/>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164" name="Google Shape;164;p7"/>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183"/>
        <p:cNvGrpSpPr/>
        <p:nvPr/>
      </p:nvGrpSpPr>
      <p:grpSpPr>
        <a:xfrm>
          <a:off x="0" y="0"/>
          <a:ext cx="0" cy="0"/>
          <a:chOff x="0" y="0"/>
          <a:chExt cx="0" cy="0"/>
        </a:xfrm>
      </p:grpSpPr>
      <p:sp>
        <p:nvSpPr>
          <p:cNvPr id="1184" name="Google Shape;1184;p70"/>
          <p:cNvSpPr/>
          <p:nvPr/>
        </p:nvSpPr>
        <p:spPr>
          <a:xfrm>
            <a:off x="1102058" y="82379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185" name="Google Shape;1185;p70"/>
          <p:cNvSpPr/>
          <p:nvPr/>
        </p:nvSpPr>
        <p:spPr>
          <a:xfrm>
            <a:off x="1096100" y="81227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186" name="Google Shape;1186;p70"/>
          <p:cNvSpPr txBox="1"/>
          <p:nvPr/>
        </p:nvSpPr>
        <p:spPr>
          <a:xfrm>
            <a:off x="189021" y="133124"/>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du concept de modernisation</a:t>
            </a:r>
            <a:endParaRPr/>
          </a:p>
        </p:txBody>
      </p:sp>
      <p:pic>
        <p:nvPicPr>
          <p:cNvPr id="1187" name="Google Shape;1187;p70"/>
          <p:cNvPicPr preferRelativeResize="0"/>
          <p:nvPr/>
        </p:nvPicPr>
        <p:blipFill rotWithShape="1">
          <a:blip r:embed="rId3">
            <a:alphaModFix/>
          </a:blip>
          <a:srcRect/>
          <a:stretch/>
        </p:blipFill>
        <p:spPr>
          <a:xfrm>
            <a:off x="471125" y="1354676"/>
            <a:ext cx="2810494" cy="475622"/>
          </a:xfrm>
          <a:prstGeom prst="rect">
            <a:avLst/>
          </a:prstGeom>
          <a:noFill/>
          <a:ln>
            <a:noFill/>
          </a:ln>
        </p:spPr>
      </p:pic>
      <p:pic>
        <p:nvPicPr>
          <p:cNvPr id="1188" name="Google Shape;1188;p70"/>
          <p:cNvPicPr preferRelativeResize="0"/>
          <p:nvPr/>
        </p:nvPicPr>
        <p:blipFill rotWithShape="1">
          <a:blip r:embed="rId4">
            <a:alphaModFix/>
          </a:blip>
          <a:srcRect/>
          <a:stretch/>
        </p:blipFill>
        <p:spPr>
          <a:xfrm>
            <a:off x="189021" y="2469684"/>
            <a:ext cx="8807669" cy="1164165"/>
          </a:xfrm>
          <a:prstGeom prst="rect">
            <a:avLst/>
          </a:prstGeom>
          <a:noFill/>
          <a:ln>
            <a:noFill/>
          </a:ln>
        </p:spPr>
      </p:pic>
      <p:sp>
        <p:nvSpPr>
          <p:cNvPr id="1189" name="Google Shape;1189;p70"/>
          <p:cNvSpPr txBox="1"/>
          <p:nvPr/>
        </p:nvSpPr>
        <p:spPr>
          <a:xfrm>
            <a:off x="896428" y="1388581"/>
            <a:ext cx="3366814"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7. CONCEPT DE RENOVATION</a:t>
            </a:r>
            <a:endParaRPr sz="1633">
              <a:solidFill>
                <a:srgbClr val="264D9F"/>
              </a:solidFill>
              <a:latin typeface="Calibri"/>
              <a:ea typeface="Calibri"/>
              <a:cs typeface="Calibri"/>
              <a:sym typeface="Calibri"/>
            </a:endParaRPr>
          </a:p>
        </p:txBody>
      </p:sp>
      <p:sp>
        <p:nvSpPr>
          <p:cNvPr id="1190" name="Google Shape;1190;p70"/>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1191" name="Google Shape;1191;p70"/>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1"/>
          <p:cNvSpPr/>
          <p:nvPr/>
        </p:nvSpPr>
        <p:spPr>
          <a:xfrm>
            <a:off x="1020778" y="789287"/>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198" name="Google Shape;1198;p71"/>
          <p:cNvSpPr txBox="1"/>
          <p:nvPr/>
        </p:nvSpPr>
        <p:spPr>
          <a:xfrm>
            <a:off x="292648" y="155083"/>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du concept de modernisation</a:t>
            </a:r>
            <a:endParaRPr/>
          </a:p>
        </p:txBody>
      </p:sp>
      <p:sp>
        <p:nvSpPr>
          <p:cNvPr id="1199" name="Google Shape;1199;p71"/>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71</a:t>
            </a:fld>
            <a:endParaRPr sz="816">
              <a:solidFill>
                <a:schemeClr val="lt1"/>
              </a:solidFill>
              <a:latin typeface="Arial"/>
              <a:ea typeface="Arial"/>
              <a:cs typeface="Arial"/>
              <a:sym typeface="Arial"/>
            </a:endParaRPr>
          </a:p>
        </p:txBody>
      </p:sp>
      <p:pic>
        <p:nvPicPr>
          <p:cNvPr id="1200" name="Google Shape;1200;p71"/>
          <p:cNvPicPr preferRelativeResize="0"/>
          <p:nvPr/>
        </p:nvPicPr>
        <p:blipFill rotWithShape="1">
          <a:blip r:embed="rId3">
            <a:alphaModFix/>
          </a:blip>
          <a:srcRect/>
          <a:stretch/>
        </p:blipFill>
        <p:spPr>
          <a:xfrm>
            <a:off x="471125" y="1354676"/>
            <a:ext cx="2810494" cy="475622"/>
          </a:xfrm>
          <a:prstGeom prst="rect">
            <a:avLst/>
          </a:prstGeom>
          <a:noFill/>
          <a:ln>
            <a:noFill/>
          </a:ln>
        </p:spPr>
      </p:pic>
      <p:pic>
        <p:nvPicPr>
          <p:cNvPr id="1201" name="Google Shape;1201;p71"/>
          <p:cNvPicPr preferRelativeResize="0"/>
          <p:nvPr/>
        </p:nvPicPr>
        <p:blipFill rotWithShape="1">
          <a:blip r:embed="rId4">
            <a:alphaModFix/>
          </a:blip>
          <a:srcRect/>
          <a:stretch/>
        </p:blipFill>
        <p:spPr>
          <a:xfrm>
            <a:off x="5155484" y="2028263"/>
            <a:ext cx="3045981" cy="664577"/>
          </a:xfrm>
          <a:prstGeom prst="rect">
            <a:avLst/>
          </a:prstGeom>
          <a:noFill/>
          <a:ln>
            <a:noFill/>
          </a:ln>
        </p:spPr>
      </p:pic>
      <p:sp>
        <p:nvSpPr>
          <p:cNvPr id="1202" name="Google Shape;1202;p71"/>
          <p:cNvSpPr txBox="1"/>
          <p:nvPr/>
        </p:nvSpPr>
        <p:spPr>
          <a:xfrm>
            <a:off x="896428" y="1388581"/>
            <a:ext cx="3366814"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7. CONCEPT DE RENOVATION</a:t>
            </a:r>
            <a:endParaRPr sz="1633">
              <a:solidFill>
                <a:srgbClr val="264D9F"/>
              </a:solidFill>
              <a:latin typeface="Calibri"/>
              <a:ea typeface="Calibri"/>
              <a:cs typeface="Calibri"/>
              <a:sym typeface="Calibri"/>
            </a:endParaRPr>
          </a:p>
        </p:txBody>
      </p:sp>
      <p:sp>
        <p:nvSpPr>
          <p:cNvPr id="1203" name="Google Shape;1203;p71"/>
          <p:cNvSpPr/>
          <p:nvPr/>
        </p:nvSpPr>
        <p:spPr>
          <a:xfrm>
            <a:off x="5435557" y="2182385"/>
            <a:ext cx="2425907" cy="356332"/>
          </a:xfrm>
          <a:prstGeom prst="rect">
            <a:avLst/>
          </a:prstGeom>
          <a:solidFill>
            <a:srgbClr val="52B0B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a:solidFill>
                  <a:schemeClr val="lt1"/>
                </a:solidFill>
                <a:latin typeface="Calibri"/>
                <a:ea typeface="Calibri"/>
                <a:cs typeface="Calibri"/>
                <a:sym typeface="Calibri"/>
              </a:rPr>
              <a:t>7 Concept de rénovation</a:t>
            </a:r>
            <a:endParaRPr sz="1400" b="1">
              <a:solidFill>
                <a:schemeClr val="lt1"/>
              </a:solidFill>
              <a:latin typeface="Calibri"/>
              <a:ea typeface="Calibri"/>
              <a:cs typeface="Calibri"/>
              <a:sym typeface="Calibri"/>
            </a:endParaRPr>
          </a:p>
        </p:txBody>
      </p:sp>
      <p:sp>
        <p:nvSpPr>
          <p:cNvPr id="1204" name="Google Shape;1204;p71"/>
          <p:cNvSpPr txBox="1"/>
          <p:nvPr/>
        </p:nvSpPr>
        <p:spPr>
          <a:xfrm>
            <a:off x="281002" y="2782003"/>
            <a:ext cx="7772325" cy="235391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Le concept de rénovation est un rapport contenant la </a:t>
            </a:r>
            <a:r>
              <a:rPr lang="en-US" sz="1633" b="1">
                <a:solidFill>
                  <a:srgbClr val="938953"/>
                </a:solidFill>
                <a:latin typeface="Calibri"/>
                <a:ea typeface="Calibri"/>
                <a:cs typeface="Calibri"/>
                <a:sym typeface="Calibri"/>
              </a:rPr>
              <a:t>description des interventions prévues par le scénario</a:t>
            </a:r>
            <a:r>
              <a:rPr lang="en-US" sz="1633">
                <a:solidFill>
                  <a:srgbClr val="938953"/>
                </a:solidFill>
                <a:latin typeface="Calibri"/>
                <a:ea typeface="Calibri"/>
                <a:cs typeface="Calibri"/>
                <a:sym typeface="Calibri"/>
              </a:rPr>
              <a:t>.</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Les interventions sont illustrées pour l'agglomération et le(s) bâtiment(s) et organisées selon les enjeux de SBTool et SNTool.</a:t>
            </a:r>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b="1">
                <a:solidFill>
                  <a:srgbClr val="938953"/>
                </a:solidFill>
                <a:latin typeface="Calibri"/>
                <a:ea typeface="Calibri"/>
                <a:cs typeface="Calibri"/>
                <a:sym typeface="Calibri"/>
              </a:rPr>
              <a:t>Le concept de rénovation doit être considéré comme la première étape d'un processus intégré d'urbanisme et de conception</a:t>
            </a:r>
            <a:r>
              <a:rPr lang="en-US" sz="1633">
                <a:solidFill>
                  <a:srgbClr val="938953"/>
                </a:solidFill>
                <a:latin typeface="Calibri"/>
                <a:ea typeface="Calibri"/>
                <a:cs typeface="Calibri"/>
                <a:sym typeface="Calibri"/>
              </a:rPr>
              <a:t>. Il fournit une base solide pour construire un projet de modernisation valable à l'avenir.</a:t>
            </a:r>
            <a:endParaRPr sz="1633">
              <a:solidFill>
                <a:srgbClr val="938953"/>
              </a:solidFill>
              <a:latin typeface="Calibri"/>
              <a:ea typeface="Calibri"/>
              <a:cs typeface="Calibri"/>
              <a:sym typeface="Calibri"/>
            </a:endParaRPr>
          </a:p>
        </p:txBody>
      </p:sp>
      <p:sp>
        <p:nvSpPr>
          <p:cNvPr id="1205" name="Google Shape;1205;p71"/>
          <p:cNvSpPr txBox="1"/>
          <p:nvPr/>
        </p:nvSpPr>
        <p:spPr>
          <a:xfrm>
            <a:off x="281001" y="2156873"/>
            <a:ext cx="4874483" cy="58984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L'équipe SMC doit </a:t>
            </a:r>
            <a:r>
              <a:rPr lang="en-US" sz="1633" b="1">
                <a:solidFill>
                  <a:srgbClr val="938953"/>
                </a:solidFill>
                <a:latin typeface="Calibri"/>
                <a:ea typeface="Calibri"/>
                <a:cs typeface="Calibri"/>
                <a:sym typeface="Calibri"/>
              </a:rPr>
              <a:t>détailler le meilleur scénario dans un concept de rénovation. </a:t>
            </a:r>
            <a:endParaRPr sz="1633" b="1">
              <a:solidFill>
                <a:srgbClr val="938953"/>
              </a:solidFill>
              <a:latin typeface="Calibri"/>
              <a:ea typeface="Calibri"/>
              <a:cs typeface="Calibri"/>
              <a:sym typeface="Calibri"/>
            </a:endParaRPr>
          </a:p>
        </p:txBody>
      </p:sp>
      <p:sp>
        <p:nvSpPr>
          <p:cNvPr id="1206" name="Google Shape;1206;p71"/>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1207" name="Google Shape;1207;p71"/>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212"/>
        <p:cNvGrpSpPr/>
        <p:nvPr/>
      </p:nvGrpSpPr>
      <p:grpSpPr>
        <a:xfrm>
          <a:off x="0" y="0"/>
          <a:ext cx="0" cy="0"/>
          <a:chOff x="0" y="0"/>
          <a:chExt cx="0" cy="0"/>
        </a:xfrm>
      </p:grpSpPr>
      <p:sp>
        <p:nvSpPr>
          <p:cNvPr id="1213" name="Google Shape;1213;p72"/>
          <p:cNvSpPr/>
          <p:nvPr/>
        </p:nvSpPr>
        <p:spPr>
          <a:xfrm>
            <a:off x="1102058" y="14029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214" name="Google Shape;1214;p72"/>
          <p:cNvSpPr/>
          <p:nvPr/>
        </p:nvSpPr>
        <p:spPr>
          <a:xfrm>
            <a:off x="1096100" y="139139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215" name="Google Shape;1215;p72"/>
          <p:cNvSpPr txBox="1"/>
          <p:nvPr/>
        </p:nvSpPr>
        <p:spPr>
          <a:xfrm>
            <a:off x="308266" y="157449"/>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du concept de modernisation</a:t>
            </a:r>
            <a:endParaRPr/>
          </a:p>
        </p:txBody>
      </p:sp>
      <p:sp>
        <p:nvSpPr>
          <p:cNvPr id="1216" name="Google Shape;1216;p72"/>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72</a:t>
            </a:fld>
            <a:endParaRPr sz="816">
              <a:solidFill>
                <a:schemeClr val="lt1"/>
              </a:solidFill>
              <a:latin typeface="Arial"/>
              <a:ea typeface="Arial"/>
              <a:cs typeface="Arial"/>
              <a:sym typeface="Arial"/>
            </a:endParaRPr>
          </a:p>
        </p:txBody>
      </p:sp>
      <p:pic>
        <p:nvPicPr>
          <p:cNvPr id="1217" name="Google Shape;1217;p72"/>
          <p:cNvPicPr preferRelativeResize="0"/>
          <p:nvPr/>
        </p:nvPicPr>
        <p:blipFill rotWithShape="1">
          <a:blip r:embed="rId3">
            <a:alphaModFix/>
          </a:blip>
          <a:srcRect/>
          <a:stretch/>
        </p:blipFill>
        <p:spPr>
          <a:xfrm>
            <a:off x="6967201" y="1259822"/>
            <a:ext cx="1404000" cy="666547"/>
          </a:xfrm>
          <a:prstGeom prst="rect">
            <a:avLst/>
          </a:prstGeom>
          <a:noFill/>
          <a:ln>
            <a:noFill/>
          </a:ln>
        </p:spPr>
      </p:pic>
      <p:pic>
        <p:nvPicPr>
          <p:cNvPr id="1218" name="Google Shape;1218;p72"/>
          <p:cNvPicPr preferRelativeResize="0"/>
          <p:nvPr/>
        </p:nvPicPr>
        <p:blipFill rotWithShape="1">
          <a:blip r:embed="rId4">
            <a:alphaModFix/>
          </a:blip>
          <a:srcRect/>
          <a:stretch/>
        </p:blipFill>
        <p:spPr>
          <a:xfrm>
            <a:off x="471125" y="1354676"/>
            <a:ext cx="2810494" cy="475622"/>
          </a:xfrm>
          <a:prstGeom prst="rect">
            <a:avLst/>
          </a:prstGeom>
          <a:noFill/>
          <a:ln>
            <a:noFill/>
          </a:ln>
        </p:spPr>
      </p:pic>
      <p:sp>
        <p:nvSpPr>
          <p:cNvPr id="1219" name="Google Shape;1219;p72"/>
          <p:cNvSpPr txBox="1"/>
          <p:nvPr/>
        </p:nvSpPr>
        <p:spPr>
          <a:xfrm>
            <a:off x="896428" y="1388581"/>
            <a:ext cx="3366814"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7. CONCEPT DE RENOVATION</a:t>
            </a:r>
            <a:endParaRPr sz="1633">
              <a:solidFill>
                <a:srgbClr val="264D9F"/>
              </a:solidFill>
              <a:latin typeface="Calibri"/>
              <a:ea typeface="Calibri"/>
              <a:cs typeface="Calibri"/>
              <a:sym typeface="Calibri"/>
            </a:endParaRPr>
          </a:p>
        </p:txBody>
      </p:sp>
      <p:sp>
        <p:nvSpPr>
          <p:cNvPr id="1220" name="Google Shape;1220;p72"/>
          <p:cNvSpPr txBox="1"/>
          <p:nvPr/>
        </p:nvSpPr>
        <p:spPr>
          <a:xfrm>
            <a:off x="785785" y="1937452"/>
            <a:ext cx="7585416" cy="38895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542">
                <a:solidFill>
                  <a:srgbClr val="938953"/>
                </a:solidFill>
                <a:latin typeface="Calibri"/>
                <a:ea typeface="Calibri"/>
                <a:cs typeface="Calibri"/>
                <a:sym typeface="Calibri"/>
              </a:rPr>
              <a:t>Pour chaque intervention les informations à fournir sont :</a:t>
            </a:r>
            <a:endParaRPr sz="1542">
              <a:solidFill>
                <a:srgbClr val="938953"/>
              </a:solidFill>
              <a:latin typeface="Calibri"/>
              <a:ea typeface="Calibri"/>
              <a:cs typeface="Calibri"/>
              <a:sym typeface="Calibri"/>
            </a:endParaRPr>
          </a:p>
          <a:p>
            <a:pPr marL="285750" marR="0" lvl="0" indent="-285750" algn="l" rtl="0">
              <a:lnSpc>
                <a:spcPct val="150000"/>
              </a:lnSpc>
              <a:spcBef>
                <a:spcPts val="0"/>
              </a:spcBef>
              <a:spcAft>
                <a:spcPts val="0"/>
              </a:spcAft>
              <a:buClr>
                <a:srgbClr val="953734"/>
              </a:buClr>
              <a:buSzPts val="1542"/>
              <a:buFont typeface="Arial"/>
              <a:buChar char="•"/>
            </a:pPr>
            <a:r>
              <a:rPr lang="en-US" sz="1542">
                <a:solidFill>
                  <a:srgbClr val="953734"/>
                </a:solidFill>
                <a:latin typeface="Calibri"/>
                <a:ea typeface="Calibri"/>
                <a:cs typeface="Calibri"/>
                <a:sym typeface="Calibri"/>
              </a:rPr>
              <a:t>- Description</a:t>
            </a:r>
            <a:endParaRPr sz="1542">
              <a:solidFill>
                <a:srgbClr val="953734"/>
              </a:solidFill>
              <a:latin typeface="Calibri"/>
              <a:ea typeface="Calibri"/>
              <a:cs typeface="Calibri"/>
              <a:sym typeface="Calibri"/>
            </a:endParaRPr>
          </a:p>
          <a:p>
            <a:pPr marL="285750" marR="0" lvl="0" indent="-285750" algn="l" rtl="0">
              <a:lnSpc>
                <a:spcPct val="150000"/>
              </a:lnSpc>
              <a:spcBef>
                <a:spcPts val="0"/>
              </a:spcBef>
              <a:spcAft>
                <a:spcPts val="0"/>
              </a:spcAft>
              <a:buClr>
                <a:srgbClr val="953734"/>
              </a:buClr>
              <a:buSzPts val="1542"/>
              <a:buFont typeface="Arial"/>
              <a:buChar char="•"/>
            </a:pPr>
            <a:r>
              <a:rPr lang="en-US" sz="1542">
                <a:solidFill>
                  <a:srgbClr val="953734"/>
                </a:solidFill>
                <a:latin typeface="Calibri"/>
                <a:ea typeface="Calibri"/>
                <a:cs typeface="Calibri"/>
                <a:sym typeface="Calibri"/>
              </a:rPr>
              <a:t>- Résultas attendus</a:t>
            </a:r>
            <a:endParaRPr sz="1542">
              <a:solidFill>
                <a:srgbClr val="953734"/>
              </a:solidFill>
              <a:latin typeface="Calibri"/>
              <a:ea typeface="Calibri"/>
              <a:cs typeface="Calibri"/>
              <a:sym typeface="Calibri"/>
            </a:endParaRPr>
          </a:p>
          <a:p>
            <a:pPr marL="285750" marR="0" lvl="0" indent="-285750" algn="l" rtl="0">
              <a:lnSpc>
                <a:spcPct val="150000"/>
              </a:lnSpc>
              <a:spcBef>
                <a:spcPts val="0"/>
              </a:spcBef>
              <a:spcAft>
                <a:spcPts val="0"/>
              </a:spcAft>
              <a:buClr>
                <a:srgbClr val="953734"/>
              </a:buClr>
              <a:buSzPts val="1542"/>
              <a:buFont typeface="Arial"/>
              <a:buChar char="•"/>
            </a:pPr>
            <a:r>
              <a:rPr lang="en-US" sz="1542">
                <a:solidFill>
                  <a:srgbClr val="953734"/>
                </a:solidFill>
                <a:latin typeface="Calibri"/>
                <a:ea typeface="Calibri"/>
                <a:cs typeface="Calibri"/>
                <a:sym typeface="Calibri"/>
              </a:rPr>
              <a:t>- Activités/travaux pour mettre en œuvre l'intervention</a:t>
            </a:r>
            <a:endParaRPr sz="1542">
              <a:solidFill>
                <a:srgbClr val="953734"/>
              </a:solidFill>
              <a:latin typeface="Calibri"/>
              <a:ea typeface="Calibri"/>
              <a:cs typeface="Calibri"/>
              <a:sym typeface="Calibri"/>
            </a:endParaRPr>
          </a:p>
          <a:p>
            <a:pPr marL="285750" marR="0" lvl="0" indent="-285750" algn="l" rtl="0">
              <a:lnSpc>
                <a:spcPct val="150000"/>
              </a:lnSpc>
              <a:spcBef>
                <a:spcPts val="0"/>
              </a:spcBef>
              <a:spcAft>
                <a:spcPts val="0"/>
              </a:spcAft>
              <a:buClr>
                <a:srgbClr val="953734"/>
              </a:buClr>
              <a:buSzPts val="1542"/>
              <a:buFont typeface="Arial"/>
              <a:buChar char="•"/>
            </a:pPr>
            <a:r>
              <a:rPr lang="en-US" sz="1542">
                <a:solidFill>
                  <a:srgbClr val="953734"/>
                </a:solidFill>
                <a:latin typeface="Calibri"/>
                <a:ea typeface="Calibri"/>
                <a:cs typeface="Calibri"/>
                <a:sym typeface="Calibri"/>
              </a:rPr>
              <a:t>- Planning</a:t>
            </a:r>
            <a:endParaRPr sz="1542">
              <a:solidFill>
                <a:srgbClr val="953734"/>
              </a:solidFill>
              <a:latin typeface="Calibri"/>
              <a:ea typeface="Calibri"/>
              <a:cs typeface="Calibri"/>
              <a:sym typeface="Calibri"/>
            </a:endParaRPr>
          </a:p>
          <a:p>
            <a:pPr marL="285750" marR="0" lvl="0" indent="-285750" algn="l" rtl="0">
              <a:lnSpc>
                <a:spcPct val="150000"/>
              </a:lnSpc>
              <a:spcBef>
                <a:spcPts val="0"/>
              </a:spcBef>
              <a:spcAft>
                <a:spcPts val="0"/>
              </a:spcAft>
              <a:buClr>
                <a:srgbClr val="953734"/>
              </a:buClr>
              <a:buSzPts val="1542"/>
              <a:buFont typeface="Arial"/>
              <a:buChar char="•"/>
            </a:pPr>
            <a:r>
              <a:rPr lang="en-US" sz="1542">
                <a:solidFill>
                  <a:srgbClr val="953734"/>
                </a:solidFill>
                <a:latin typeface="Calibri"/>
                <a:ea typeface="Calibri"/>
                <a:cs typeface="Calibri"/>
                <a:sym typeface="Calibri"/>
              </a:rPr>
              <a:t>- Estimation Budgétaire </a:t>
            </a:r>
            <a:endParaRPr sz="1542">
              <a:solidFill>
                <a:srgbClr val="953734"/>
              </a:solidFill>
              <a:latin typeface="Calibri"/>
              <a:ea typeface="Calibri"/>
              <a:cs typeface="Calibri"/>
              <a:sym typeface="Calibri"/>
            </a:endParaRPr>
          </a:p>
          <a:p>
            <a:pPr marL="285750" marR="0" lvl="0" indent="-285750" algn="l" rtl="0">
              <a:lnSpc>
                <a:spcPct val="150000"/>
              </a:lnSpc>
              <a:spcBef>
                <a:spcPts val="0"/>
              </a:spcBef>
              <a:spcAft>
                <a:spcPts val="0"/>
              </a:spcAft>
              <a:buClr>
                <a:srgbClr val="953734"/>
              </a:buClr>
              <a:buSzPts val="1542"/>
              <a:buFont typeface="Arial"/>
              <a:buChar char="•"/>
            </a:pPr>
            <a:r>
              <a:rPr lang="en-US" sz="1542">
                <a:solidFill>
                  <a:srgbClr val="953734"/>
                </a:solidFill>
                <a:latin typeface="Calibri"/>
                <a:ea typeface="Calibri"/>
                <a:cs typeface="Calibri"/>
                <a:sym typeface="Calibri"/>
              </a:rPr>
              <a:t>- Schéma de Financement </a:t>
            </a:r>
            <a:endParaRPr sz="1542">
              <a:solidFill>
                <a:srgbClr val="953734"/>
              </a:solidFill>
              <a:latin typeface="Calibri"/>
              <a:ea typeface="Calibri"/>
              <a:cs typeface="Calibri"/>
              <a:sym typeface="Calibri"/>
            </a:endParaRPr>
          </a:p>
          <a:p>
            <a:pPr marL="285750" marR="0" lvl="0" indent="-285750" algn="l" rtl="0">
              <a:lnSpc>
                <a:spcPct val="150000"/>
              </a:lnSpc>
              <a:spcBef>
                <a:spcPts val="0"/>
              </a:spcBef>
              <a:spcAft>
                <a:spcPts val="0"/>
              </a:spcAft>
              <a:buClr>
                <a:srgbClr val="953734"/>
              </a:buClr>
              <a:buSzPts val="1542"/>
              <a:buFont typeface="Arial"/>
              <a:buChar char="•"/>
            </a:pPr>
            <a:r>
              <a:rPr lang="en-US" sz="1542">
                <a:solidFill>
                  <a:srgbClr val="953734"/>
                </a:solidFill>
                <a:latin typeface="Calibri"/>
                <a:ea typeface="Calibri"/>
                <a:cs typeface="Calibri"/>
                <a:sym typeface="Calibri"/>
              </a:rPr>
              <a:t>- Responsable de la mise en oeuvre</a:t>
            </a:r>
            <a:endParaRPr sz="1542">
              <a:solidFill>
                <a:srgbClr val="953734"/>
              </a:solidFill>
              <a:latin typeface="Calibri"/>
              <a:ea typeface="Calibri"/>
              <a:cs typeface="Calibri"/>
              <a:sym typeface="Calibri"/>
            </a:endParaRPr>
          </a:p>
          <a:p>
            <a:pPr marL="285750" marR="0" lvl="0" indent="-285750" algn="l" rtl="0">
              <a:lnSpc>
                <a:spcPct val="150000"/>
              </a:lnSpc>
              <a:spcBef>
                <a:spcPts val="0"/>
              </a:spcBef>
              <a:spcAft>
                <a:spcPts val="0"/>
              </a:spcAft>
              <a:buClr>
                <a:srgbClr val="953734"/>
              </a:buClr>
              <a:buSzPts val="1542"/>
              <a:buFont typeface="Arial"/>
              <a:buChar char="•"/>
            </a:pPr>
            <a:r>
              <a:rPr lang="en-US" sz="1542">
                <a:solidFill>
                  <a:srgbClr val="953734"/>
                </a:solidFill>
                <a:latin typeface="Calibri"/>
                <a:ea typeface="Calibri"/>
                <a:cs typeface="Calibri"/>
                <a:sym typeface="Calibri"/>
              </a:rPr>
              <a:t>- Partenariats</a:t>
            </a:r>
            <a:endParaRPr sz="1542">
              <a:solidFill>
                <a:srgbClr val="953734"/>
              </a:solidFill>
              <a:latin typeface="Calibri"/>
              <a:ea typeface="Calibri"/>
              <a:cs typeface="Calibri"/>
              <a:sym typeface="Calibri"/>
            </a:endParaRPr>
          </a:p>
          <a:p>
            <a:pPr marL="285750" marR="0" lvl="0" indent="-285750" algn="l" rtl="0">
              <a:lnSpc>
                <a:spcPct val="150000"/>
              </a:lnSpc>
              <a:spcBef>
                <a:spcPts val="0"/>
              </a:spcBef>
              <a:spcAft>
                <a:spcPts val="0"/>
              </a:spcAft>
              <a:buClr>
                <a:srgbClr val="953734"/>
              </a:buClr>
              <a:buSzPts val="1542"/>
              <a:buFont typeface="Arial"/>
              <a:buChar char="•"/>
            </a:pPr>
            <a:r>
              <a:rPr lang="en-US" sz="1542">
                <a:solidFill>
                  <a:srgbClr val="953734"/>
                </a:solidFill>
                <a:latin typeface="Calibri"/>
                <a:ea typeface="Calibri"/>
                <a:cs typeface="Calibri"/>
                <a:sym typeface="Calibri"/>
              </a:rPr>
              <a:t>- Principales parties prenantes </a:t>
            </a:r>
            <a:endParaRPr sz="1542">
              <a:solidFill>
                <a:srgbClr val="953734"/>
              </a:solidFill>
              <a:latin typeface="Calibri"/>
              <a:ea typeface="Calibri"/>
              <a:cs typeface="Calibri"/>
              <a:sym typeface="Calibri"/>
            </a:endParaRPr>
          </a:p>
          <a:p>
            <a:pPr marL="285750" marR="0" lvl="0" indent="-285750" algn="l" rtl="0">
              <a:lnSpc>
                <a:spcPct val="150000"/>
              </a:lnSpc>
              <a:spcBef>
                <a:spcPts val="0"/>
              </a:spcBef>
              <a:spcAft>
                <a:spcPts val="0"/>
              </a:spcAft>
              <a:buClr>
                <a:srgbClr val="953734"/>
              </a:buClr>
              <a:buSzPts val="1542"/>
              <a:buFont typeface="Arial"/>
              <a:buChar char="•"/>
            </a:pPr>
            <a:r>
              <a:rPr lang="en-US" sz="1542">
                <a:solidFill>
                  <a:srgbClr val="953734"/>
                </a:solidFill>
                <a:latin typeface="Calibri"/>
                <a:ea typeface="Calibri"/>
                <a:cs typeface="Calibri"/>
                <a:sym typeface="Calibri"/>
              </a:rPr>
              <a:t>- Liens avec les stratégies, plans, programmes existants ou futurs</a:t>
            </a:r>
            <a:endParaRPr sz="1542">
              <a:solidFill>
                <a:srgbClr val="953734"/>
              </a:solidFill>
              <a:latin typeface="Calibri"/>
              <a:ea typeface="Calibri"/>
              <a:cs typeface="Calibri"/>
              <a:sym typeface="Calibri"/>
            </a:endParaRPr>
          </a:p>
        </p:txBody>
      </p:sp>
      <p:sp>
        <p:nvSpPr>
          <p:cNvPr id="1221" name="Google Shape;1221;p72"/>
          <p:cNvSpPr txBox="1"/>
          <p:nvPr/>
        </p:nvSpPr>
        <p:spPr>
          <a:xfrm>
            <a:off x="7477731" y="1185399"/>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1222" name="Google Shape;1222;p72"/>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1223" name="Google Shape;1223;p72"/>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228"/>
        <p:cNvGrpSpPr/>
        <p:nvPr/>
      </p:nvGrpSpPr>
      <p:grpSpPr>
        <a:xfrm>
          <a:off x="0" y="0"/>
          <a:ext cx="0" cy="0"/>
          <a:chOff x="0" y="0"/>
          <a:chExt cx="0" cy="0"/>
        </a:xfrm>
      </p:grpSpPr>
      <p:sp>
        <p:nvSpPr>
          <p:cNvPr id="1229" name="Google Shape;1229;p73"/>
          <p:cNvSpPr/>
          <p:nvPr/>
        </p:nvSpPr>
        <p:spPr>
          <a:xfrm>
            <a:off x="1112218" y="131147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230" name="Google Shape;1230;p73"/>
          <p:cNvSpPr/>
          <p:nvPr/>
        </p:nvSpPr>
        <p:spPr>
          <a:xfrm>
            <a:off x="1106260" y="129995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231" name="Google Shape;1231;p73"/>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73</a:t>
            </a:fld>
            <a:endParaRPr sz="816">
              <a:solidFill>
                <a:schemeClr val="lt1"/>
              </a:solidFill>
              <a:latin typeface="Arial"/>
              <a:ea typeface="Arial"/>
              <a:cs typeface="Arial"/>
              <a:sym typeface="Arial"/>
            </a:endParaRPr>
          </a:p>
        </p:txBody>
      </p:sp>
      <p:sp>
        <p:nvSpPr>
          <p:cNvPr id="1232" name="Google Shape;1232;p73"/>
          <p:cNvSpPr txBox="1"/>
          <p:nvPr/>
        </p:nvSpPr>
        <p:spPr>
          <a:xfrm>
            <a:off x="292648" y="116809"/>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du concept de modernisation</a:t>
            </a:r>
            <a:endParaRPr/>
          </a:p>
        </p:txBody>
      </p:sp>
      <p:pic>
        <p:nvPicPr>
          <p:cNvPr id="1233" name="Google Shape;1233;p73"/>
          <p:cNvPicPr preferRelativeResize="0"/>
          <p:nvPr/>
        </p:nvPicPr>
        <p:blipFill rotWithShape="1">
          <a:blip r:embed="rId3">
            <a:alphaModFix/>
          </a:blip>
          <a:srcRect/>
          <a:stretch/>
        </p:blipFill>
        <p:spPr>
          <a:xfrm>
            <a:off x="5610459" y="2346351"/>
            <a:ext cx="3045981" cy="664577"/>
          </a:xfrm>
          <a:prstGeom prst="rect">
            <a:avLst/>
          </a:prstGeom>
          <a:noFill/>
          <a:ln>
            <a:noFill/>
          </a:ln>
        </p:spPr>
      </p:pic>
      <p:pic>
        <p:nvPicPr>
          <p:cNvPr id="1234" name="Google Shape;1234;p73"/>
          <p:cNvPicPr preferRelativeResize="0"/>
          <p:nvPr/>
        </p:nvPicPr>
        <p:blipFill rotWithShape="1">
          <a:blip r:embed="rId4">
            <a:alphaModFix/>
          </a:blip>
          <a:srcRect/>
          <a:stretch/>
        </p:blipFill>
        <p:spPr>
          <a:xfrm>
            <a:off x="471125" y="1354676"/>
            <a:ext cx="2810494" cy="475622"/>
          </a:xfrm>
          <a:prstGeom prst="rect">
            <a:avLst/>
          </a:prstGeom>
          <a:noFill/>
          <a:ln>
            <a:noFill/>
          </a:ln>
        </p:spPr>
      </p:pic>
      <p:pic>
        <p:nvPicPr>
          <p:cNvPr id="1235" name="Google Shape;1235;p73"/>
          <p:cNvPicPr preferRelativeResize="0"/>
          <p:nvPr/>
        </p:nvPicPr>
        <p:blipFill rotWithShape="1">
          <a:blip r:embed="rId5">
            <a:alphaModFix/>
          </a:blip>
          <a:srcRect/>
          <a:stretch/>
        </p:blipFill>
        <p:spPr>
          <a:xfrm>
            <a:off x="7030339" y="1323033"/>
            <a:ext cx="1404000" cy="538907"/>
          </a:xfrm>
          <a:prstGeom prst="rect">
            <a:avLst/>
          </a:prstGeom>
          <a:noFill/>
          <a:ln>
            <a:noFill/>
          </a:ln>
        </p:spPr>
      </p:pic>
      <p:sp>
        <p:nvSpPr>
          <p:cNvPr id="1236" name="Google Shape;1236;p73"/>
          <p:cNvSpPr txBox="1"/>
          <p:nvPr/>
        </p:nvSpPr>
        <p:spPr>
          <a:xfrm>
            <a:off x="896428" y="1388581"/>
            <a:ext cx="3366814" cy="381323"/>
          </a:xfrm>
          <a:prstGeom prst="rect">
            <a:avLst/>
          </a:prstGeom>
          <a:solidFill>
            <a:schemeClr val="lt1"/>
          </a:solid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rgbClr val="264D9F"/>
                </a:solidFill>
                <a:latin typeface="Calibri"/>
                <a:ea typeface="Calibri"/>
                <a:cs typeface="Calibri"/>
                <a:sym typeface="Calibri"/>
              </a:rPr>
              <a:t>7. CONCEPT DE RENOVATION</a:t>
            </a:r>
            <a:endParaRPr sz="1633">
              <a:solidFill>
                <a:srgbClr val="264D9F"/>
              </a:solidFill>
              <a:latin typeface="Calibri"/>
              <a:ea typeface="Calibri"/>
              <a:cs typeface="Calibri"/>
              <a:sym typeface="Calibri"/>
            </a:endParaRPr>
          </a:p>
        </p:txBody>
      </p:sp>
      <p:sp>
        <p:nvSpPr>
          <p:cNvPr id="1237" name="Google Shape;1237;p73"/>
          <p:cNvSpPr txBox="1"/>
          <p:nvPr/>
        </p:nvSpPr>
        <p:spPr>
          <a:xfrm>
            <a:off x="695997" y="2393613"/>
            <a:ext cx="4874483" cy="26052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L'équipe SMC est tenue de </a:t>
            </a:r>
            <a:r>
              <a:rPr lang="en-US" sz="1633" b="1">
                <a:solidFill>
                  <a:srgbClr val="938953"/>
                </a:solidFill>
                <a:latin typeface="Calibri"/>
                <a:ea typeface="Calibri"/>
                <a:cs typeface="Calibri"/>
                <a:sym typeface="Calibri"/>
              </a:rPr>
              <a:t>détailler le meilleur scénario dans un concept de rénovation </a:t>
            </a:r>
            <a:r>
              <a:rPr lang="en-US" sz="1633">
                <a:solidFill>
                  <a:srgbClr val="938953"/>
                </a:solidFill>
                <a:latin typeface="Calibri"/>
                <a:ea typeface="Calibri"/>
                <a:cs typeface="Calibri"/>
                <a:sym typeface="Calibri"/>
              </a:rPr>
              <a:t>. </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Le concept de rénovation est un rapport contenant </a:t>
            </a:r>
            <a:r>
              <a:rPr lang="en-US" sz="1633" b="1">
                <a:solidFill>
                  <a:srgbClr val="938953"/>
                </a:solidFill>
                <a:latin typeface="Calibri"/>
                <a:ea typeface="Calibri"/>
                <a:cs typeface="Calibri"/>
                <a:sym typeface="Calibri"/>
              </a:rPr>
              <a:t>la description des interventions prévues par le scénario</a:t>
            </a:r>
            <a:r>
              <a:rPr lang="en-US" sz="1633">
                <a:solidFill>
                  <a:srgbClr val="938953"/>
                </a:solidFill>
                <a:latin typeface="Calibri"/>
                <a:ea typeface="Calibri"/>
                <a:cs typeface="Calibri"/>
                <a:sym typeface="Calibri"/>
              </a:rPr>
              <a:t>.</a:t>
            </a:r>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Au cours de la consultation participative, </a:t>
            </a:r>
            <a:r>
              <a:rPr lang="en-US" sz="1633" b="1">
                <a:solidFill>
                  <a:srgbClr val="938953"/>
                </a:solidFill>
                <a:latin typeface="Calibri"/>
                <a:ea typeface="Calibri"/>
                <a:cs typeface="Calibri"/>
                <a:sym typeface="Calibri"/>
              </a:rPr>
              <a:t>l'équipe SMC illustrera les interventions prévues par le scénario</a:t>
            </a:r>
            <a:r>
              <a:rPr lang="en-US" sz="1633">
                <a:solidFill>
                  <a:srgbClr val="938953"/>
                </a:solidFill>
                <a:latin typeface="Calibri"/>
                <a:ea typeface="Calibri"/>
                <a:cs typeface="Calibri"/>
                <a:sym typeface="Calibri"/>
              </a:rPr>
              <a:t>.</a:t>
            </a: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p:txBody>
      </p:sp>
      <p:sp>
        <p:nvSpPr>
          <p:cNvPr id="1238" name="Google Shape;1238;p73"/>
          <p:cNvSpPr/>
          <p:nvPr/>
        </p:nvSpPr>
        <p:spPr>
          <a:xfrm>
            <a:off x="5708690" y="2500473"/>
            <a:ext cx="2532785" cy="356332"/>
          </a:xfrm>
          <a:prstGeom prst="rect">
            <a:avLst/>
          </a:prstGeom>
          <a:solidFill>
            <a:srgbClr val="52B0B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b="1">
                <a:solidFill>
                  <a:schemeClr val="lt1"/>
                </a:solidFill>
                <a:latin typeface="Calibri"/>
                <a:ea typeface="Calibri"/>
                <a:cs typeface="Calibri"/>
                <a:sym typeface="Calibri"/>
              </a:rPr>
              <a:t>7 Concept de rénovation</a:t>
            </a:r>
            <a:endParaRPr sz="1400" b="1">
              <a:solidFill>
                <a:schemeClr val="lt1"/>
              </a:solidFill>
              <a:latin typeface="Calibri"/>
              <a:ea typeface="Calibri"/>
              <a:cs typeface="Calibri"/>
              <a:sym typeface="Calibri"/>
            </a:endParaRPr>
          </a:p>
        </p:txBody>
      </p:sp>
      <p:sp>
        <p:nvSpPr>
          <p:cNvPr id="1239" name="Google Shape;1239;p73"/>
          <p:cNvSpPr txBox="1"/>
          <p:nvPr/>
        </p:nvSpPr>
        <p:spPr>
          <a:xfrm>
            <a:off x="7540869" y="1168910"/>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1240" name="Google Shape;1240;p73"/>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1241" name="Google Shape;1241;p73"/>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8"/>
          <p:cNvSpPr txBox="1"/>
          <p:nvPr/>
        </p:nvSpPr>
        <p:spPr>
          <a:xfrm>
            <a:off x="318426" y="171159"/>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d'initiation</a:t>
            </a:r>
            <a:endParaRPr/>
          </a:p>
        </p:txBody>
      </p:sp>
      <p:sp>
        <p:nvSpPr>
          <p:cNvPr id="171" name="Google Shape;171;p8"/>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8</a:t>
            </a:fld>
            <a:endParaRPr sz="816">
              <a:solidFill>
                <a:schemeClr val="lt1"/>
              </a:solidFill>
              <a:latin typeface="Arial"/>
              <a:ea typeface="Arial"/>
              <a:cs typeface="Arial"/>
              <a:sym typeface="Arial"/>
            </a:endParaRPr>
          </a:p>
        </p:txBody>
      </p:sp>
      <p:grpSp>
        <p:nvGrpSpPr>
          <p:cNvPr id="172" name="Google Shape;172;p8"/>
          <p:cNvGrpSpPr/>
          <p:nvPr/>
        </p:nvGrpSpPr>
        <p:grpSpPr>
          <a:xfrm>
            <a:off x="475256" y="1133081"/>
            <a:ext cx="7821718" cy="4333521"/>
            <a:chOff x="475256" y="1133081"/>
            <a:chExt cx="7821718" cy="4333521"/>
          </a:xfrm>
        </p:grpSpPr>
        <p:sp>
          <p:nvSpPr>
            <p:cNvPr id="173" name="Google Shape;173;p8"/>
            <p:cNvSpPr/>
            <p:nvPr/>
          </p:nvSpPr>
          <p:spPr>
            <a:xfrm>
              <a:off x="1102058" y="14029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74" name="Google Shape;174;p8"/>
            <p:cNvSpPr/>
            <p:nvPr/>
          </p:nvSpPr>
          <p:spPr>
            <a:xfrm>
              <a:off x="1096100" y="139139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75" name="Google Shape;175;p8"/>
            <p:cNvSpPr txBox="1"/>
            <p:nvPr/>
          </p:nvSpPr>
          <p:spPr>
            <a:xfrm>
              <a:off x="952499" y="2145693"/>
              <a:ext cx="7210425" cy="109748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L'équipe SMC </a:t>
              </a:r>
              <a:r>
                <a:rPr lang="en-US" sz="1633" b="1">
                  <a:solidFill>
                    <a:srgbClr val="938953"/>
                  </a:solidFill>
                  <a:latin typeface="Calibri"/>
                  <a:ea typeface="Calibri"/>
                  <a:cs typeface="Calibri"/>
                  <a:sym typeface="Calibri"/>
                </a:rPr>
                <a:t>collectera les données nécessaires pour décrire la zone urbaine et le(s) bâtiment(s), </a:t>
              </a:r>
              <a:r>
                <a:rPr lang="en-US" sz="1633">
                  <a:solidFill>
                    <a:srgbClr val="938953"/>
                  </a:solidFill>
                  <a:latin typeface="Calibri"/>
                  <a:ea typeface="Calibri"/>
                  <a:cs typeface="Calibri"/>
                  <a:sym typeface="Calibri"/>
                </a:rPr>
                <a:t>fournissant les informations nécessaires pour démarrer le processus de prise de décision. Le profil climatique doit également être décrit en détail.</a:t>
              </a:r>
              <a:endParaRPr/>
            </a:p>
          </p:txBody>
        </p:sp>
        <p:sp>
          <p:nvSpPr>
            <p:cNvPr id="176" name="Google Shape;176;p8"/>
            <p:cNvSpPr txBox="1"/>
            <p:nvPr/>
          </p:nvSpPr>
          <p:spPr>
            <a:xfrm>
              <a:off x="881955" y="1631707"/>
              <a:ext cx="2709813" cy="364395"/>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1.3 Collecte de données</a:t>
              </a:r>
              <a:endParaRPr/>
            </a:p>
          </p:txBody>
        </p:sp>
        <p:sp>
          <p:nvSpPr>
            <p:cNvPr id="177" name="Google Shape;177;p8"/>
            <p:cNvSpPr txBox="1"/>
            <p:nvPr/>
          </p:nvSpPr>
          <p:spPr>
            <a:xfrm>
              <a:off x="952499" y="3334423"/>
              <a:ext cx="2587177" cy="109748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Les informations à collecter lors de la phase d'initiation sont décrites en détail dans </a:t>
              </a:r>
              <a:r>
                <a:rPr lang="en-US" sz="1633" b="1">
                  <a:solidFill>
                    <a:srgbClr val="938953"/>
                  </a:solidFill>
                  <a:latin typeface="Calibri"/>
                  <a:ea typeface="Calibri"/>
                  <a:cs typeface="Calibri"/>
                  <a:sym typeface="Calibri"/>
                </a:rPr>
                <a:t>D5.2.1 Protocole du Test.</a:t>
              </a:r>
              <a:endParaRPr/>
            </a:p>
          </p:txBody>
        </p:sp>
        <p:pic>
          <p:nvPicPr>
            <p:cNvPr id="178" name="Google Shape;178;p8"/>
            <p:cNvPicPr preferRelativeResize="0"/>
            <p:nvPr/>
          </p:nvPicPr>
          <p:blipFill rotWithShape="1">
            <a:blip r:embed="rId3">
              <a:alphaModFix/>
            </a:blip>
            <a:srcRect/>
            <a:stretch/>
          </p:blipFill>
          <p:spPr>
            <a:xfrm>
              <a:off x="475256" y="1293305"/>
              <a:ext cx="2230425" cy="484237"/>
            </a:xfrm>
            <a:prstGeom prst="rect">
              <a:avLst/>
            </a:prstGeom>
            <a:noFill/>
            <a:ln>
              <a:noFill/>
            </a:ln>
          </p:spPr>
        </p:pic>
        <p:pic>
          <p:nvPicPr>
            <p:cNvPr id="179" name="Google Shape;179;p8"/>
            <p:cNvPicPr preferRelativeResize="0"/>
            <p:nvPr/>
          </p:nvPicPr>
          <p:blipFill rotWithShape="1">
            <a:blip r:embed="rId4">
              <a:alphaModFix/>
            </a:blip>
            <a:srcRect/>
            <a:stretch/>
          </p:blipFill>
          <p:spPr>
            <a:xfrm>
              <a:off x="6823518" y="1299372"/>
              <a:ext cx="1414463" cy="771525"/>
            </a:xfrm>
            <a:prstGeom prst="rect">
              <a:avLst/>
            </a:prstGeom>
            <a:noFill/>
            <a:ln>
              <a:noFill/>
            </a:ln>
          </p:spPr>
        </p:pic>
        <p:pic>
          <p:nvPicPr>
            <p:cNvPr id="180" name="Google Shape;180;p8"/>
            <p:cNvPicPr preferRelativeResize="0"/>
            <p:nvPr/>
          </p:nvPicPr>
          <p:blipFill rotWithShape="1">
            <a:blip r:embed="rId5">
              <a:alphaModFix/>
            </a:blip>
            <a:srcRect/>
            <a:stretch/>
          </p:blipFill>
          <p:spPr>
            <a:xfrm>
              <a:off x="3925790" y="3032786"/>
              <a:ext cx="3428998" cy="2433816"/>
            </a:xfrm>
            <a:prstGeom prst="rect">
              <a:avLst/>
            </a:prstGeom>
            <a:noFill/>
            <a:ln>
              <a:noFill/>
            </a:ln>
          </p:spPr>
        </p:pic>
        <p:sp>
          <p:nvSpPr>
            <p:cNvPr id="181" name="Google Shape;181;p8"/>
            <p:cNvSpPr txBox="1"/>
            <p:nvPr/>
          </p:nvSpPr>
          <p:spPr>
            <a:xfrm>
              <a:off x="7354788" y="1133081"/>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grpSp>
      <p:sp>
        <p:nvSpPr>
          <p:cNvPr id="182" name="Google Shape;182;p8"/>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183" name="Google Shape;183;p8"/>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9"/>
          <p:cNvSpPr/>
          <p:nvPr/>
        </p:nvSpPr>
        <p:spPr>
          <a:xfrm>
            <a:off x="1102058" y="1402918"/>
            <a:ext cx="6021232" cy="32256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90" name="Google Shape;190;p9"/>
          <p:cNvSpPr/>
          <p:nvPr/>
        </p:nvSpPr>
        <p:spPr>
          <a:xfrm>
            <a:off x="1096100" y="1391398"/>
            <a:ext cx="4833669" cy="31824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3">
              <a:solidFill>
                <a:schemeClr val="dk1"/>
              </a:solidFill>
              <a:latin typeface="Calibri"/>
              <a:ea typeface="Calibri"/>
              <a:cs typeface="Calibri"/>
              <a:sym typeface="Calibri"/>
            </a:endParaRPr>
          </a:p>
        </p:txBody>
      </p:sp>
      <p:sp>
        <p:nvSpPr>
          <p:cNvPr id="191" name="Google Shape;191;p9"/>
          <p:cNvSpPr txBox="1"/>
          <p:nvPr/>
        </p:nvSpPr>
        <p:spPr>
          <a:xfrm>
            <a:off x="287946" y="248889"/>
            <a:ext cx="5267672" cy="454996"/>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2177" b="1">
                <a:solidFill>
                  <a:schemeClr val="dk1"/>
                </a:solidFill>
                <a:latin typeface="Calibri"/>
                <a:ea typeface="Calibri"/>
                <a:cs typeface="Calibri"/>
                <a:sym typeface="Calibri"/>
              </a:rPr>
              <a:t>Phase d'initiation</a:t>
            </a:r>
            <a:endParaRPr/>
          </a:p>
        </p:txBody>
      </p:sp>
      <p:sp>
        <p:nvSpPr>
          <p:cNvPr id="192" name="Google Shape;192;p9"/>
          <p:cNvSpPr/>
          <p:nvPr/>
        </p:nvSpPr>
        <p:spPr>
          <a:xfrm>
            <a:off x="-57599" y="5654634"/>
            <a:ext cx="514080" cy="198720"/>
          </a:xfrm>
          <a:prstGeom prst="rect">
            <a:avLst/>
          </a:prstGeom>
          <a:noFill/>
          <a:ln>
            <a:noFill/>
          </a:ln>
        </p:spPr>
        <p:txBody>
          <a:bodyPr spcFirstLastPara="1" wrap="square" lIns="81625" tIns="40800" rIns="81625" bIns="40800" anchor="t" anchorCtr="0">
            <a:noAutofit/>
          </a:bodyPr>
          <a:lstStyle/>
          <a:p>
            <a:pPr marL="0" marR="0" lvl="0" indent="0" algn="ctr" rtl="0">
              <a:lnSpc>
                <a:spcPct val="100000"/>
              </a:lnSpc>
              <a:spcBef>
                <a:spcPts val="0"/>
              </a:spcBef>
              <a:spcAft>
                <a:spcPts val="0"/>
              </a:spcAft>
              <a:buClr>
                <a:schemeClr val="lt1"/>
              </a:buClr>
              <a:buSzPts val="816"/>
              <a:buFont typeface="Arial"/>
              <a:buNone/>
            </a:pPr>
            <a:fld id="{00000000-1234-1234-1234-123412341234}" type="slidenum">
              <a:rPr lang="en-US" sz="816">
                <a:solidFill>
                  <a:schemeClr val="lt1"/>
                </a:solidFill>
                <a:latin typeface="Arial"/>
                <a:ea typeface="Arial"/>
                <a:cs typeface="Arial"/>
                <a:sym typeface="Arial"/>
              </a:rPr>
              <a:t>9</a:t>
            </a:fld>
            <a:endParaRPr sz="816">
              <a:solidFill>
                <a:schemeClr val="lt1"/>
              </a:solidFill>
              <a:latin typeface="Arial"/>
              <a:ea typeface="Arial"/>
              <a:cs typeface="Arial"/>
              <a:sym typeface="Arial"/>
            </a:endParaRPr>
          </a:p>
        </p:txBody>
      </p:sp>
      <p:sp>
        <p:nvSpPr>
          <p:cNvPr id="193" name="Google Shape;193;p9"/>
          <p:cNvSpPr txBox="1"/>
          <p:nvPr/>
        </p:nvSpPr>
        <p:spPr>
          <a:xfrm>
            <a:off x="981075" y="2307568"/>
            <a:ext cx="7191375" cy="2851422"/>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33">
                <a:solidFill>
                  <a:srgbClr val="938953"/>
                </a:solidFill>
                <a:latin typeface="Calibri"/>
                <a:ea typeface="Calibri"/>
                <a:cs typeface="Calibri"/>
                <a:sym typeface="Calibri"/>
              </a:rPr>
              <a:t>Après avoir défini les limites physiques de la zone  urbaine, </a:t>
            </a:r>
            <a:r>
              <a:rPr lang="en-US" sz="1633" b="1">
                <a:solidFill>
                  <a:srgbClr val="938953"/>
                </a:solidFill>
                <a:latin typeface="Calibri"/>
                <a:ea typeface="Calibri"/>
                <a:cs typeface="Calibri"/>
                <a:sym typeface="Calibri"/>
              </a:rPr>
              <a:t>la municipalité identifie les acteurs concernés pouvant contribuer à l'étude</a:t>
            </a:r>
            <a:r>
              <a:rPr lang="en-US" sz="1633">
                <a:solidFill>
                  <a:srgbClr val="938953"/>
                </a:solidFill>
                <a:latin typeface="Calibri"/>
                <a:ea typeface="Calibri"/>
                <a:cs typeface="Calibri"/>
                <a:sym typeface="Calibri"/>
              </a:rPr>
              <a:t>. </a:t>
            </a:r>
            <a:endParaRPr/>
          </a:p>
          <a:p>
            <a:pPr marL="0" marR="0" lvl="0" indent="0" algn="just" rtl="0">
              <a:spcBef>
                <a:spcPts val="0"/>
              </a:spcBef>
              <a:spcAft>
                <a:spcPts val="0"/>
              </a:spcAft>
              <a:buNone/>
            </a:pPr>
            <a:br>
              <a:rPr lang="en-US" sz="1600">
                <a:solidFill>
                  <a:schemeClr val="dk1"/>
                </a:solidFill>
                <a:latin typeface="Calibri"/>
                <a:ea typeface="Calibri"/>
                <a:cs typeface="Calibri"/>
                <a:sym typeface="Calibri"/>
              </a:rPr>
            </a:br>
            <a:r>
              <a:rPr lang="en-US" sz="1633">
                <a:solidFill>
                  <a:srgbClr val="938953"/>
                </a:solidFill>
                <a:latin typeface="Calibri"/>
                <a:ea typeface="Calibri"/>
                <a:cs typeface="Calibri"/>
                <a:sym typeface="Calibri"/>
              </a:rPr>
              <a:t>L'identification des parties prenantes peut aider à </a:t>
            </a:r>
            <a:r>
              <a:rPr lang="en-US" sz="1633" b="1">
                <a:solidFill>
                  <a:srgbClr val="938953"/>
                </a:solidFill>
                <a:latin typeface="Calibri"/>
                <a:ea typeface="Calibri"/>
                <a:cs typeface="Calibri"/>
                <a:sym typeface="Calibri"/>
              </a:rPr>
              <a:t>affiner les objectifs de durabilité et à envisager plusieurs approches</a:t>
            </a:r>
            <a:r>
              <a:rPr lang="en-US" sz="1633">
                <a:solidFill>
                  <a:srgbClr val="938953"/>
                </a:solidFill>
                <a:latin typeface="Calibri"/>
                <a:ea typeface="Calibri"/>
                <a:cs typeface="Calibri"/>
                <a:sym typeface="Calibri"/>
              </a:rPr>
              <a:t> pour les atteindre, car la municipalité serait en mesure d'utiliser les connaissances spécialisées des parties prenantes au cours de l'étude. </a:t>
            </a:r>
            <a:endParaRPr/>
          </a:p>
          <a:p>
            <a:pPr marL="0" marR="0" lvl="0" indent="0" algn="just" rtl="0">
              <a:spcBef>
                <a:spcPts val="0"/>
              </a:spcBef>
              <a:spcAft>
                <a:spcPts val="0"/>
              </a:spcAft>
              <a:buNone/>
            </a:pPr>
            <a:endParaRPr sz="1633">
              <a:solidFill>
                <a:srgbClr val="938953"/>
              </a:solidFill>
              <a:latin typeface="Calibri"/>
              <a:ea typeface="Calibri"/>
              <a:cs typeface="Calibri"/>
              <a:sym typeface="Calibri"/>
            </a:endParaRPr>
          </a:p>
          <a:p>
            <a:pPr marL="0" marR="0" lvl="0" indent="0" algn="just" rtl="0">
              <a:spcBef>
                <a:spcPts val="0"/>
              </a:spcBef>
              <a:spcAft>
                <a:spcPts val="0"/>
              </a:spcAft>
              <a:buNone/>
            </a:pPr>
            <a:r>
              <a:rPr lang="en-US" sz="1633">
                <a:solidFill>
                  <a:srgbClr val="938953"/>
                </a:solidFill>
                <a:latin typeface="Calibri"/>
                <a:ea typeface="Calibri"/>
                <a:cs typeface="Calibri"/>
                <a:sym typeface="Calibri"/>
              </a:rPr>
              <a:t>De plus, </a:t>
            </a:r>
            <a:r>
              <a:rPr lang="en-US" sz="1633" b="1">
                <a:solidFill>
                  <a:srgbClr val="938953"/>
                </a:solidFill>
                <a:latin typeface="Calibri"/>
                <a:ea typeface="Calibri"/>
                <a:cs typeface="Calibri"/>
                <a:sym typeface="Calibri"/>
              </a:rPr>
              <a:t>l'engagement précoce des parties prenantes </a:t>
            </a:r>
            <a:r>
              <a:rPr lang="en-US" sz="1633">
                <a:solidFill>
                  <a:srgbClr val="938953"/>
                </a:solidFill>
                <a:latin typeface="Calibri"/>
                <a:ea typeface="Calibri"/>
                <a:cs typeface="Calibri"/>
                <a:sym typeface="Calibri"/>
              </a:rPr>
              <a:t>dans le projet serait utile pour réduire le risque de conflits dans le développement du concept de rénovation.</a:t>
            </a:r>
            <a:endParaRPr/>
          </a:p>
        </p:txBody>
      </p:sp>
      <p:sp>
        <p:nvSpPr>
          <p:cNvPr id="194" name="Google Shape;194;p9"/>
          <p:cNvSpPr txBox="1"/>
          <p:nvPr/>
        </p:nvSpPr>
        <p:spPr>
          <a:xfrm>
            <a:off x="904018" y="1677228"/>
            <a:ext cx="4651599" cy="381323"/>
          </a:xfrm>
          <a:prstGeom prst="rect">
            <a:avLst/>
          </a:prstGeom>
          <a:noFill/>
          <a:ln>
            <a:noFill/>
          </a:ln>
        </p:spPr>
        <p:txBody>
          <a:bodyPr spcFirstLastPara="1" wrap="square" lIns="91425" tIns="45700" rIns="91425" bIns="45700" anchor="t" anchorCtr="0">
            <a:spAutoFit/>
          </a:bodyPr>
          <a:lstStyle/>
          <a:p>
            <a:pPr marL="244804" marR="0" lvl="0" indent="0" algn="l" rtl="0">
              <a:lnSpc>
                <a:spcPct val="115000"/>
              </a:lnSpc>
              <a:spcBef>
                <a:spcPts val="0"/>
              </a:spcBef>
              <a:spcAft>
                <a:spcPts val="0"/>
              </a:spcAft>
              <a:buNone/>
            </a:pPr>
            <a:r>
              <a:rPr lang="en-US" sz="1633">
                <a:solidFill>
                  <a:schemeClr val="dk1"/>
                </a:solidFill>
                <a:latin typeface="Calibri"/>
                <a:ea typeface="Calibri"/>
                <a:cs typeface="Calibri"/>
                <a:sym typeface="Calibri"/>
              </a:rPr>
              <a:t>1.4 Identification des intervenants</a:t>
            </a:r>
            <a:endParaRPr/>
          </a:p>
        </p:txBody>
      </p:sp>
      <p:pic>
        <p:nvPicPr>
          <p:cNvPr id="195" name="Google Shape;195;p9"/>
          <p:cNvPicPr preferRelativeResize="0"/>
          <p:nvPr/>
        </p:nvPicPr>
        <p:blipFill rotWithShape="1">
          <a:blip r:embed="rId3">
            <a:alphaModFix/>
          </a:blip>
          <a:srcRect/>
          <a:stretch/>
        </p:blipFill>
        <p:spPr>
          <a:xfrm>
            <a:off x="475256" y="1293305"/>
            <a:ext cx="2230425" cy="484237"/>
          </a:xfrm>
          <a:prstGeom prst="rect">
            <a:avLst/>
          </a:prstGeom>
          <a:noFill/>
          <a:ln>
            <a:noFill/>
          </a:ln>
        </p:spPr>
      </p:pic>
      <p:pic>
        <p:nvPicPr>
          <p:cNvPr id="196" name="Google Shape;196;p9"/>
          <p:cNvPicPr preferRelativeResize="0"/>
          <p:nvPr/>
        </p:nvPicPr>
        <p:blipFill rotWithShape="1">
          <a:blip r:embed="rId4">
            <a:alphaModFix/>
          </a:blip>
          <a:srcRect/>
          <a:stretch/>
        </p:blipFill>
        <p:spPr>
          <a:xfrm>
            <a:off x="6979676" y="1306230"/>
            <a:ext cx="1406843" cy="540000"/>
          </a:xfrm>
          <a:prstGeom prst="rect">
            <a:avLst/>
          </a:prstGeom>
          <a:noFill/>
          <a:ln>
            <a:noFill/>
          </a:ln>
        </p:spPr>
      </p:pic>
      <p:sp>
        <p:nvSpPr>
          <p:cNvPr id="197" name="Google Shape;197;p9"/>
          <p:cNvSpPr txBox="1"/>
          <p:nvPr/>
        </p:nvSpPr>
        <p:spPr>
          <a:xfrm>
            <a:off x="7444333" y="1198499"/>
            <a:ext cx="942186"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a:solidFill>
                  <a:srgbClr val="52B0B6"/>
                </a:solidFill>
                <a:latin typeface="Calibri"/>
                <a:ea typeface="Calibri"/>
                <a:cs typeface="Calibri"/>
                <a:sym typeface="Calibri"/>
              </a:rPr>
              <a:t>TACHE</a:t>
            </a:r>
            <a:endParaRPr sz="1600">
              <a:solidFill>
                <a:srgbClr val="52B0B6"/>
              </a:solidFill>
              <a:latin typeface="Calibri"/>
              <a:ea typeface="Calibri"/>
              <a:cs typeface="Calibri"/>
              <a:sym typeface="Calibri"/>
            </a:endParaRPr>
          </a:p>
        </p:txBody>
      </p:sp>
      <p:sp>
        <p:nvSpPr>
          <p:cNvPr id="198" name="Google Shape;198;p9"/>
          <p:cNvSpPr txBox="1"/>
          <p:nvPr/>
        </p:nvSpPr>
        <p:spPr>
          <a:xfrm>
            <a:off x="2209800" y="6581001"/>
            <a:ext cx="4581525" cy="276999"/>
          </a:xfrm>
          <a:prstGeom prst="rect">
            <a:avLst/>
          </a:prstGeom>
          <a:solidFill>
            <a:srgbClr val="77933C"/>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
        <p:nvSpPr>
          <p:cNvPr id="199" name="Google Shape;199;p9"/>
          <p:cNvSpPr txBox="1"/>
          <p:nvPr/>
        </p:nvSpPr>
        <p:spPr>
          <a:xfrm>
            <a:off x="2209800" y="6033226"/>
            <a:ext cx="2451852"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00">
                <a:solidFill>
                  <a:schemeClr val="dk1"/>
                </a:solidFill>
                <a:latin typeface="Calibri"/>
                <a:ea typeface="Calibri"/>
                <a:cs typeface="Calibri"/>
                <a:sym typeface="Calibri"/>
              </a:rPr>
              <a:t>Module de Formation 2 Processus de Prise de décision</a:t>
            </a:r>
            <a:endParaRPr sz="1300">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1_Larissa">
  <a:themeElements>
    <a:clrScheme name="Larissa">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
  <a:themeElements>
    <a:clrScheme name="Larissa">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Larissa">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1F60BDB20EF664A9118B81CB099702B" ma:contentTypeVersion="19" ma:contentTypeDescription="Crea un document nou" ma:contentTypeScope="" ma:versionID="06da44c9fdc2f137721723683469ed5c">
  <xsd:schema xmlns:xsd="http://www.w3.org/2001/XMLSchema" xmlns:xs="http://www.w3.org/2001/XMLSchema" xmlns:p="http://schemas.microsoft.com/office/2006/metadata/properties" xmlns:ns2="7703844f-ab03-448f-aed1-f35d29f3bcba" xmlns:ns3="019ad8dd-0490-40d8-9346-bcbaec298f68" targetNamespace="http://schemas.microsoft.com/office/2006/metadata/properties" ma:root="true" ma:fieldsID="50f93151299274fdc3ed206dc3202385" ns2:_="" ns3:_="">
    <xsd:import namespace="7703844f-ab03-448f-aed1-f35d29f3bcba"/>
    <xsd:import namespace="019ad8dd-0490-40d8-9346-bcbaec298f6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AutoKeyPoints" minOccurs="0"/>
                <xsd:element ref="ns2:MediaServiceKeyPoints" minOccurs="0"/>
                <xsd:element ref="ns2:MediaLengthInSeconds"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3844f-ab03-448f-aed1-f35d29f3bc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Etiquetes de la imatge" ma:readOnly="false" ma:fieldId="{5cf76f15-5ced-4ddc-b409-7134ff3c332f}" ma:taxonomyMulti="true" ma:sspId="d19f90c4-00d9-45b7-bc62-04f95cbe7a8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19ad8dd-0490-40d8-9346-bcbaec298f68" elementFormDefault="qualified">
    <xsd:import namespace="http://schemas.microsoft.com/office/2006/documentManagement/types"/>
    <xsd:import namespace="http://schemas.microsoft.com/office/infopath/2007/PartnerControls"/>
    <xsd:element name="SharedWithUsers" ma:index="19" nillable="true" ma:displayName="Compartit amb"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 compartit amb detalls" ma:internalName="SharedWithDetails" ma:readOnly="true">
      <xsd:simpleType>
        <xsd:restriction base="dms:Note">
          <xsd:maxLength value="255"/>
        </xsd:restriction>
      </xsd:simpleType>
    </xsd:element>
    <xsd:element name="TaxCatchAll" ma:index="23" nillable="true" ma:displayName="Taxonomy Catch All Column" ma:hidden="true" ma:list="{07d53e59-e4d3-4622-810c-8f54b24dddd0}" ma:internalName="TaxCatchAll" ma:showField="CatchAllData" ma:web="019ad8dd-0490-40d8-9346-bcbaec298f6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us de contingut"/>
        <xsd:element ref="dc:title" minOccurs="0" maxOccurs="1" ma:index="4" ma:displayName="Títo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19ad8dd-0490-40d8-9346-bcbaec298f68" xsi:nil="true"/>
    <lcf76f155ced4ddcb4097134ff3c332f xmlns="7703844f-ab03-448f-aed1-f35d29f3bcb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A2F018B-FD8E-4107-9F2E-4709128A197C}"/>
</file>

<file path=customXml/itemProps2.xml><?xml version="1.0" encoding="utf-8"?>
<ds:datastoreItem xmlns:ds="http://schemas.openxmlformats.org/officeDocument/2006/customXml" ds:itemID="{98B4E79A-A5FF-4142-84D3-C2216166BCCB}">
  <ds:schemaRefs>
    <ds:schemaRef ds:uri="http://schemas.microsoft.com/sharepoint/v3/contenttype/forms"/>
  </ds:schemaRefs>
</ds:datastoreItem>
</file>

<file path=customXml/itemProps3.xml><?xml version="1.0" encoding="utf-8"?>
<ds:datastoreItem xmlns:ds="http://schemas.openxmlformats.org/officeDocument/2006/customXml" ds:itemID="{F23E6CF3-3492-4029-ABDA-6DDD39F49739}">
  <ds:schemaRefs>
    <ds:schemaRef ds:uri="http://schemas.microsoft.com/office/2006/metadata/properties"/>
    <ds:schemaRef ds:uri="http://schemas.microsoft.com/office/infopath/2007/PartnerControls"/>
    <ds:schemaRef ds:uri="019ad8dd-0490-40d8-9346-bcbaec298f68"/>
    <ds:schemaRef ds:uri="7703844f-ab03-448f-aed1-f35d29f3bcba"/>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Presentazione su schermo (4:3)</PresentationFormat>
  <Slides>73</Slides>
  <Notes>73</Notes>
  <HiddenSlides>0</HiddenSlides>
  <ScaleCrop>false</ScaleCrop>
  <HeadingPairs>
    <vt:vector size="4" baseType="variant">
      <vt:variant>
        <vt:lpstr>Tema</vt:lpstr>
      </vt:variant>
      <vt:variant>
        <vt:i4>2</vt:i4>
      </vt:variant>
      <vt:variant>
        <vt:lpstr>Titoli diapositive</vt:lpstr>
      </vt:variant>
      <vt:variant>
        <vt:i4>73</vt:i4>
      </vt:variant>
    </vt:vector>
  </HeadingPairs>
  <TitlesOfParts>
    <vt:vector size="75" baseType="lpstr">
      <vt:lpstr>1_Larissa</vt:lpstr>
      <vt:lpstr>Larissa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NOA</dc:creator>
  <cp:revision>2</cp:revision>
  <dcterms:created xsi:type="dcterms:W3CDTF">2017-01-09T10:20:00Z</dcterms:created>
  <dcterms:modified xsi:type="dcterms:W3CDTF">2023-08-13T09:42:55Z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0x010100A1F60BDB20EF664A9118B81CB099702B</vt:lpwstr>
  </property>
  <property fmtid="{D5CDD505-2E9C-101B-9397-08002B2CF9AE}" pid="3" name="MediaServiceImageTags">
    <vt:lpwstr/>
  </property>
</Properties>
</file>